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6"/>
  </p:notesMasterIdLst>
  <p:handoutMasterIdLst>
    <p:handoutMasterId r:id="rId37"/>
  </p:handoutMasterIdLst>
  <p:sldIdLst>
    <p:sldId id="545" r:id="rId5"/>
    <p:sldId id="546" r:id="rId6"/>
    <p:sldId id="257" r:id="rId7"/>
    <p:sldId id="258" r:id="rId8"/>
    <p:sldId id="264" r:id="rId9"/>
    <p:sldId id="265" r:id="rId10"/>
    <p:sldId id="266" r:id="rId11"/>
    <p:sldId id="277" r:id="rId12"/>
    <p:sldId id="282" r:id="rId13"/>
    <p:sldId id="283" r:id="rId14"/>
    <p:sldId id="284" r:id="rId15"/>
    <p:sldId id="285" r:id="rId16"/>
    <p:sldId id="286" r:id="rId17"/>
    <p:sldId id="287" r:id="rId18"/>
    <p:sldId id="281" r:id="rId19"/>
    <p:sldId id="289" r:id="rId20"/>
    <p:sldId id="290" r:id="rId21"/>
    <p:sldId id="291" r:id="rId22"/>
    <p:sldId id="292" r:id="rId23"/>
    <p:sldId id="293" r:id="rId24"/>
    <p:sldId id="294" r:id="rId25"/>
    <p:sldId id="297" r:id="rId26"/>
    <p:sldId id="295" r:id="rId27"/>
    <p:sldId id="298" r:id="rId28"/>
    <p:sldId id="299" r:id="rId29"/>
    <p:sldId id="267" r:id="rId30"/>
    <p:sldId id="259" r:id="rId31"/>
    <p:sldId id="300" r:id="rId32"/>
    <p:sldId id="473" r:id="rId33"/>
    <p:sldId id="544" r:id="rId34"/>
    <p:sldId id="274"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4B9C"/>
    <a:srgbClr val="FFC000"/>
    <a:srgbClr val="6FA528"/>
    <a:srgbClr val="AFC551"/>
    <a:srgbClr val="034EA2"/>
    <a:srgbClr val="004494"/>
    <a:srgbClr val="0356B1"/>
    <a:srgbClr val="024EA2"/>
    <a:srgbClr val="035D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ED9DA7-A5C2-4B68-BED5-F460BF1BB96B}" v="1" dt="2023-11-06T15:05:43.7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4674"/>
  </p:normalViewPr>
  <p:slideViewPr>
    <p:cSldViewPr snapToGrid="0">
      <p:cViewPr varScale="1">
        <p:scale>
          <a:sx n="67" d="100"/>
          <a:sy n="67" d="100"/>
        </p:scale>
        <p:origin x="296" y="32"/>
      </p:cViewPr>
      <p:guideLst>
        <p:guide orient="horz" pos="2092"/>
        <p:guide pos="3840"/>
      </p:guideLst>
    </p:cSldViewPr>
  </p:slideViewPr>
  <p:notesTextViewPr>
    <p:cViewPr>
      <p:scale>
        <a:sx n="3" d="2"/>
        <a:sy n="3" d="2"/>
      </p:scale>
      <p:origin x="0" y="0"/>
    </p:cViewPr>
  </p:notesTextViewPr>
  <p:sorterViewPr>
    <p:cViewPr>
      <p:scale>
        <a:sx n="100" d="100"/>
        <a:sy n="100" d="100"/>
      </p:scale>
      <p:origin x="0" y="-419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istina Hristova" userId="146acd6f-9f96-42f3-a178-472d8ef3f70d" providerId="ADAL" clId="{CBED9DA7-A5C2-4B68-BED5-F460BF1BB96B}"/>
    <pc:docChg chg="custSel mod modSld modMainMaster">
      <pc:chgData name="Kristina Hristova" userId="146acd6f-9f96-42f3-a178-472d8ef3f70d" providerId="ADAL" clId="{CBED9DA7-A5C2-4B68-BED5-F460BF1BB96B}" dt="2023-11-06T15:05:36.945" v="40" actId="33475"/>
      <pc:docMkLst>
        <pc:docMk/>
      </pc:docMkLst>
      <pc:sldChg chg="modSp mod">
        <pc:chgData name="Kristina Hristova" userId="146acd6f-9f96-42f3-a178-472d8ef3f70d" providerId="ADAL" clId="{CBED9DA7-A5C2-4B68-BED5-F460BF1BB96B}" dt="2023-11-06T15:00:09.816" v="3" actId="14100"/>
        <pc:sldMkLst>
          <pc:docMk/>
          <pc:sldMk cId="4063001704" sldId="258"/>
        </pc:sldMkLst>
        <pc:spChg chg="mod">
          <ac:chgData name="Kristina Hristova" userId="146acd6f-9f96-42f3-a178-472d8ef3f70d" providerId="ADAL" clId="{CBED9DA7-A5C2-4B68-BED5-F460BF1BB96B}" dt="2023-11-06T15:00:09.816" v="3" actId="14100"/>
          <ac:spMkLst>
            <pc:docMk/>
            <pc:sldMk cId="4063001704" sldId="258"/>
            <ac:spMk id="9" creationId="{B5E7C219-2E27-4349-B287-AB122BFB3190}"/>
          </ac:spMkLst>
        </pc:spChg>
      </pc:sldChg>
      <pc:sldChg chg="modSp mod">
        <pc:chgData name="Kristina Hristova" userId="146acd6f-9f96-42f3-a178-472d8ef3f70d" providerId="ADAL" clId="{CBED9DA7-A5C2-4B68-BED5-F460BF1BB96B}" dt="2023-11-06T15:03:03.486" v="39" actId="1076"/>
        <pc:sldMkLst>
          <pc:docMk/>
          <pc:sldMk cId="3704012268" sldId="259"/>
        </pc:sldMkLst>
        <pc:spChg chg="mod">
          <ac:chgData name="Kristina Hristova" userId="146acd6f-9f96-42f3-a178-472d8ef3f70d" providerId="ADAL" clId="{CBED9DA7-A5C2-4B68-BED5-F460BF1BB96B}" dt="2023-11-06T15:03:03.486" v="39" actId="1076"/>
          <ac:spMkLst>
            <pc:docMk/>
            <pc:sldMk cId="3704012268" sldId="259"/>
            <ac:spMk id="2" creationId="{00000000-0000-0000-0000-000000000000}"/>
          </ac:spMkLst>
        </pc:spChg>
      </pc:sldChg>
      <pc:sldChg chg="modSp mod">
        <pc:chgData name="Kristina Hristova" userId="146acd6f-9f96-42f3-a178-472d8ef3f70d" providerId="ADAL" clId="{CBED9DA7-A5C2-4B68-BED5-F460BF1BB96B}" dt="2023-11-06T15:00:17.325" v="4" actId="207"/>
        <pc:sldMkLst>
          <pc:docMk/>
          <pc:sldMk cId="1274597367" sldId="264"/>
        </pc:sldMkLst>
        <pc:spChg chg="mod">
          <ac:chgData name="Kristina Hristova" userId="146acd6f-9f96-42f3-a178-472d8ef3f70d" providerId="ADAL" clId="{CBED9DA7-A5C2-4B68-BED5-F460BF1BB96B}" dt="2023-11-06T15:00:17.325" v="4" actId="207"/>
          <ac:spMkLst>
            <pc:docMk/>
            <pc:sldMk cId="1274597367" sldId="264"/>
            <ac:spMk id="6" creationId="{8644CBFF-9CB1-4CC4-96D3-A83A47EE920E}"/>
          </ac:spMkLst>
        </pc:spChg>
      </pc:sldChg>
      <pc:sldChg chg="modSp mod">
        <pc:chgData name="Kristina Hristova" userId="146acd6f-9f96-42f3-a178-472d8ef3f70d" providerId="ADAL" clId="{CBED9DA7-A5C2-4B68-BED5-F460BF1BB96B}" dt="2023-11-06T15:00:31.377" v="8" actId="207"/>
        <pc:sldMkLst>
          <pc:docMk/>
          <pc:sldMk cId="1614124608" sldId="265"/>
        </pc:sldMkLst>
        <pc:spChg chg="mod">
          <ac:chgData name="Kristina Hristova" userId="146acd6f-9f96-42f3-a178-472d8ef3f70d" providerId="ADAL" clId="{CBED9DA7-A5C2-4B68-BED5-F460BF1BB96B}" dt="2023-11-06T15:00:31.377" v="8" actId="207"/>
          <ac:spMkLst>
            <pc:docMk/>
            <pc:sldMk cId="1614124608" sldId="265"/>
            <ac:spMk id="6" creationId="{492E8100-CF18-4237-A561-9CF58A854483}"/>
          </ac:spMkLst>
        </pc:spChg>
        <pc:spChg chg="mod">
          <ac:chgData name="Kristina Hristova" userId="146acd6f-9f96-42f3-a178-472d8ef3f70d" providerId="ADAL" clId="{CBED9DA7-A5C2-4B68-BED5-F460BF1BB96B}" dt="2023-11-06T15:00:21.744" v="5" actId="207"/>
          <ac:spMkLst>
            <pc:docMk/>
            <pc:sldMk cId="1614124608" sldId="265"/>
            <ac:spMk id="7" creationId="{5B19CE47-936D-4C49-A7FE-096AD1AFF217}"/>
          </ac:spMkLst>
        </pc:spChg>
      </pc:sldChg>
      <pc:sldChg chg="modSp mod">
        <pc:chgData name="Kristina Hristova" userId="146acd6f-9f96-42f3-a178-472d8ef3f70d" providerId="ADAL" clId="{CBED9DA7-A5C2-4B68-BED5-F460BF1BB96B}" dt="2023-11-06T15:00:44.791" v="13" actId="27636"/>
        <pc:sldMkLst>
          <pc:docMk/>
          <pc:sldMk cId="859911498" sldId="266"/>
        </pc:sldMkLst>
        <pc:spChg chg="mod">
          <ac:chgData name="Kristina Hristova" userId="146acd6f-9f96-42f3-a178-472d8ef3f70d" providerId="ADAL" clId="{CBED9DA7-A5C2-4B68-BED5-F460BF1BB96B}" dt="2023-11-06T15:00:44.791" v="13" actId="27636"/>
          <ac:spMkLst>
            <pc:docMk/>
            <pc:sldMk cId="859911498" sldId="266"/>
            <ac:spMk id="2" creationId="{AAB24096-BC9C-43D0-7BCB-6FCCFAFAF386}"/>
          </ac:spMkLst>
        </pc:spChg>
      </pc:sldChg>
      <pc:sldChg chg="modSp mod">
        <pc:chgData name="Kristina Hristova" userId="146acd6f-9f96-42f3-a178-472d8ef3f70d" providerId="ADAL" clId="{CBED9DA7-A5C2-4B68-BED5-F460BF1BB96B}" dt="2023-11-06T15:02:57.964" v="36" actId="207"/>
        <pc:sldMkLst>
          <pc:docMk/>
          <pc:sldMk cId="2161472454" sldId="267"/>
        </pc:sldMkLst>
        <pc:spChg chg="mod">
          <ac:chgData name="Kristina Hristova" userId="146acd6f-9f96-42f3-a178-472d8ef3f70d" providerId="ADAL" clId="{CBED9DA7-A5C2-4B68-BED5-F460BF1BB96B}" dt="2023-11-06T15:02:57.964" v="36" actId="207"/>
          <ac:spMkLst>
            <pc:docMk/>
            <pc:sldMk cId="2161472454" sldId="267"/>
            <ac:spMk id="4" creationId="{00000000-0000-0000-0000-000000000000}"/>
          </ac:spMkLst>
        </pc:spChg>
      </pc:sldChg>
      <pc:sldChg chg="modSp mod">
        <pc:chgData name="Kristina Hristova" userId="146acd6f-9f96-42f3-a178-472d8ef3f70d" providerId="ADAL" clId="{CBED9DA7-A5C2-4B68-BED5-F460BF1BB96B}" dt="2023-11-06T15:01:46.597" v="23" actId="948"/>
        <pc:sldMkLst>
          <pc:docMk/>
          <pc:sldMk cId="3116601137" sldId="281"/>
        </pc:sldMkLst>
        <pc:spChg chg="mod">
          <ac:chgData name="Kristina Hristova" userId="146acd6f-9f96-42f3-a178-472d8ef3f70d" providerId="ADAL" clId="{CBED9DA7-A5C2-4B68-BED5-F460BF1BB96B}" dt="2023-11-06T15:01:46.597" v="23" actId="948"/>
          <ac:spMkLst>
            <pc:docMk/>
            <pc:sldMk cId="3116601137" sldId="281"/>
            <ac:spMk id="54281" creationId="{00000000-0000-0000-0000-000000000000}"/>
          </ac:spMkLst>
        </pc:spChg>
        <pc:spChg chg="mod">
          <ac:chgData name="Kristina Hristova" userId="146acd6f-9f96-42f3-a178-472d8ef3f70d" providerId="ADAL" clId="{CBED9DA7-A5C2-4B68-BED5-F460BF1BB96B}" dt="2023-11-06T15:01:25.187" v="20" actId="1076"/>
          <ac:spMkLst>
            <pc:docMk/>
            <pc:sldMk cId="3116601137" sldId="281"/>
            <ac:spMk id="73732" creationId="{00000000-0000-0000-0000-000000000000}"/>
          </ac:spMkLst>
        </pc:spChg>
      </pc:sldChg>
      <pc:sldChg chg="modSp mod">
        <pc:chgData name="Kristina Hristova" userId="146acd6f-9f96-42f3-a178-472d8ef3f70d" providerId="ADAL" clId="{CBED9DA7-A5C2-4B68-BED5-F460BF1BB96B}" dt="2023-11-06T15:00:56.088" v="14" actId="207"/>
        <pc:sldMkLst>
          <pc:docMk/>
          <pc:sldMk cId="778652259" sldId="283"/>
        </pc:sldMkLst>
        <pc:spChg chg="mod">
          <ac:chgData name="Kristina Hristova" userId="146acd6f-9f96-42f3-a178-472d8ef3f70d" providerId="ADAL" clId="{CBED9DA7-A5C2-4B68-BED5-F460BF1BB96B}" dt="2023-11-06T15:00:56.088" v="14" actId="207"/>
          <ac:spMkLst>
            <pc:docMk/>
            <pc:sldMk cId="778652259" sldId="283"/>
            <ac:spMk id="25602" creationId="{00000000-0000-0000-0000-000000000000}"/>
          </ac:spMkLst>
        </pc:spChg>
      </pc:sldChg>
      <pc:sldChg chg="modSp mod">
        <pc:chgData name="Kristina Hristova" userId="146acd6f-9f96-42f3-a178-472d8ef3f70d" providerId="ADAL" clId="{CBED9DA7-A5C2-4B68-BED5-F460BF1BB96B}" dt="2023-11-06T15:00:59.840" v="15" actId="207"/>
        <pc:sldMkLst>
          <pc:docMk/>
          <pc:sldMk cId="702390654" sldId="284"/>
        </pc:sldMkLst>
        <pc:spChg chg="mod">
          <ac:chgData name="Kristina Hristova" userId="146acd6f-9f96-42f3-a178-472d8ef3f70d" providerId="ADAL" clId="{CBED9DA7-A5C2-4B68-BED5-F460BF1BB96B}" dt="2023-11-06T15:00:59.840" v="15" actId="207"/>
          <ac:spMkLst>
            <pc:docMk/>
            <pc:sldMk cId="702390654" sldId="284"/>
            <ac:spMk id="4" creationId="{00000000-0000-0000-0000-000000000000}"/>
          </ac:spMkLst>
        </pc:spChg>
      </pc:sldChg>
      <pc:sldChg chg="modSp mod">
        <pc:chgData name="Kristina Hristova" userId="146acd6f-9f96-42f3-a178-472d8ef3f70d" providerId="ADAL" clId="{CBED9DA7-A5C2-4B68-BED5-F460BF1BB96B}" dt="2023-11-06T15:01:20.649" v="19" actId="255"/>
        <pc:sldMkLst>
          <pc:docMk/>
          <pc:sldMk cId="1973616514" sldId="285"/>
        </pc:sldMkLst>
        <pc:spChg chg="mod">
          <ac:chgData name="Kristina Hristova" userId="146acd6f-9f96-42f3-a178-472d8ef3f70d" providerId="ADAL" clId="{CBED9DA7-A5C2-4B68-BED5-F460BF1BB96B}" dt="2023-11-06T15:01:20.649" v="19" actId="255"/>
          <ac:spMkLst>
            <pc:docMk/>
            <pc:sldMk cId="1973616514" sldId="285"/>
            <ac:spMk id="3" creationId="{00000000-0000-0000-0000-000000000000}"/>
          </ac:spMkLst>
        </pc:spChg>
      </pc:sldChg>
      <pc:sldChg chg="modSp mod">
        <pc:chgData name="Kristina Hristova" userId="146acd6f-9f96-42f3-a178-472d8ef3f70d" providerId="ADAL" clId="{CBED9DA7-A5C2-4B68-BED5-F460BF1BB96B}" dt="2023-11-06T15:01:06.060" v="16" actId="207"/>
        <pc:sldMkLst>
          <pc:docMk/>
          <pc:sldMk cId="2634339285" sldId="286"/>
        </pc:sldMkLst>
        <pc:spChg chg="mod">
          <ac:chgData name="Kristina Hristova" userId="146acd6f-9f96-42f3-a178-472d8ef3f70d" providerId="ADAL" clId="{CBED9DA7-A5C2-4B68-BED5-F460BF1BB96B}" dt="2023-11-06T15:01:06.060" v="16" actId="207"/>
          <ac:spMkLst>
            <pc:docMk/>
            <pc:sldMk cId="2634339285" sldId="286"/>
            <ac:spMk id="2" creationId="{00000000-0000-0000-0000-000000000000}"/>
          </ac:spMkLst>
        </pc:spChg>
      </pc:sldChg>
      <pc:sldChg chg="modSp mod">
        <pc:chgData name="Kristina Hristova" userId="146acd6f-9f96-42f3-a178-472d8ef3f70d" providerId="ADAL" clId="{CBED9DA7-A5C2-4B68-BED5-F460BF1BB96B}" dt="2023-11-06T15:01:14.709" v="18" actId="255"/>
        <pc:sldMkLst>
          <pc:docMk/>
          <pc:sldMk cId="80005593" sldId="287"/>
        </pc:sldMkLst>
        <pc:spChg chg="mod">
          <ac:chgData name="Kristina Hristova" userId="146acd6f-9f96-42f3-a178-472d8ef3f70d" providerId="ADAL" clId="{CBED9DA7-A5C2-4B68-BED5-F460BF1BB96B}" dt="2023-11-06T15:01:09.191" v="17" actId="207"/>
          <ac:spMkLst>
            <pc:docMk/>
            <pc:sldMk cId="80005593" sldId="287"/>
            <ac:spMk id="2" creationId="{00000000-0000-0000-0000-000000000000}"/>
          </ac:spMkLst>
        </pc:spChg>
        <pc:spChg chg="mod">
          <ac:chgData name="Kristina Hristova" userId="146acd6f-9f96-42f3-a178-472d8ef3f70d" providerId="ADAL" clId="{CBED9DA7-A5C2-4B68-BED5-F460BF1BB96B}" dt="2023-11-06T15:01:14.709" v="18" actId="255"/>
          <ac:spMkLst>
            <pc:docMk/>
            <pc:sldMk cId="80005593" sldId="287"/>
            <ac:spMk id="3" creationId="{00000000-0000-0000-0000-000000000000}"/>
          </ac:spMkLst>
        </pc:spChg>
      </pc:sldChg>
      <pc:sldChg chg="modSp mod">
        <pc:chgData name="Kristina Hristova" userId="146acd6f-9f96-42f3-a178-472d8ef3f70d" providerId="ADAL" clId="{CBED9DA7-A5C2-4B68-BED5-F460BF1BB96B}" dt="2023-11-06T15:01:58.374" v="24" actId="207"/>
        <pc:sldMkLst>
          <pc:docMk/>
          <pc:sldMk cId="217071794" sldId="290"/>
        </pc:sldMkLst>
        <pc:spChg chg="mod">
          <ac:chgData name="Kristina Hristova" userId="146acd6f-9f96-42f3-a178-472d8ef3f70d" providerId="ADAL" clId="{CBED9DA7-A5C2-4B68-BED5-F460BF1BB96B}" dt="2023-11-06T15:01:58.374" v="24" actId="207"/>
          <ac:spMkLst>
            <pc:docMk/>
            <pc:sldMk cId="217071794" sldId="290"/>
            <ac:spMk id="4" creationId="{00000000-0000-0000-0000-000000000000}"/>
          </ac:spMkLst>
        </pc:spChg>
      </pc:sldChg>
      <pc:sldChg chg="modSp mod">
        <pc:chgData name="Kristina Hristova" userId="146acd6f-9f96-42f3-a178-472d8ef3f70d" providerId="ADAL" clId="{CBED9DA7-A5C2-4B68-BED5-F460BF1BB96B}" dt="2023-11-06T15:02:03.636" v="25" actId="207"/>
        <pc:sldMkLst>
          <pc:docMk/>
          <pc:sldMk cId="1350952937" sldId="291"/>
        </pc:sldMkLst>
        <pc:spChg chg="mod">
          <ac:chgData name="Kristina Hristova" userId="146acd6f-9f96-42f3-a178-472d8ef3f70d" providerId="ADAL" clId="{CBED9DA7-A5C2-4B68-BED5-F460BF1BB96B}" dt="2023-11-06T15:02:03.636" v="25" actId="207"/>
          <ac:spMkLst>
            <pc:docMk/>
            <pc:sldMk cId="1350952937" sldId="291"/>
            <ac:spMk id="2" creationId="{00000000-0000-0000-0000-000000000000}"/>
          </ac:spMkLst>
        </pc:spChg>
      </pc:sldChg>
      <pc:sldChg chg="modSp mod">
        <pc:chgData name="Kristina Hristova" userId="146acd6f-9f96-42f3-a178-472d8ef3f70d" providerId="ADAL" clId="{CBED9DA7-A5C2-4B68-BED5-F460BF1BB96B}" dt="2023-11-06T15:02:24.957" v="29" actId="948"/>
        <pc:sldMkLst>
          <pc:docMk/>
          <pc:sldMk cId="2757167984" sldId="292"/>
        </pc:sldMkLst>
        <pc:spChg chg="mod">
          <ac:chgData name="Kristina Hristova" userId="146acd6f-9f96-42f3-a178-472d8ef3f70d" providerId="ADAL" clId="{CBED9DA7-A5C2-4B68-BED5-F460BF1BB96B}" dt="2023-11-06T15:02:07.773" v="26" actId="207"/>
          <ac:spMkLst>
            <pc:docMk/>
            <pc:sldMk cId="2757167984" sldId="292"/>
            <ac:spMk id="2" creationId="{00000000-0000-0000-0000-000000000000}"/>
          </ac:spMkLst>
        </pc:spChg>
        <pc:spChg chg="mod">
          <ac:chgData name="Kristina Hristova" userId="146acd6f-9f96-42f3-a178-472d8ef3f70d" providerId="ADAL" clId="{CBED9DA7-A5C2-4B68-BED5-F460BF1BB96B}" dt="2023-11-06T15:02:24.957" v="29" actId="948"/>
          <ac:spMkLst>
            <pc:docMk/>
            <pc:sldMk cId="2757167984" sldId="292"/>
            <ac:spMk id="3" creationId="{00000000-0000-0000-0000-000000000000}"/>
          </ac:spMkLst>
        </pc:spChg>
      </pc:sldChg>
      <pc:sldChg chg="modSp mod">
        <pc:chgData name="Kristina Hristova" userId="146acd6f-9f96-42f3-a178-472d8ef3f70d" providerId="ADAL" clId="{CBED9DA7-A5C2-4B68-BED5-F460BF1BB96B}" dt="2023-11-06T15:02:30.845" v="30" actId="207"/>
        <pc:sldMkLst>
          <pc:docMk/>
          <pc:sldMk cId="3320021705" sldId="293"/>
        </pc:sldMkLst>
        <pc:spChg chg="mod">
          <ac:chgData name="Kristina Hristova" userId="146acd6f-9f96-42f3-a178-472d8ef3f70d" providerId="ADAL" clId="{CBED9DA7-A5C2-4B68-BED5-F460BF1BB96B}" dt="2023-11-06T15:02:30.845" v="30" actId="207"/>
          <ac:spMkLst>
            <pc:docMk/>
            <pc:sldMk cId="3320021705" sldId="293"/>
            <ac:spMk id="2" creationId="{00000000-0000-0000-0000-000000000000}"/>
          </ac:spMkLst>
        </pc:spChg>
      </pc:sldChg>
      <pc:sldChg chg="modSp mod">
        <pc:chgData name="Kristina Hristova" userId="146acd6f-9f96-42f3-a178-472d8ef3f70d" providerId="ADAL" clId="{CBED9DA7-A5C2-4B68-BED5-F460BF1BB96B}" dt="2023-11-06T15:02:38.318" v="32" actId="120"/>
        <pc:sldMkLst>
          <pc:docMk/>
          <pc:sldMk cId="220867555" sldId="297"/>
        </pc:sldMkLst>
        <pc:spChg chg="mod">
          <ac:chgData name="Kristina Hristova" userId="146acd6f-9f96-42f3-a178-472d8ef3f70d" providerId="ADAL" clId="{CBED9DA7-A5C2-4B68-BED5-F460BF1BB96B}" dt="2023-11-06T15:02:38.318" v="32" actId="120"/>
          <ac:spMkLst>
            <pc:docMk/>
            <pc:sldMk cId="220867555" sldId="297"/>
            <ac:spMk id="2" creationId="{08009572-32CA-C6F2-72B6-6AF1580AE983}"/>
          </ac:spMkLst>
        </pc:spChg>
      </pc:sldChg>
      <pc:sldChg chg="modSp mod">
        <pc:chgData name="Kristina Hristova" userId="146acd6f-9f96-42f3-a178-472d8ef3f70d" providerId="ADAL" clId="{CBED9DA7-A5C2-4B68-BED5-F460BF1BB96B}" dt="2023-11-06T15:02:48.373" v="33" actId="207"/>
        <pc:sldMkLst>
          <pc:docMk/>
          <pc:sldMk cId="1823492337" sldId="298"/>
        </pc:sldMkLst>
        <pc:spChg chg="mod">
          <ac:chgData name="Kristina Hristova" userId="146acd6f-9f96-42f3-a178-472d8ef3f70d" providerId="ADAL" clId="{CBED9DA7-A5C2-4B68-BED5-F460BF1BB96B}" dt="2023-11-06T15:02:48.373" v="33" actId="207"/>
          <ac:spMkLst>
            <pc:docMk/>
            <pc:sldMk cId="1823492337" sldId="298"/>
            <ac:spMk id="2" creationId="{00000000-0000-0000-0000-000000000000}"/>
          </ac:spMkLst>
        </pc:spChg>
      </pc:sldChg>
      <pc:sldChg chg="modSp mod">
        <pc:chgData name="Kristina Hristova" userId="146acd6f-9f96-42f3-a178-472d8ef3f70d" providerId="ADAL" clId="{CBED9DA7-A5C2-4B68-BED5-F460BF1BB96B}" dt="2023-11-06T15:02:54.517" v="35" actId="207"/>
        <pc:sldMkLst>
          <pc:docMk/>
          <pc:sldMk cId="3137028016" sldId="299"/>
        </pc:sldMkLst>
        <pc:spChg chg="mod">
          <ac:chgData name="Kristina Hristova" userId="146acd6f-9f96-42f3-a178-472d8ef3f70d" providerId="ADAL" clId="{CBED9DA7-A5C2-4B68-BED5-F460BF1BB96B}" dt="2023-11-06T15:02:54.517" v="35" actId="207"/>
          <ac:spMkLst>
            <pc:docMk/>
            <pc:sldMk cId="3137028016" sldId="299"/>
            <ac:spMk id="2" creationId="{00000000-0000-0000-0000-000000000000}"/>
          </ac:spMkLst>
        </pc:spChg>
      </pc:sldChg>
      <pc:sldChg chg="modSp mod">
        <pc:chgData name="Kristina Hristova" userId="146acd6f-9f96-42f3-a178-472d8ef3f70d" providerId="ADAL" clId="{CBED9DA7-A5C2-4B68-BED5-F460BF1BB96B}" dt="2023-11-06T14:59:44.398" v="0" actId="1076"/>
        <pc:sldMkLst>
          <pc:docMk/>
          <pc:sldMk cId="1959392819" sldId="546"/>
        </pc:sldMkLst>
        <pc:spChg chg="mod">
          <ac:chgData name="Kristina Hristova" userId="146acd6f-9f96-42f3-a178-472d8ef3f70d" providerId="ADAL" clId="{CBED9DA7-A5C2-4B68-BED5-F460BF1BB96B}" dt="2023-11-06T14:59:44.398" v="0" actId="1076"/>
          <ac:spMkLst>
            <pc:docMk/>
            <pc:sldMk cId="1959392819" sldId="546"/>
            <ac:spMk id="2" creationId="{A6C69497-AE7B-4E22-8C31-9929216162AB}"/>
          </ac:spMkLst>
        </pc:spChg>
      </pc:sldChg>
      <pc:sldMasterChg chg="delSp mod">
        <pc:chgData name="Kristina Hristova" userId="146acd6f-9f96-42f3-a178-472d8ef3f70d" providerId="ADAL" clId="{CBED9DA7-A5C2-4B68-BED5-F460BF1BB96B}" dt="2023-11-06T15:05:36.945" v="40" actId="33475"/>
        <pc:sldMasterMkLst>
          <pc:docMk/>
          <pc:sldMasterMk cId="459720850" sldId="2147483648"/>
        </pc:sldMasterMkLst>
        <pc:spChg chg="del">
          <ac:chgData name="Kristina Hristova" userId="146acd6f-9f96-42f3-a178-472d8ef3f70d" providerId="ADAL" clId="{CBED9DA7-A5C2-4B68-BED5-F460BF1BB96B}" dt="2023-11-06T15:05:36.945" v="40" actId="33475"/>
          <ac:spMkLst>
            <pc:docMk/>
            <pc:sldMasterMk cId="459720850" sldId="2147483648"/>
            <ac:spMk id="4" creationId="{EC817AB7-8AE4-4D4A-013B-BB6E3A0279F2}"/>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A939EFE-0303-44F6-9A16-FD3B5E015DB1}" type="datetimeFigureOut">
              <a:rPr lang="en-GB" smtClean="0"/>
              <a:t>06/11/2023</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F04766-77AF-4EBE-9704-229FD5F6AD6A}" type="slidenum">
              <a:rPr lang="en-GB" smtClean="0"/>
              <a:t>‹#›</a:t>
            </a:fld>
            <a:endParaRPr lang="en-GB"/>
          </a:p>
        </p:txBody>
      </p:sp>
    </p:spTree>
    <p:extLst>
      <p:ext uri="{BB962C8B-B14F-4D97-AF65-F5344CB8AC3E}">
        <p14:creationId xmlns:p14="http://schemas.microsoft.com/office/powerpoint/2010/main" val="37889881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B926D1-0013-4A80-B64E-9D824EE65210}" type="datetimeFigureOut">
              <a:rPr lang="en-GB" smtClean="0"/>
              <a:t>06/11/2023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F2995-AB43-4B7C-B8CD-9DC7C3692A9C}" type="slidenum">
              <a:rPr lang="en-GB" smtClean="0"/>
              <a:t>‹#›</a:t>
            </a:fld>
            <a:endParaRPr lang="en-GB"/>
          </a:p>
        </p:txBody>
      </p:sp>
    </p:spTree>
    <p:extLst>
      <p:ext uri="{BB962C8B-B14F-4D97-AF65-F5344CB8AC3E}">
        <p14:creationId xmlns:p14="http://schemas.microsoft.com/office/powerpoint/2010/main" val="146078466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myintracomm.ec.europa.eu/corp/intellectual-property/Documents/2019_Reuse-guidelines(CC-BY).pdf"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59CF2995-AB43-4B7C-B8CD-9DC7C3692A9C}" type="slidenum">
              <a:rPr lang="en-GB" smtClean="0"/>
              <a:t>1</a:t>
            </a:fld>
            <a:endParaRPr lang="en-GB"/>
          </a:p>
        </p:txBody>
      </p:sp>
    </p:spTree>
    <p:extLst>
      <p:ext uri="{BB962C8B-B14F-4D97-AF65-F5344CB8AC3E}">
        <p14:creationId xmlns:p14="http://schemas.microsoft.com/office/powerpoint/2010/main" val="1355407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A829640-5874-41F5-A979-566D2390E036}" type="slidenum">
              <a:rPr lang="it-IT" altLang="it-IT">
                <a:latin typeface="Calibri" panose="020F0502020204030204" pitchFamily="34" charset="0"/>
              </a:rPr>
              <a:pPr eaLnBrk="1" hangingPunct="1"/>
              <a:t>8</a:t>
            </a:fld>
            <a:endParaRPr lang="it-IT" altLang="it-IT">
              <a:latin typeface="Calibri" panose="020F0502020204030204" pitchFamily="34" charset="0"/>
            </a:endParaRPr>
          </a:p>
        </p:txBody>
      </p:sp>
      <p:sp>
        <p:nvSpPr>
          <p:cNvPr id="75779" name="Rectangle 2"/>
          <p:cNvSpPr>
            <a:spLocks noGrp="1" noRot="1" noChangeAspect="1" noChangeArrowheads="1" noTextEdit="1"/>
          </p:cNvSpPr>
          <p:nvPr>
            <p:ph type="sldImg"/>
          </p:nvPr>
        </p:nvSpPr>
        <p:spPr bwMode="auto">
          <a:xfrm>
            <a:off x="581025" y="796925"/>
            <a:ext cx="5697538" cy="32051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80" name="Rectangle 3"/>
          <p:cNvSpPr>
            <a:spLocks noGrp="1" noChangeArrowheads="1"/>
          </p:cNvSpPr>
          <p:nvPr>
            <p:ph type="body" idx="1"/>
          </p:nvPr>
        </p:nvSpPr>
        <p:spPr bwMode="auto">
          <a:xfrm>
            <a:off x="914400" y="4349750"/>
            <a:ext cx="5029200" cy="36004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a:p>
        </p:txBody>
      </p:sp>
    </p:spTree>
    <p:extLst>
      <p:ext uri="{BB962C8B-B14F-4D97-AF65-F5344CB8AC3E}">
        <p14:creationId xmlns:p14="http://schemas.microsoft.com/office/powerpoint/2010/main" val="41674107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0A47270-9C0A-43EA-9C90-3546633E3389}" type="slidenum">
              <a:rPr lang="it-IT" altLang="it-IT">
                <a:latin typeface="Calibri" panose="020F0502020204030204" pitchFamily="34" charset="0"/>
              </a:rPr>
              <a:pPr eaLnBrk="1" hangingPunct="1"/>
              <a:t>9</a:t>
            </a:fld>
            <a:endParaRPr lang="it-IT" altLang="it-IT">
              <a:latin typeface="Calibri" panose="020F0502020204030204" pitchFamily="34" charset="0"/>
            </a:endParaRPr>
          </a:p>
        </p:txBody>
      </p:sp>
      <p:sp>
        <p:nvSpPr>
          <p:cNvPr id="86019" name="Rectangle 2"/>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a:p>
        </p:txBody>
      </p:sp>
    </p:spTree>
    <p:extLst>
      <p:ext uri="{BB962C8B-B14F-4D97-AF65-F5344CB8AC3E}">
        <p14:creationId xmlns:p14="http://schemas.microsoft.com/office/powerpoint/2010/main" val="3893741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6AED66E1-72F2-4D86-AE6A-BB90D454474B}" type="slidenum">
              <a:rPr lang="it-IT" altLang="it-IT">
                <a:solidFill>
                  <a:srgbClr val="000000"/>
                </a:solidFill>
              </a:rPr>
              <a:pPr/>
              <a:t>10</a:t>
            </a:fld>
            <a:endParaRPr lang="it-IT" altLang="it-IT">
              <a:solidFill>
                <a:srgbClr val="000000"/>
              </a:solidFill>
            </a:endParaRPr>
          </a:p>
        </p:txBody>
      </p:sp>
      <p:sp>
        <p:nvSpPr>
          <p:cNvPr id="27650" name="Rectangle 7"/>
          <p:cNvSpPr txBox="1">
            <a:spLocks noGrp="1" noChangeArrowheads="1"/>
          </p:cNvSpPr>
          <p:nvPr/>
        </p:nvSpPr>
        <p:spPr bwMode="auto">
          <a:xfrm>
            <a:off x="3883025" y="8685213"/>
            <a:ext cx="297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615" tIns="44307" rIns="88615" bIns="44307" anchor="b"/>
          <a:lstStyle>
            <a:lvl1pPr defTabSz="885825">
              <a:defRPr sz="2400">
                <a:solidFill>
                  <a:schemeClr val="tx1"/>
                </a:solidFill>
                <a:latin typeface="Times New Roman" panose="02020603050405020304" pitchFamily="18" charset="0"/>
              </a:defRPr>
            </a:lvl1pPr>
            <a:lvl2pPr marL="720725" indent="-277813" defTabSz="885825">
              <a:defRPr sz="2400">
                <a:solidFill>
                  <a:schemeClr val="tx1"/>
                </a:solidFill>
                <a:latin typeface="Times New Roman" panose="02020603050405020304" pitchFamily="18" charset="0"/>
              </a:defRPr>
            </a:lvl2pPr>
            <a:lvl3pPr marL="1108075" indent="-222250" defTabSz="885825">
              <a:defRPr sz="2400">
                <a:solidFill>
                  <a:schemeClr val="tx1"/>
                </a:solidFill>
                <a:latin typeface="Times New Roman" panose="02020603050405020304" pitchFamily="18" charset="0"/>
              </a:defRPr>
            </a:lvl3pPr>
            <a:lvl4pPr marL="1550988" indent="-222250" defTabSz="885825">
              <a:defRPr sz="2400">
                <a:solidFill>
                  <a:schemeClr val="tx1"/>
                </a:solidFill>
                <a:latin typeface="Times New Roman" panose="02020603050405020304" pitchFamily="18" charset="0"/>
              </a:defRPr>
            </a:lvl4pPr>
            <a:lvl5pPr marL="1993900" indent="-222250" defTabSz="885825">
              <a:defRPr sz="2400">
                <a:solidFill>
                  <a:schemeClr val="tx1"/>
                </a:solidFill>
                <a:latin typeface="Times New Roman" panose="02020603050405020304" pitchFamily="18" charset="0"/>
              </a:defRPr>
            </a:lvl5pPr>
            <a:lvl6pPr marL="2451100" indent="-222250" defTabSz="885825" fontAlgn="base">
              <a:spcBef>
                <a:spcPct val="0"/>
              </a:spcBef>
              <a:spcAft>
                <a:spcPct val="0"/>
              </a:spcAft>
              <a:defRPr sz="2400">
                <a:solidFill>
                  <a:schemeClr val="tx1"/>
                </a:solidFill>
                <a:latin typeface="Times New Roman" panose="02020603050405020304" pitchFamily="18" charset="0"/>
              </a:defRPr>
            </a:lvl6pPr>
            <a:lvl7pPr marL="2908300" indent="-222250" defTabSz="885825" fontAlgn="base">
              <a:spcBef>
                <a:spcPct val="0"/>
              </a:spcBef>
              <a:spcAft>
                <a:spcPct val="0"/>
              </a:spcAft>
              <a:defRPr sz="2400">
                <a:solidFill>
                  <a:schemeClr val="tx1"/>
                </a:solidFill>
                <a:latin typeface="Times New Roman" panose="02020603050405020304" pitchFamily="18" charset="0"/>
              </a:defRPr>
            </a:lvl7pPr>
            <a:lvl8pPr marL="3365500" indent="-222250" defTabSz="885825" fontAlgn="base">
              <a:spcBef>
                <a:spcPct val="0"/>
              </a:spcBef>
              <a:spcAft>
                <a:spcPct val="0"/>
              </a:spcAft>
              <a:defRPr sz="2400">
                <a:solidFill>
                  <a:schemeClr val="tx1"/>
                </a:solidFill>
                <a:latin typeface="Times New Roman" panose="02020603050405020304" pitchFamily="18" charset="0"/>
              </a:defRPr>
            </a:lvl8pPr>
            <a:lvl9pPr marL="3822700" indent="-222250" defTabSz="885825" fontAlgn="base">
              <a:spcBef>
                <a:spcPct val="0"/>
              </a:spcBef>
              <a:spcAft>
                <a:spcPct val="0"/>
              </a:spcAft>
              <a:defRPr sz="2400">
                <a:solidFill>
                  <a:schemeClr val="tx1"/>
                </a:solidFill>
                <a:latin typeface="Times New Roman" panose="02020603050405020304" pitchFamily="18" charset="0"/>
              </a:defRPr>
            </a:lvl9pPr>
          </a:lstStyle>
          <a:p>
            <a:pPr algn="r" fontAlgn="base">
              <a:spcBef>
                <a:spcPct val="0"/>
              </a:spcBef>
              <a:spcAft>
                <a:spcPct val="0"/>
              </a:spcAft>
            </a:pPr>
            <a:fld id="{F0F6BF4E-4420-4817-98E8-4901570BB824}" type="slidenum">
              <a:rPr lang="it-IT" altLang="it-IT" sz="1200" smtClean="0">
                <a:solidFill>
                  <a:srgbClr val="000000"/>
                </a:solidFill>
                <a:latin typeface="Arial" panose="020B0604020202020204" pitchFamily="34" charset="0"/>
              </a:rPr>
              <a:pPr algn="r" fontAlgn="base">
                <a:spcBef>
                  <a:spcPct val="0"/>
                </a:spcBef>
                <a:spcAft>
                  <a:spcPct val="0"/>
                </a:spcAft>
              </a:pPr>
              <a:t>10</a:t>
            </a:fld>
            <a:endParaRPr lang="it-IT" altLang="it-IT" sz="1200">
              <a:solidFill>
                <a:srgbClr val="000000"/>
              </a:solidFill>
              <a:latin typeface="Arial" panose="020B0604020202020204" pitchFamily="34" charset="0"/>
            </a:endParaRPr>
          </a:p>
        </p:txBody>
      </p:sp>
      <p:sp>
        <p:nvSpPr>
          <p:cNvPr id="27651" name="Rectangle 2"/>
          <p:cNvSpPr>
            <a:spLocks noGrp="1" noRot="1" noChangeAspect="1" noChangeArrowheads="1" noTextEdit="1"/>
          </p:cNvSpPr>
          <p:nvPr>
            <p:ph type="sldImg"/>
          </p:nvPr>
        </p:nvSpPr>
        <p:spPr>
          <a:xfrm>
            <a:off x="381000" y="684213"/>
            <a:ext cx="6097588" cy="3430587"/>
          </a:xfrm>
          <a:ln/>
        </p:spPr>
      </p:sp>
      <p:sp>
        <p:nvSpPr>
          <p:cNvPr id="27652" name="Rectangle 3"/>
          <p:cNvSpPr>
            <a:spLocks noGrp="1" noChangeArrowheads="1"/>
          </p:cNvSpPr>
          <p:nvPr>
            <p:ph type="body" idx="1"/>
          </p:nvPr>
        </p:nvSpPr>
        <p:spPr>
          <a:xfrm>
            <a:off x="685800" y="4344988"/>
            <a:ext cx="5486400" cy="4114800"/>
          </a:xfrm>
        </p:spPr>
        <p:txBody>
          <a:bodyPr lIns="88615" tIns="44307" rIns="88615" bIns="44307"/>
          <a:lstStyle/>
          <a:p>
            <a:endParaRPr lang="it-IT" altLang="it-IT"/>
          </a:p>
        </p:txBody>
      </p:sp>
    </p:spTree>
    <p:extLst>
      <p:ext uri="{BB962C8B-B14F-4D97-AF65-F5344CB8AC3E}">
        <p14:creationId xmlns:p14="http://schemas.microsoft.com/office/powerpoint/2010/main" val="18308747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1400736" y="914977"/>
            <a:ext cx="4055129" cy="3134591"/>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058" tIns="41029" rIns="82058" bIns="41029"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98" name="Text Box 2"/>
          <p:cNvSpPr txBox="1">
            <a:spLocks noGrp="1" noChangeArrowheads="1"/>
          </p:cNvSpPr>
          <p:nvPr>
            <p:ph type="body"/>
          </p:nvPr>
        </p:nvSpPr>
        <p:spPr bwMode="auto">
          <a:xfrm>
            <a:off x="1046350" y="4352637"/>
            <a:ext cx="4770904" cy="347806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marL="76930" indent="-76930">
              <a:lnSpc>
                <a:spcPct val="93000"/>
              </a:lnSpc>
              <a:spcBef>
                <a:spcPct val="0"/>
              </a:spcBef>
              <a:buSzPct val="45000"/>
              <a:tabLst>
                <a:tab pos="649628" algn="l"/>
                <a:tab pos="1299256" algn="l"/>
                <a:tab pos="1948884" algn="l"/>
                <a:tab pos="2598511" algn="l"/>
                <a:tab pos="3248139" algn="l"/>
                <a:tab pos="3897767" algn="l"/>
                <a:tab pos="4547395" algn="l"/>
              </a:tabLst>
            </a:pPr>
            <a:r>
              <a:rPr lang="en-GB" altLang="it-IT" dirty="0">
                <a:latin typeface="Arial" charset="0"/>
                <a:ea typeface="msgothic" charset="0"/>
                <a:cs typeface="msgothic" charset="0"/>
              </a:rPr>
              <a:t>Association between regional proportion of </a:t>
            </a:r>
            <a:r>
              <a:rPr lang="en-GB" altLang="it-IT" dirty="0" err="1">
                <a:latin typeface="Arial" charset="0"/>
                <a:ea typeface="msgothic" charset="0"/>
                <a:cs typeface="msgothic" charset="0"/>
              </a:rPr>
              <a:t>Bt</a:t>
            </a:r>
            <a:r>
              <a:rPr lang="en-GB" altLang="it-IT" dirty="0">
                <a:latin typeface="Arial" charset="0"/>
                <a:ea typeface="msgothic" charset="0"/>
                <a:cs typeface="msgothic" charset="0"/>
              </a:rPr>
              <a:t> cotton (</a:t>
            </a:r>
            <a:r>
              <a:rPr lang="en-GB" altLang="it-IT" dirty="0" err="1">
                <a:latin typeface="Arial" charset="0"/>
                <a:ea typeface="msgothic" charset="0"/>
                <a:cs typeface="msgothic" charset="0"/>
              </a:rPr>
              <a:t>pBt</a:t>
            </a:r>
            <a:r>
              <a:rPr lang="en-GB" altLang="it-IT" dirty="0">
                <a:latin typeface="Arial" charset="0"/>
                <a:ea typeface="msgothic" charset="0"/>
                <a:cs typeface="msgothic" charset="0"/>
              </a:rPr>
              <a:t> as in Fig. 3) and average regional spring density before and after use of </a:t>
            </a:r>
            <a:r>
              <a:rPr lang="en-GB" altLang="it-IT" dirty="0" err="1">
                <a:latin typeface="Arial" charset="0"/>
                <a:ea typeface="msgothic" charset="0"/>
                <a:cs typeface="msgothic" charset="0"/>
              </a:rPr>
              <a:t>Bt</a:t>
            </a:r>
            <a:r>
              <a:rPr lang="en-GB" altLang="it-IT" dirty="0">
                <a:latin typeface="Arial" charset="0"/>
                <a:ea typeface="msgothic" charset="0"/>
                <a:cs typeface="msgothic" charset="0"/>
              </a:rPr>
              <a:t> cotton. One region was excluded because we had no estimate of its density before 1997. Average regional proportion of </a:t>
            </a:r>
            <a:r>
              <a:rPr lang="en-GB" altLang="it-IT" dirty="0" err="1">
                <a:latin typeface="Arial" charset="0"/>
                <a:ea typeface="msgothic" charset="0"/>
                <a:cs typeface="msgothic" charset="0"/>
              </a:rPr>
              <a:t>Bt</a:t>
            </a:r>
            <a:r>
              <a:rPr lang="en-GB" altLang="it-IT" dirty="0">
                <a:latin typeface="Arial" charset="0"/>
                <a:ea typeface="msgothic" charset="0"/>
                <a:cs typeface="msgothic" charset="0"/>
              </a:rPr>
              <a:t> cotton from 1997 to 2000 was positively associated with average regional spring density between 1992 and 1995 (log transformed, open circles, dotted line, slope = 0.0054, t = 2.53, P = 0.027) and negatively associated with average regional spring density between 1999 and 2001 (log transformed, filled circles, solid line, linear term = −0.0071, t = −3.40. P = 0.0059 and quadratic term = – 0.00014, t = −2.35, P = 0.038).</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Update/add/delete parts of the</a:t>
            </a:r>
            <a:r>
              <a:rPr lang="en-IE" baseline="0" dirty="0"/>
              <a:t> copy right notice where appropriate.</a:t>
            </a:r>
          </a:p>
          <a:p>
            <a:r>
              <a:rPr lang="en-IE" baseline="0" dirty="0"/>
              <a:t>More information: </a:t>
            </a:r>
            <a:r>
              <a:rPr lang="en-GB" dirty="0">
                <a:hlinkClick r:id="rId3"/>
              </a:rPr>
              <a:t>https://myintracomm.ec.europa.eu/corp/intellectual-property/Documents/2019_Reuse-guidelines%28CC-BY%29.pdf</a:t>
            </a:r>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30</a:t>
            </a:fld>
            <a:endParaRPr lang="en-GB" dirty="0"/>
          </a:p>
        </p:txBody>
      </p:sp>
    </p:spTree>
    <p:extLst>
      <p:ext uri="{BB962C8B-B14F-4D97-AF65-F5344CB8AC3E}">
        <p14:creationId xmlns:p14="http://schemas.microsoft.com/office/powerpoint/2010/main" val="4380548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Delete/update</a:t>
            </a:r>
            <a:r>
              <a:rPr lang="en-IE" baseline="0" dirty="0"/>
              <a:t> as appropriate</a:t>
            </a:r>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31</a:t>
            </a:fld>
            <a:endParaRPr lang="en-GB"/>
          </a:p>
        </p:txBody>
      </p:sp>
    </p:spTree>
    <p:extLst>
      <p:ext uri="{BB962C8B-B14F-4D97-AF65-F5344CB8AC3E}">
        <p14:creationId xmlns:p14="http://schemas.microsoft.com/office/powerpoint/2010/main" val="4819794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cxnSp>
        <p:nvCxnSpPr>
          <p:cNvPr id="7" name="Straight Connector 6"/>
          <p:cNvCxnSpPr/>
          <p:nvPr userDrawn="1"/>
        </p:nvCxnSpPr>
        <p:spPr>
          <a:xfrm>
            <a:off x="838200" y="1978925"/>
            <a:ext cx="0" cy="4879075"/>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800" i="0">
                <a:solidFill>
                  <a:srgbClr val="FFC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9" name="Text Placeholder 18"/>
          <p:cNvSpPr>
            <a:spLocks noGrp="1"/>
          </p:cNvSpPr>
          <p:nvPr>
            <p:ph type="body" sz="quarter" idx="13"/>
          </p:nvPr>
        </p:nvSpPr>
        <p:spPr>
          <a:xfrm>
            <a:off x="6096000" y="5557903"/>
            <a:ext cx="5040313" cy="528998"/>
          </a:xfrm>
        </p:spPr>
        <p:txBody>
          <a:bodyPr>
            <a:noAutofit/>
          </a:bodyPr>
          <a:lstStyle>
            <a:lvl1pPr marL="0" indent="0" algn="r">
              <a:buFontTx/>
              <a:buNone/>
              <a:defRPr sz="2200" i="1">
                <a:solidFill>
                  <a:schemeClr val="bg1"/>
                </a:solidFill>
              </a:defRPr>
            </a:lvl1pPr>
          </a:lstStyle>
          <a:p>
            <a:pPr lvl="0"/>
            <a:r>
              <a:rPr lang="en-US" dirty="0"/>
              <a:t>Edit Master text styles</a:t>
            </a:r>
          </a:p>
        </p:txBody>
      </p:sp>
      <p:sp>
        <p:nvSpPr>
          <p:cNvPr id="12" name="Rectangle 11"/>
          <p:cNvSpPr/>
          <p:nvPr userDrawn="1"/>
        </p:nvSpPr>
        <p:spPr>
          <a:xfrm>
            <a:off x="6615103" y="2806583"/>
            <a:ext cx="5079600" cy="1879200"/>
          </a:xfrm>
          <a:prstGeom prst="rect">
            <a:avLst/>
          </a:prstGeom>
          <a:blipFill dpi="0" rotWithShape="1">
            <a:blip r:embed="rId3">
              <a:alphaModFix amt="15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a:spLocks noGrp="1"/>
          </p:cNvSpPr>
          <p:nvPr>
            <p:ph type="ctrTitle"/>
          </p:nvPr>
        </p:nvSpPr>
        <p:spPr>
          <a:xfrm>
            <a:off x="3057531" y="2366793"/>
            <a:ext cx="8050467" cy="569866"/>
          </a:xfrm>
          <a:prstGeom prst="rect">
            <a:avLst/>
          </a:prstGeom>
        </p:spPr>
        <p:txBody>
          <a:bodyPr anchor="t">
            <a:noAutofit/>
          </a:bodyPr>
          <a:lstStyle>
            <a:lvl1pPr algn="l">
              <a:defRPr sz="4000" b="0">
                <a:solidFill>
                  <a:schemeClr val="bg1"/>
                </a:solidFill>
              </a:defRPr>
            </a:lvl1pPr>
          </a:lstStyle>
          <a:p>
            <a:r>
              <a:rPr lang="en-US" dirty="0"/>
              <a:t>Click to edit Master title style</a:t>
            </a:r>
            <a:endParaRPr lang="en-GB" dirty="0"/>
          </a:p>
        </p:txBody>
      </p:sp>
      <p:sp>
        <p:nvSpPr>
          <p:cNvPr id="14" name="Rectangle 13"/>
          <p:cNvSpPr/>
          <p:nvPr userDrawn="1"/>
        </p:nvSpPr>
        <p:spPr>
          <a:xfrm>
            <a:off x="990176" y="2157413"/>
            <a:ext cx="2168341" cy="80217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218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3pPr>
              <a:spcBef>
                <a:spcPts val="0"/>
              </a:spcBef>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402250" y="1825625"/>
            <a:ext cx="5328000" cy="3906435"/>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sp>
        <p:nvSpPr>
          <p:cNvPr id="8"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9" name="Rectangle 8"/>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677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6"/>
            <a:ext cx="3358489" cy="3763134"/>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Content Placeholder 2"/>
          <p:cNvSpPr>
            <a:spLocks noGrp="1"/>
          </p:cNvSpPr>
          <p:nvPr>
            <p:ph sz="half" idx="13"/>
          </p:nvPr>
        </p:nvSpPr>
        <p:spPr>
          <a:xfrm>
            <a:off x="4604979" y="1825625"/>
            <a:ext cx="3358489" cy="3763134"/>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2"/>
          <p:cNvSpPr>
            <a:spLocks noGrp="1"/>
          </p:cNvSpPr>
          <p:nvPr>
            <p:ph sz="half" idx="14"/>
          </p:nvPr>
        </p:nvSpPr>
        <p:spPr>
          <a:xfrm>
            <a:off x="8371761" y="1825625"/>
            <a:ext cx="3358489" cy="3763134"/>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11" name="Rectangle 10"/>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71010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839788" y="2505075"/>
            <a:ext cx="5157787" cy="3097331"/>
          </a:xfrm>
        </p:spPr>
        <p:txBody>
          <a:bodyPr wrap="square">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6172200" y="1681163"/>
            <a:ext cx="5183188" cy="823912"/>
          </a:xfrm>
          <a:noFill/>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6172200" y="2505075"/>
            <a:ext cx="5183188" cy="3097331"/>
          </a:xfrm>
        </p:spPr>
        <p:txBody>
          <a:bodyPr wrap="square">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Slide Number Placeholder 8"/>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0"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11" name="Rectangle 10"/>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2694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sp>
        <p:nvSpPr>
          <p:cNvPr id="6"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7" name="Rectangle 6"/>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4301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rgbClr val="6FA528">
              <a:alpha val="20000"/>
            </a:srgbClr>
          </a:solidFill>
          <a:ln w="28575">
            <a:solidFill>
              <a:srgbClr val="6FA528"/>
            </a:solidFill>
          </a:ln>
        </p:spPr>
        <p:txBody>
          <a:bodyPr/>
          <a:lstStyle/>
          <a:p>
            <a:endParaRPr lang="en-GB" dirty="0"/>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19447" y="746830"/>
            <a:ext cx="544923" cy="538867"/>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dirty="0"/>
              <a:t>Edit Master text styles</a:t>
            </a:r>
          </a:p>
        </p:txBody>
      </p:sp>
      <p:sp>
        <p:nvSpPr>
          <p:cNvPr id="6" name="Title Placeholder 1"/>
          <p:cNvSpPr>
            <a:spLocks noGrp="1"/>
          </p:cNvSpPr>
          <p:nvPr>
            <p:ph type="title"/>
          </p:nvPr>
        </p:nvSpPr>
        <p:spPr>
          <a:xfrm>
            <a:off x="6466377" y="1288725"/>
            <a:ext cx="5297993" cy="707622"/>
          </a:xfrm>
          <a:prstGeom prst="rect">
            <a:avLst/>
          </a:prstGeom>
        </p:spPr>
        <p:txBody>
          <a:bodyPr vert="horz" lIns="91440" tIns="45720" rIns="91440" bIns="0" rtlCol="0" anchor="t" anchorCtr="0">
            <a:noAutofit/>
          </a:bodyPr>
          <a:lstStyle>
            <a:lvl1pPr>
              <a:defRPr sz="2800"/>
            </a:lvl1pPr>
          </a:lstStyle>
          <a:p>
            <a:r>
              <a:rPr lang="en-US" dirty="0"/>
              <a:t>Click to edit Master title style</a:t>
            </a:r>
            <a:endParaRPr lang="en-GB" dirty="0"/>
          </a:p>
        </p:txBody>
      </p:sp>
      <p:sp>
        <p:nvSpPr>
          <p:cNvPr id="7" name="Rectangle 6"/>
          <p:cNvSpPr/>
          <p:nvPr userDrawn="1"/>
        </p:nvSpPr>
        <p:spPr>
          <a:xfrm>
            <a:off x="6419431" y="471473"/>
            <a:ext cx="2238799" cy="828245"/>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40629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7" name="Picture Placeholder 4"/>
          <p:cNvSpPr>
            <a:spLocks noGrp="1"/>
          </p:cNvSpPr>
          <p:nvPr>
            <p:ph type="pic" sz="quarter" idx="13"/>
          </p:nvPr>
        </p:nvSpPr>
        <p:spPr>
          <a:xfrm>
            <a:off x="-46383" y="-46383"/>
            <a:ext cx="6142383" cy="6964017"/>
          </a:xfrm>
          <a:solidFill>
            <a:srgbClr val="6FA528">
              <a:alpha val="20000"/>
            </a:srgbClr>
          </a:solidFill>
          <a:ln w="28575">
            <a:solidFill>
              <a:srgbClr val="6FA528"/>
            </a:solidFill>
          </a:ln>
        </p:spPr>
        <p:txBody>
          <a:bodyPr/>
          <a:lstStyle/>
          <a:p>
            <a:endParaRPr lang="en-GB" dirty="0"/>
          </a:p>
        </p:txBody>
      </p:sp>
      <p:sp>
        <p:nvSpPr>
          <p:cNvPr id="3" name="Content Placeholder 2"/>
          <p:cNvSpPr>
            <a:spLocks noGrp="1"/>
          </p:cNvSpPr>
          <p:nvPr>
            <p:ph idx="1"/>
          </p:nvPr>
        </p:nvSpPr>
        <p:spPr>
          <a:xfrm>
            <a:off x="6817056" y="1825625"/>
            <a:ext cx="4926841" cy="3769957"/>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8" name="Title Placeholder 1"/>
          <p:cNvSpPr>
            <a:spLocks noGrp="1"/>
          </p:cNvSpPr>
          <p:nvPr>
            <p:ph type="title"/>
          </p:nvPr>
        </p:nvSpPr>
        <p:spPr>
          <a:xfrm>
            <a:off x="6466377" y="1288725"/>
            <a:ext cx="5297993" cy="707622"/>
          </a:xfrm>
          <a:prstGeom prst="rect">
            <a:avLst/>
          </a:prstGeom>
        </p:spPr>
        <p:txBody>
          <a:bodyPr vert="horz" lIns="91440" tIns="45720" rIns="91440" bIns="0" rtlCol="0" anchor="t" anchorCtr="0">
            <a:noAutofit/>
          </a:bodyPr>
          <a:lstStyle>
            <a:lvl1pPr>
              <a:defRPr sz="2800"/>
            </a:lvl1pPr>
          </a:lstStyle>
          <a:p>
            <a:r>
              <a:rPr lang="en-US" dirty="0"/>
              <a:t>Click to edit Master title style</a:t>
            </a:r>
            <a:endParaRPr lang="en-GB" dirty="0"/>
          </a:p>
        </p:txBody>
      </p:sp>
      <p:sp>
        <p:nvSpPr>
          <p:cNvPr id="9" name="Rectangle 8"/>
          <p:cNvSpPr/>
          <p:nvPr userDrawn="1"/>
        </p:nvSpPr>
        <p:spPr>
          <a:xfrm>
            <a:off x="6419431"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920344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sz="quarter" idx="13"/>
          </p:nvPr>
        </p:nvSpPr>
        <p:spPr>
          <a:xfrm>
            <a:off x="970722" y="2284667"/>
            <a:ext cx="3141663" cy="2090737"/>
          </a:xfrm>
          <a:solidFill>
            <a:srgbClr val="6FA528">
              <a:alpha val="20000"/>
            </a:srgbClr>
          </a:solidFill>
        </p:spPr>
        <p:txBody>
          <a:bodyPr/>
          <a:lstStyle/>
          <a:p>
            <a:endParaRPr lang="en-GB"/>
          </a:p>
        </p:txBody>
      </p:sp>
      <p:sp>
        <p:nvSpPr>
          <p:cNvPr id="11" name="Picture Placeholder 2"/>
          <p:cNvSpPr>
            <a:spLocks noGrp="1"/>
          </p:cNvSpPr>
          <p:nvPr>
            <p:ph type="pic" sz="quarter" idx="14"/>
          </p:nvPr>
        </p:nvSpPr>
        <p:spPr>
          <a:xfrm>
            <a:off x="7901451" y="2284668"/>
            <a:ext cx="3141663" cy="2090737"/>
          </a:xfrm>
          <a:solidFill>
            <a:srgbClr val="6FA528">
              <a:alpha val="20000"/>
            </a:srgbClr>
          </a:solidFill>
        </p:spPr>
        <p:txBody>
          <a:bodyPr/>
          <a:lstStyle/>
          <a:p>
            <a:endParaRPr lang="en-GB"/>
          </a:p>
        </p:txBody>
      </p:sp>
      <p:sp>
        <p:nvSpPr>
          <p:cNvPr id="12" name="Picture Placeholder 2"/>
          <p:cNvSpPr>
            <a:spLocks noGrp="1"/>
          </p:cNvSpPr>
          <p:nvPr>
            <p:ph type="pic" sz="quarter" idx="15"/>
          </p:nvPr>
        </p:nvSpPr>
        <p:spPr>
          <a:xfrm>
            <a:off x="4436086" y="2284667"/>
            <a:ext cx="3141663" cy="2090737"/>
          </a:xfrm>
          <a:solidFill>
            <a:srgbClr val="6FA528">
              <a:alpha val="20000"/>
            </a:srgbClr>
          </a:solidFill>
        </p:spPr>
        <p:txBody>
          <a:bodyPr/>
          <a:lstStyle/>
          <a:p>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dirty="0"/>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dirty="0"/>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dirty="0"/>
              <a:t>Edit Master text styles</a:t>
            </a:r>
          </a:p>
        </p:txBody>
      </p:sp>
      <p:sp>
        <p:nvSpPr>
          <p:cNvPr id="14"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1780107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sz="quarter" idx="13"/>
          </p:nvPr>
        </p:nvSpPr>
        <p:spPr>
          <a:xfrm>
            <a:off x="3713869" y="2159957"/>
            <a:ext cx="2461591" cy="1638158"/>
          </a:xfrm>
          <a:solidFill>
            <a:srgbClr val="6FA528">
              <a:alpha val="20000"/>
            </a:srgbClr>
          </a:solidFill>
        </p:spPr>
        <p:txBody>
          <a:bodyPr/>
          <a:lstStyle/>
          <a:p>
            <a:endParaRPr lang="en-GB"/>
          </a:p>
        </p:txBody>
      </p:sp>
      <p:sp>
        <p:nvSpPr>
          <p:cNvPr id="11" name="Picture Placeholder 2"/>
          <p:cNvSpPr>
            <a:spLocks noGrp="1"/>
          </p:cNvSpPr>
          <p:nvPr>
            <p:ph type="pic" sz="quarter" idx="14"/>
          </p:nvPr>
        </p:nvSpPr>
        <p:spPr>
          <a:xfrm>
            <a:off x="3713868" y="3968881"/>
            <a:ext cx="2461591" cy="1638158"/>
          </a:xfrm>
          <a:solidFill>
            <a:srgbClr val="6FA528">
              <a:alpha val="20000"/>
            </a:srgbClr>
          </a:solidFill>
        </p:spPr>
        <p:txBody>
          <a:bodyPr/>
          <a:lstStyle/>
          <a:p>
            <a:endParaRPr lang="en-GB"/>
          </a:p>
        </p:txBody>
      </p:sp>
      <p:sp>
        <p:nvSpPr>
          <p:cNvPr id="12" name="Picture Placeholder 2"/>
          <p:cNvSpPr>
            <a:spLocks noGrp="1"/>
          </p:cNvSpPr>
          <p:nvPr>
            <p:ph type="pic" sz="quarter" idx="15"/>
          </p:nvPr>
        </p:nvSpPr>
        <p:spPr>
          <a:xfrm>
            <a:off x="6324547" y="2159956"/>
            <a:ext cx="2461593" cy="1638159"/>
          </a:xfrm>
          <a:solidFill>
            <a:srgbClr val="6FA528">
              <a:alpha val="20000"/>
            </a:srgbClr>
          </a:solidFill>
        </p:spPr>
        <p:txBody>
          <a:bodyPr/>
          <a:lstStyle/>
          <a:p>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dirty="0"/>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dirty="0"/>
              <a:t>Edit Master text styles</a:t>
            </a:r>
          </a:p>
        </p:txBody>
      </p:sp>
      <p:sp>
        <p:nvSpPr>
          <p:cNvPr id="14" name="Picture Placeholder 2"/>
          <p:cNvSpPr>
            <a:spLocks noGrp="1"/>
          </p:cNvSpPr>
          <p:nvPr>
            <p:ph type="pic" sz="quarter" idx="19"/>
          </p:nvPr>
        </p:nvSpPr>
        <p:spPr>
          <a:xfrm>
            <a:off x="6324549" y="3968880"/>
            <a:ext cx="2461591" cy="1638158"/>
          </a:xfrm>
          <a:solidFill>
            <a:srgbClr val="6FA528">
              <a:alpha val="20000"/>
            </a:srgbClr>
          </a:solidFill>
        </p:spPr>
        <p:txBody>
          <a:bodyPr/>
          <a:lstStyle/>
          <a:p>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dirty="0"/>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dirty="0"/>
              <a:t>Edit Master text styles</a:t>
            </a:r>
          </a:p>
        </p:txBody>
      </p:sp>
      <p:sp>
        <p:nvSpPr>
          <p:cNvPr id="15"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3638556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flipV="1">
            <a:off x="0" y="2311076"/>
            <a:ext cx="12192000" cy="3354711"/>
          </a:xfrm>
          <a:solidFill>
            <a:srgbClr val="6FA528">
              <a:alpha val="20000"/>
            </a:srgbClr>
          </a:solidFill>
        </p:spPr>
        <p:txBody>
          <a:bodyPr/>
          <a:lstStyle/>
          <a:p>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sp>
        <p:nvSpPr>
          <p:cNvPr id="6" name="Text Placeholder 5"/>
          <p:cNvSpPr>
            <a:spLocks noGrp="1"/>
          </p:cNvSpPr>
          <p:nvPr>
            <p:ph type="body" sz="quarter" idx="14"/>
          </p:nvPr>
        </p:nvSpPr>
        <p:spPr>
          <a:xfrm>
            <a:off x="1055076" y="2447779"/>
            <a:ext cx="10298724" cy="275726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itle Placeholder 1"/>
          <p:cNvSpPr>
            <a:spLocks noGrp="1"/>
          </p:cNvSpPr>
          <p:nvPr>
            <p:ph type="title"/>
          </p:nvPr>
        </p:nvSpPr>
        <p:spPr>
          <a:xfrm>
            <a:off x="956600" y="1303635"/>
            <a:ext cx="10431245"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cxnSp>
        <p:nvCxnSpPr>
          <p:cNvPr id="9" name="Straight Connector 8"/>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67746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46C79FD-C571-418B-AB0F-5EE936C85276}" type="slidenum">
              <a:rPr lang="en-GB" smtClean="0"/>
              <a:t>‹#›</a:t>
            </a:fld>
            <a:endParaRPr lang="en-GB"/>
          </a:p>
        </p:txBody>
      </p:sp>
      <p:sp>
        <p:nvSpPr>
          <p:cNvPr id="5"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lvl1pPr>
              <a:defRPr>
                <a:solidFill>
                  <a:srgbClr val="034EA2"/>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414118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88"/>
            <a:ext cx="12192000" cy="5018345"/>
          </a:xfrm>
          <a:prstGeom prst="rect">
            <a:avLst/>
          </a:prstGeom>
        </p:spPr>
      </p:pic>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3057531" y="2366793"/>
            <a:ext cx="8050467" cy="569866"/>
          </a:xfrm>
          <a:prstGeom prst="rect">
            <a:avLst/>
          </a:prstGeom>
        </p:spPr>
        <p:txBody>
          <a:bodyPr anchor="t">
            <a:noAutofit/>
          </a:bodyPr>
          <a:lstStyle>
            <a:lvl1pPr algn="l">
              <a:defRPr sz="4000" b="0">
                <a:solidFill>
                  <a:schemeClr val="bg1"/>
                </a:solidFill>
              </a:defRPr>
            </a:lvl1pPr>
          </a:lstStyle>
          <a:p>
            <a:r>
              <a:rPr lang="en-US" dirty="0"/>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9" name="Text Placeholder 18"/>
          <p:cNvSpPr>
            <a:spLocks noGrp="1"/>
          </p:cNvSpPr>
          <p:nvPr>
            <p:ph type="body" sz="quarter" idx="13"/>
          </p:nvPr>
        </p:nvSpPr>
        <p:spPr>
          <a:xfrm>
            <a:off x="6096000" y="5783535"/>
            <a:ext cx="5040313" cy="528998"/>
          </a:xfrm>
        </p:spPr>
        <p:txBody>
          <a:bodyPr anchor="b" anchorCtr="0">
            <a:noAutofit/>
          </a:bodyPr>
          <a:lstStyle>
            <a:lvl1pPr marL="0" indent="0" algn="r">
              <a:buFontTx/>
              <a:buNone/>
              <a:defRPr sz="2200" i="1">
                <a:solidFill>
                  <a:schemeClr val="bg1"/>
                </a:solidFill>
              </a:defRPr>
            </a:lvl1pPr>
          </a:lstStyle>
          <a:p>
            <a:pPr lvl="0"/>
            <a:r>
              <a:rPr lang="en-US" dirty="0"/>
              <a:t>Edit Master text styles</a:t>
            </a:r>
          </a:p>
        </p:txBody>
      </p:sp>
      <p:sp>
        <p:nvSpPr>
          <p:cNvPr id="12" name="Rectangle 11"/>
          <p:cNvSpPr/>
          <p:nvPr userDrawn="1"/>
        </p:nvSpPr>
        <p:spPr>
          <a:xfrm>
            <a:off x="990176" y="2157413"/>
            <a:ext cx="2168341" cy="80217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9985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Diapositiva titol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p:nvSpPr>
        <p:spPr>
          <a:xfrm>
            <a:off x="0" y="4"/>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5700"/>
          </a:p>
        </p:txBody>
      </p:sp>
      <p:sp>
        <p:nvSpPr>
          <p:cNvPr id="5" name="Rectangle 4"/>
          <p:cNvSpPr/>
          <p:nvPr/>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5700">
              <a:solidFill>
                <a:schemeClr val="accent4"/>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88936" y="258042"/>
            <a:ext cx="1659793" cy="1152460"/>
          </a:xfrm>
          <a:prstGeom prst="rect">
            <a:avLst/>
          </a:prstGeom>
        </p:spPr>
      </p:pic>
      <p:cxnSp>
        <p:nvCxnSpPr>
          <p:cNvPr id="7" name="Straight Connector 6"/>
          <p:cNvCxnSpPr/>
          <p:nvPr/>
        </p:nvCxnSpPr>
        <p:spPr>
          <a:xfrm>
            <a:off x="838200" y="1978929"/>
            <a:ext cx="0" cy="4879075"/>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5741161"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5700"/>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100" i="0">
                <a:solidFill>
                  <a:srgbClr val="FFC000"/>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it-IT"/>
              <a:t>Fare clic per modificare lo stile del sottotitolo dello schema</a:t>
            </a:r>
            <a:endParaRPr lang="en-GB" dirty="0"/>
          </a:p>
        </p:txBody>
      </p:sp>
      <p:sp>
        <p:nvSpPr>
          <p:cNvPr id="19" name="Text Placeholder 18"/>
          <p:cNvSpPr>
            <a:spLocks noGrp="1"/>
          </p:cNvSpPr>
          <p:nvPr>
            <p:ph type="body" sz="quarter" idx="13"/>
          </p:nvPr>
        </p:nvSpPr>
        <p:spPr>
          <a:xfrm>
            <a:off x="6096002" y="5557903"/>
            <a:ext cx="5040313" cy="528998"/>
          </a:xfrm>
        </p:spPr>
        <p:txBody>
          <a:bodyPr>
            <a:noAutofit/>
          </a:bodyPr>
          <a:lstStyle>
            <a:lvl1pPr marL="0" indent="0" algn="r">
              <a:buFontTx/>
              <a:buNone/>
              <a:defRPr sz="1650" i="1">
                <a:solidFill>
                  <a:schemeClr val="bg1"/>
                </a:solidFill>
              </a:defRPr>
            </a:lvl1pPr>
          </a:lstStyle>
          <a:p>
            <a:pPr lvl="0"/>
            <a:r>
              <a:rPr lang="it-IT"/>
              <a:t>Fare clic per modificare gli stili del testo dello schema</a:t>
            </a:r>
          </a:p>
        </p:txBody>
      </p:sp>
      <p:sp>
        <p:nvSpPr>
          <p:cNvPr id="12" name="Rectangle 11"/>
          <p:cNvSpPr/>
          <p:nvPr/>
        </p:nvSpPr>
        <p:spPr>
          <a:xfrm>
            <a:off x="6615103" y="2806583"/>
            <a:ext cx="5079600" cy="1879200"/>
          </a:xfrm>
          <a:prstGeom prst="rect">
            <a:avLst/>
          </a:prstGeom>
          <a:blipFill dpi="0" rotWithShape="1">
            <a:blip r:embed="rId3">
              <a:alphaModFix amt="15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700"/>
          </a:p>
        </p:txBody>
      </p:sp>
      <p:sp>
        <p:nvSpPr>
          <p:cNvPr id="13" name="Title 1"/>
          <p:cNvSpPr>
            <a:spLocks noGrp="1"/>
          </p:cNvSpPr>
          <p:nvPr>
            <p:ph type="ctrTitle"/>
          </p:nvPr>
        </p:nvSpPr>
        <p:spPr>
          <a:xfrm>
            <a:off x="3057533" y="2366793"/>
            <a:ext cx="8050467" cy="569866"/>
          </a:xfrm>
          <a:prstGeom prst="rect">
            <a:avLst/>
          </a:prstGeom>
        </p:spPr>
        <p:txBody>
          <a:bodyPr anchor="t">
            <a:noAutofit/>
          </a:bodyPr>
          <a:lstStyle>
            <a:lvl1pPr algn="l">
              <a:defRPr sz="3000" b="0">
                <a:solidFill>
                  <a:schemeClr val="bg1"/>
                </a:solidFill>
              </a:defRPr>
            </a:lvl1pPr>
          </a:lstStyle>
          <a:p>
            <a:r>
              <a:rPr lang="it-IT"/>
              <a:t>Fare clic per modificare lo stile del titolo dello schema</a:t>
            </a:r>
            <a:endParaRPr lang="en-GB" dirty="0"/>
          </a:p>
        </p:txBody>
      </p:sp>
      <p:sp>
        <p:nvSpPr>
          <p:cNvPr id="14" name="Rectangle 13"/>
          <p:cNvSpPr/>
          <p:nvPr/>
        </p:nvSpPr>
        <p:spPr>
          <a:xfrm>
            <a:off x="990176" y="2157417"/>
            <a:ext cx="2168341" cy="80217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700"/>
          </a:p>
        </p:txBody>
      </p:sp>
    </p:spTree>
    <p:extLst>
      <p:ext uri="{BB962C8B-B14F-4D97-AF65-F5344CB8AC3E}">
        <p14:creationId xmlns:p14="http://schemas.microsoft.com/office/powerpoint/2010/main" val="1345886676"/>
      </p:ext>
    </p:extLst>
  </p:cSld>
  <p:clrMapOvr>
    <a:masterClrMapping/>
  </p:clrMapOvr>
  <p:extLst>
    <p:ext uri="{DCECCB84-F9BA-43D5-87BE-67443E8EF086}">
      <p15:sldGuideLst xmlns:p15="http://schemas.microsoft.com/office/powerpoint/2012/main">
        <p15:guide id="1" orient="horz" pos="2160">
          <p15:clr>
            <a:srgbClr val="FBAE40"/>
          </p15:clr>
        </p15:guide>
        <p15:guide id="2" pos="512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Titolo e contenuto">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1" y="1805231"/>
            <a:ext cx="10905699" cy="3881904"/>
          </a:xfrm>
        </p:spPr>
        <p:txBody>
          <a:bodyPr>
            <a:noAutofit/>
          </a:bodyPr>
          <a:lstStyle>
            <a:lvl1pPr>
              <a:lnSpc>
                <a:spcPct val="100000"/>
              </a:lnSpc>
              <a:spcBef>
                <a:spcPts val="0"/>
              </a:spcBef>
              <a:spcAft>
                <a:spcPts val="1350"/>
              </a:spcAft>
              <a:defRPr/>
            </a:lvl1pPr>
            <a:lvl2pPr>
              <a:lnSpc>
                <a:spcPct val="100000"/>
              </a:lnSpc>
              <a:spcAft>
                <a:spcPts val="1350"/>
              </a:spcAft>
              <a:defRPr/>
            </a:lvl2pPr>
            <a:lvl3pPr>
              <a:lnSpc>
                <a:spcPct val="100000"/>
              </a:lnSpc>
              <a:spcAft>
                <a:spcPts val="1350"/>
              </a:spcAft>
              <a:defRPr/>
            </a:lvl3pPr>
            <a:lvl4pPr>
              <a:lnSpc>
                <a:spcPct val="100000"/>
              </a:lnSpc>
              <a:spcAft>
                <a:spcPts val="1350"/>
              </a:spcAft>
              <a:defRPr/>
            </a:lvl4pPr>
            <a:lvl5pPr>
              <a:lnSpc>
                <a:spcPct val="100000"/>
              </a:lnSpc>
              <a:spcAft>
                <a:spcPts val="1350"/>
              </a:spcAft>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p:nvCxnSpPr>
        <p:spPr>
          <a:xfrm flipH="1">
            <a:off x="838202" y="4"/>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3028951" y="482863"/>
            <a:ext cx="8457372" cy="782357"/>
          </a:xfrm>
          <a:prstGeom prst="rect">
            <a:avLst/>
          </a:prstGeom>
        </p:spPr>
        <p:txBody>
          <a:bodyPr vert="horz" lIns="91440" tIns="45720" rIns="91440" bIns="0" rtlCol="0" anchor="b" anchorCtr="0">
            <a:noAutofit/>
          </a:bodyPr>
          <a:lstStyle>
            <a:lvl1pPr>
              <a:defRPr>
                <a:solidFill>
                  <a:srgbClr val="034EA2"/>
                </a:solidFill>
              </a:defRPr>
            </a:lvl1pPr>
          </a:lstStyle>
          <a:p>
            <a:r>
              <a:rPr lang="it-IT"/>
              <a:t>Fare clic per modificare lo stile del titolo dello schema</a:t>
            </a:r>
            <a:endParaRPr lang="en-GB" dirty="0"/>
          </a:p>
        </p:txBody>
      </p:sp>
    </p:spTree>
    <p:extLst>
      <p:ext uri="{BB962C8B-B14F-4D97-AF65-F5344CB8AC3E}">
        <p14:creationId xmlns:p14="http://schemas.microsoft.com/office/powerpoint/2010/main" val="16836307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2" name="Rectangle 11"/>
          <p:cNvSpPr>
            <a:spLocks noChangeArrowheads="1"/>
          </p:cNvSpPr>
          <p:nvPr userDrawn="1"/>
        </p:nvSpPr>
        <p:spPr bwMode="auto">
          <a:xfrm>
            <a:off x="-41275" y="1"/>
            <a:ext cx="12192000" cy="6857999"/>
          </a:xfrm>
          <a:prstGeom prst="rect">
            <a:avLst/>
          </a:prstGeom>
          <a:solidFill>
            <a:srgbClr val="F5F5F5"/>
          </a:solidFill>
          <a:ln w="73025" algn="ctr">
            <a:no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b="0" dirty="0">
              <a:solidFill>
                <a:schemeClr val="lt1"/>
              </a:solidFill>
              <a:latin typeface="+mn-lt"/>
            </a:endParaRPr>
          </a:p>
        </p:txBody>
      </p:sp>
      <p:pic>
        <p:nvPicPr>
          <p:cNvPr id="5" name="Picture 10" descr="en-quadri_small"/>
          <p:cNvPicPr>
            <a:picLocks noChangeAspect="1" noChangeArrowheads="1"/>
          </p:cNvPicPr>
          <p:nvPr userDrawn="1"/>
        </p:nvPicPr>
        <p:blipFill>
          <a:blip r:embed="rId2"/>
          <a:srcRect/>
          <a:stretch>
            <a:fillRect/>
          </a:stretch>
        </p:blipFill>
        <p:spPr bwMode="auto">
          <a:xfrm>
            <a:off x="5204884" y="307976"/>
            <a:ext cx="2125133" cy="1101725"/>
          </a:xfrm>
          <a:prstGeom prst="rect">
            <a:avLst/>
          </a:prstGeom>
          <a:noFill/>
          <a:ln w="9525">
            <a:noFill/>
            <a:miter lim="800000"/>
            <a:headEnd/>
            <a:tailEnd/>
          </a:ln>
        </p:spPr>
      </p:pic>
      <p:sp>
        <p:nvSpPr>
          <p:cNvPr id="11" name="Rectangle 6"/>
          <p:cNvSpPr>
            <a:spLocks noChangeArrowheads="1"/>
          </p:cNvSpPr>
          <p:nvPr userDrawn="1"/>
        </p:nvSpPr>
        <p:spPr bwMode="auto">
          <a:xfrm>
            <a:off x="5639859" y="6381329"/>
            <a:ext cx="912283" cy="482601"/>
          </a:xfrm>
          <a:prstGeom prst="rect">
            <a:avLst/>
          </a:prstGeom>
          <a:solidFill>
            <a:srgbClr val="AFC651"/>
          </a:solidFill>
          <a:ln w="9525" algn="ctr">
            <a:noFill/>
            <a:miter lim="800000"/>
            <a:headEnd/>
            <a:tailEnd/>
          </a:ln>
          <a:effectLst/>
        </p:spPr>
        <p:txBody>
          <a:bodyPr lIns="36000"/>
          <a:lstStyle/>
          <a:p>
            <a:pPr defTabSz="457200">
              <a:lnSpc>
                <a:spcPct val="100000"/>
              </a:lnSpc>
              <a:defRPr/>
            </a:pPr>
            <a:r>
              <a:rPr lang="fr-BE" sz="700" b="0" i="1" dirty="0">
                <a:solidFill>
                  <a:schemeClr val="bg1"/>
                </a:solidFill>
                <a:latin typeface="+mj-lt"/>
              </a:rPr>
              <a:t>Food </a:t>
            </a:r>
            <a:r>
              <a:rPr lang="fr-BE" sz="700" b="0" i="1" dirty="0" err="1">
                <a:solidFill>
                  <a:schemeClr val="bg1"/>
                </a:solidFill>
                <a:latin typeface="+mj-lt"/>
              </a:rPr>
              <a:t>safety</a:t>
            </a:r>
            <a:endParaRPr lang="fr-BE" sz="450" b="0" i="1" dirty="0">
              <a:solidFill>
                <a:schemeClr val="bg1"/>
              </a:solidFill>
              <a:latin typeface="+mj-lt"/>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6150" y="835164"/>
            <a:ext cx="11095681" cy="2231329"/>
          </a:xfrm>
          <a:prstGeom prst="rect">
            <a:avLst/>
          </a:prstGeom>
        </p:spPr>
      </p:pic>
      <p:sp>
        <p:nvSpPr>
          <p:cNvPr id="2" name="TextBox 1"/>
          <p:cNvSpPr txBox="1"/>
          <p:nvPr userDrawn="1"/>
        </p:nvSpPr>
        <p:spPr>
          <a:xfrm>
            <a:off x="-514353" y="2598002"/>
            <a:ext cx="6836600" cy="1446550"/>
          </a:xfrm>
          <a:prstGeom prst="rect">
            <a:avLst/>
          </a:prstGeom>
          <a:noFill/>
        </p:spPr>
        <p:txBody>
          <a:bodyPr wrap="square"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GB" sz="1400" dirty="0">
                <a:solidFill>
                  <a:schemeClr val="tx1"/>
                </a:solidFill>
              </a:rPr>
              <a:t>Organisation and implementation of</a:t>
            </a:r>
            <a:r>
              <a:rPr lang="en-GB" sz="1400" baseline="0" dirty="0">
                <a:solidFill>
                  <a:schemeClr val="tx1"/>
                </a:solidFill>
              </a:rPr>
              <a:t> training activities on principles and methods of risk assessment in the food chain</a:t>
            </a:r>
          </a:p>
          <a:p>
            <a:pPr marL="0" marR="0" lvl="0" indent="0" algn="r" defTabSz="914400" rtl="0" eaLnBrk="1" fontAlgn="base" latinLnBrk="0" hangingPunct="1">
              <a:lnSpc>
                <a:spcPct val="100000"/>
              </a:lnSpc>
              <a:spcBef>
                <a:spcPct val="0"/>
              </a:spcBef>
              <a:spcAft>
                <a:spcPct val="0"/>
              </a:spcAft>
              <a:buClrTx/>
              <a:buSzTx/>
              <a:buFontTx/>
              <a:buNone/>
              <a:tabLst/>
              <a:defRPr/>
            </a:pPr>
            <a:endParaRPr lang="en-GB" sz="1400" baseline="0" dirty="0">
              <a:solidFill>
                <a:schemeClr val="tx1"/>
              </a:solidFill>
            </a:endParaRPr>
          </a:p>
          <a:p>
            <a:pPr marL="0" marR="0" lvl="0" indent="0" algn="r" defTabSz="914400" rtl="0" eaLnBrk="1" fontAlgn="base" latinLnBrk="0" hangingPunct="1">
              <a:lnSpc>
                <a:spcPct val="100000"/>
              </a:lnSpc>
              <a:spcBef>
                <a:spcPct val="0"/>
              </a:spcBef>
              <a:spcAft>
                <a:spcPct val="0"/>
              </a:spcAft>
              <a:buClrTx/>
              <a:buSzTx/>
              <a:buFontTx/>
              <a:buNone/>
              <a:tabLst/>
              <a:defRPr/>
            </a:pPr>
            <a:endParaRPr lang="en-GB" sz="1400" baseline="0" dirty="0">
              <a:solidFill>
                <a:schemeClr val="tx1"/>
              </a:solidFill>
            </a:endParaRPr>
          </a:p>
          <a:p>
            <a:pPr marL="0" marR="0" lvl="0" indent="0" algn="r"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bg2">
                    <a:lumMod val="75000"/>
                  </a:schemeClr>
                </a:solidFill>
              </a:rPr>
              <a:t>Course 1: Chemical risk assessment</a:t>
            </a:r>
            <a:endParaRPr lang="en-GB" sz="1400" dirty="0">
              <a:solidFill>
                <a:schemeClr val="bg2">
                  <a:lumMod val="75000"/>
                </a:schemeClr>
              </a:solidFill>
            </a:endParaRPr>
          </a:p>
          <a:p>
            <a:endParaRPr lang="gsw-FR" sz="1800" b="0" dirty="0" err="1">
              <a:solidFill>
                <a:srgbClr val="0F5494"/>
              </a:solidFill>
            </a:endParaRPr>
          </a:p>
        </p:txBody>
      </p:sp>
      <p:sp>
        <p:nvSpPr>
          <p:cNvPr id="3" name="TextBox 2"/>
          <p:cNvSpPr txBox="1"/>
          <p:nvPr userDrawn="1"/>
        </p:nvSpPr>
        <p:spPr>
          <a:xfrm>
            <a:off x="47329" y="5545411"/>
            <a:ext cx="6046663" cy="800219"/>
          </a:xfrm>
          <a:prstGeom prst="rect">
            <a:avLst/>
          </a:prstGeom>
          <a:noFill/>
        </p:spPr>
        <p:txBody>
          <a:bodyPr wrap="square" rtlCol="0">
            <a:spAutoFit/>
          </a:bodyPr>
          <a:lstStyle/>
          <a:p>
            <a:pPr algn="just"/>
            <a:r>
              <a:rPr lang="en-US" altLang="it-IT" sz="900" i="1" dirty="0">
                <a:solidFill>
                  <a:schemeClr val="tx1"/>
                </a:solidFill>
              </a:rPr>
              <a:t>The information and views set out in this presentation are those of the authors OPERA </a:t>
            </a:r>
            <a:r>
              <a:rPr lang="en-US" altLang="it-IT" sz="900" i="1" dirty="0" err="1">
                <a:solidFill>
                  <a:schemeClr val="tx1"/>
                </a:solidFill>
              </a:rPr>
              <a:t>srl</a:t>
            </a:r>
            <a:r>
              <a:rPr lang="en-US" altLang="it-IT" sz="900" i="1" dirty="0">
                <a:solidFill>
                  <a:schemeClr val="tx1"/>
                </a:solidFill>
              </a:rPr>
              <a:t> and NSF Euro Consultants S.A. and do not necessarily reflect the official opinion of the Commission. Neither the Commission nor any person acting on its behalf may be held responsible for the use which may be made of the information contained therein.</a:t>
            </a:r>
          </a:p>
          <a:p>
            <a:pPr algn="ctr"/>
            <a:endParaRPr lang="gsw-FR" sz="1000" b="0" dirty="0" err="1">
              <a:solidFill>
                <a:srgbClr val="0F5494"/>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Box 3"/>
          <p:cNvSpPr txBox="1"/>
          <p:nvPr userDrawn="1"/>
        </p:nvSpPr>
        <p:spPr>
          <a:xfrm>
            <a:off x="7056107" y="4278394"/>
            <a:ext cx="4922440" cy="280076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BE" sz="8800" dirty="0">
                <a:solidFill>
                  <a:srgbClr val="F47B22"/>
                </a:solidFill>
              </a:rPr>
              <a:t>BTSF</a:t>
            </a:r>
            <a:endParaRPr lang="en-GB" sz="8800" dirty="0">
              <a:solidFill>
                <a:srgbClr val="F47B22"/>
              </a:solidFill>
            </a:endParaRPr>
          </a:p>
          <a:p>
            <a:endParaRPr lang="gsw-FR" sz="8800" b="0" dirty="0" err="1">
              <a:solidFill>
                <a:srgbClr val="F47B22"/>
              </a:solidFill>
            </a:endParaRPr>
          </a:p>
        </p:txBody>
      </p:sp>
    </p:spTree>
    <p:extLst>
      <p:ext uri="{BB962C8B-B14F-4D97-AF65-F5344CB8AC3E}">
        <p14:creationId xmlns:p14="http://schemas.microsoft.com/office/powerpoint/2010/main" val="19169627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4" name="Rectangle 3"/>
          <p:cNvSpPr/>
          <p:nvPr userDrawn="1"/>
        </p:nvSpPr>
        <p:spPr>
          <a:xfrm>
            <a:off x="0" y="1"/>
            <a:ext cx="12192000" cy="989013"/>
          </a:xfrm>
          <a:prstGeom prst="rect">
            <a:avLst/>
          </a:prstGeom>
          <a:solidFill>
            <a:srgbClr val="AFC65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6" name="Picture 13" descr="logo_ce_quadri_en"/>
          <p:cNvPicPr>
            <a:picLocks noChangeAspect="1" noChangeArrowheads="1"/>
          </p:cNvPicPr>
          <p:nvPr userDrawn="1"/>
        </p:nvPicPr>
        <p:blipFill>
          <a:blip r:embed="rId2"/>
          <a:srcRect/>
          <a:stretch>
            <a:fillRect/>
          </a:stretch>
        </p:blipFill>
        <p:spPr bwMode="auto">
          <a:xfrm>
            <a:off x="5204885" y="215900"/>
            <a:ext cx="2120900" cy="1100138"/>
          </a:xfrm>
          <a:prstGeom prst="rect">
            <a:avLst/>
          </a:prstGeom>
          <a:noFill/>
          <a:ln w="9525">
            <a:noFill/>
            <a:miter lim="800000"/>
            <a:headEnd/>
            <a:tailEnd/>
          </a:ln>
        </p:spPr>
      </p:pic>
      <p:sp>
        <p:nvSpPr>
          <p:cNvPr id="2" name="Title 1"/>
          <p:cNvSpPr>
            <a:spLocks noGrp="1"/>
          </p:cNvSpPr>
          <p:nvPr>
            <p:ph type="title" hasCustomPrompt="1"/>
          </p:nvPr>
        </p:nvSpPr>
        <p:spPr>
          <a:xfrm>
            <a:off x="1487488" y="1628800"/>
            <a:ext cx="5064000" cy="936625"/>
          </a:xfrm>
        </p:spPr>
        <p:txBody>
          <a:bodyPr/>
          <a:lstStyle>
            <a:lvl1pPr algn="r">
              <a:defRPr sz="2400">
                <a:solidFill>
                  <a:srgbClr val="F47B22"/>
                </a:solidFill>
              </a:defRPr>
            </a:lvl1pPr>
          </a:lstStyle>
          <a:p>
            <a:r>
              <a:rPr lang="en-US" dirty="0"/>
              <a:t>Click to add title</a:t>
            </a:r>
            <a:br>
              <a:rPr lang="en-US" dirty="0"/>
            </a:br>
            <a:r>
              <a:rPr lang="en-US" dirty="0" err="1"/>
              <a:t>verdana</a:t>
            </a:r>
            <a:r>
              <a:rPr lang="en-US" dirty="0"/>
              <a:t> 24pt</a:t>
            </a:r>
            <a:endParaRPr lang="en-GB" dirty="0"/>
          </a:p>
        </p:txBody>
      </p:sp>
      <p:sp>
        <p:nvSpPr>
          <p:cNvPr id="9" name="Rectangle 6"/>
          <p:cNvSpPr>
            <a:spLocks noGrp="1" noChangeArrowheads="1"/>
          </p:cNvSpPr>
          <p:nvPr>
            <p:ph type="sldNum" sz="quarter" idx="12"/>
          </p:nvPr>
        </p:nvSpPr>
        <p:spPr>
          <a:xfrm>
            <a:off x="11568609" y="5996014"/>
            <a:ext cx="647908" cy="241299"/>
          </a:xfrm>
          <a:prstGeom prst="rect">
            <a:avLst/>
          </a:prstGeom>
          <a:solidFill>
            <a:srgbClr val="F47B22"/>
          </a:solidFill>
        </p:spPr>
        <p:txBody>
          <a:bodyPr/>
          <a:lstStyle>
            <a:lvl1pPr algn="ctr">
              <a:defRPr sz="1000">
                <a:solidFill>
                  <a:schemeClr val="bg1"/>
                </a:solidFill>
                <a:latin typeface="+mj-lt"/>
              </a:defRPr>
            </a:lvl1pPr>
          </a:lstStyle>
          <a:p>
            <a:pPr>
              <a:defRPr/>
            </a:pPr>
            <a:fld id="{86133261-F426-4E3C-B2AF-F6E5B7E61F25}" type="slidenum">
              <a:rPr lang="en-GB" smtClean="0"/>
              <a:pPr>
                <a:defRPr/>
              </a:pPr>
              <a:t>‹#›</a:t>
            </a:fld>
            <a:endParaRPr lang="en-GB"/>
          </a:p>
        </p:txBody>
      </p:sp>
      <p:sp>
        <p:nvSpPr>
          <p:cNvPr id="11" name="Rectangle 6"/>
          <p:cNvSpPr>
            <a:spLocks noChangeArrowheads="1"/>
          </p:cNvSpPr>
          <p:nvPr userDrawn="1"/>
        </p:nvSpPr>
        <p:spPr bwMode="auto">
          <a:xfrm>
            <a:off x="5639859" y="6381329"/>
            <a:ext cx="912283" cy="482601"/>
          </a:xfrm>
          <a:prstGeom prst="rect">
            <a:avLst/>
          </a:prstGeom>
          <a:solidFill>
            <a:srgbClr val="AFC651"/>
          </a:solidFill>
          <a:ln w="9525" algn="ctr">
            <a:noFill/>
            <a:miter lim="800000"/>
            <a:headEnd/>
            <a:tailEnd/>
          </a:ln>
          <a:effectLst/>
        </p:spPr>
        <p:txBody>
          <a:bodyPr lIns="36000"/>
          <a:lstStyle/>
          <a:p>
            <a:pPr defTabSz="457200">
              <a:lnSpc>
                <a:spcPct val="100000"/>
              </a:lnSpc>
              <a:defRPr/>
            </a:pPr>
            <a:r>
              <a:rPr lang="fr-BE" sz="700" b="0" i="1" dirty="0">
                <a:solidFill>
                  <a:schemeClr val="bg1"/>
                </a:solidFill>
                <a:latin typeface="+mj-lt"/>
              </a:rPr>
              <a:t>Food </a:t>
            </a:r>
            <a:r>
              <a:rPr lang="fr-BE" sz="700" b="0" i="1" dirty="0" err="1">
                <a:solidFill>
                  <a:schemeClr val="bg1"/>
                </a:solidFill>
                <a:latin typeface="+mj-lt"/>
              </a:rPr>
              <a:t>safety</a:t>
            </a:r>
            <a:endParaRPr lang="fr-BE" sz="450" b="0" i="1" dirty="0">
              <a:solidFill>
                <a:schemeClr val="bg1"/>
              </a:solidFill>
              <a:latin typeface="+mj-lt"/>
            </a:endParaRPr>
          </a:p>
        </p:txBody>
      </p:sp>
      <p:sp>
        <p:nvSpPr>
          <p:cNvPr id="8" name="Text Placeholder 7"/>
          <p:cNvSpPr>
            <a:spLocks noGrp="1"/>
          </p:cNvSpPr>
          <p:nvPr>
            <p:ph type="body" sz="quarter" idx="13" hasCustomPrompt="1"/>
          </p:nvPr>
        </p:nvSpPr>
        <p:spPr>
          <a:xfrm>
            <a:off x="1534616" y="2671193"/>
            <a:ext cx="5064000" cy="3600450"/>
          </a:xfrm>
        </p:spPr>
        <p:txBody>
          <a:bodyPr/>
          <a:lstStyle>
            <a:lvl1pPr algn="r">
              <a:defRPr sz="1200" i="0">
                <a:solidFill>
                  <a:schemeClr val="bg2">
                    <a:lumMod val="50000"/>
                  </a:schemeClr>
                </a:solidFill>
              </a:defRPr>
            </a:lvl1pPr>
          </a:lstStyle>
          <a:p>
            <a:pPr lvl="0"/>
            <a:r>
              <a:rPr lang="en-US" dirty="0"/>
              <a:t>Click to add text</a:t>
            </a:r>
          </a:p>
          <a:p>
            <a:pPr lvl="0"/>
            <a:r>
              <a:rPr lang="en-US" dirty="0" err="1"/>
              <a:t>verdana</a:t>
            </a:r>
            <a:r>
              <a:rPr lang="en-US" dirty="0"/>
              <a:t> 14pt</a:t>
            </a:r>
            <a:endParaRPr lang="en-GB" dirty="0"/>
          </a:p>
        </p:txBody>
      </p:sp>
      <p:sp>
        <p:nvSpPr>
          <p:cNvPr id="10" name="Picture Placeholder 4"/>
          <p:cNvSpPr>
            <a:spLocks noGrp="1"/>
          </p:cNvSpPr>
          <p:nvPr>
            <p:ph type="pic" sz="quarter" idx="14" hasCustomPrompt="1"/>
          </p:nvPr>
        </p:nvSpPr>
        <p:spPr>
          <a:xfrm>
            <a:off x="6551083" y="989014"/>
            <a:ext cx="5640917" cy="5868987"/>
          </a:xfrm>
        </p:spPr>
        <p:txBody>
          <a:bodyPr anchor="ctr"/>
          <a:lstStyle>
            <a:lvl1pPr>
              <a:defRPr sz="1400" baseline="0">
                <a:solidFill>
                  <a:schemeClr val="bg2">
                    <a:lumMod val="50000"/>
                  </a:schemeClr>
                </a:solidFill>
              </a:defRPr>
            </a:lvl1pPr>
          </a:lstStyle>
          <a:p>
            <a:r>
              <a:rPr lang="fr-BE" dirty="0"/>
              <a:t>This </a:t>
            </a:r>
            <a:r>
              <a:rPr lang="fr-BE" dirty="0" err="1"/>
              <a:t>is</a:t>
            </a:r>
            <a:r>
              <a:rPr lang="fr-BE" dirty="0"/>
              <a:t> an image </a:t>
            </a:r>
            <a:r>
              <a:rPr lang="fr-BE" dirty="0" err="1"/>
              <a:t>holder</a:t>
            </a:r>
            <a:r>
              <a:rPr lang="fr-BE" dirty="0"/>
              <a:t> for a </a:t>
            </a:r>
            <a:r>
              <a:rPr lang="fr-BE" dirty="0" err="1"/>
              <a:t>slide</a:t>
            </a:r>
            <a:r>
              <a:rPr lang="fr-BE" dirty="0"/>
              <a:t> </a:t>
            </a:r>
            <a:r>
              <a:rPr lang="fr-BE" dirty="0" err="1"/>
              <a:t>with</a:t>
            </a:r>
            <a:r>
              <a:rPr lang="fr-BE" dirty="0"/>
              <a:t> an illustration on the right.</a:t>
            </a:r>
          </a:p>
          <a:p>
            <a:r>
              <a:rPr lang="fr-BE" dirty="0"/>
              <a:t>Click to </a:t>
            </a:r>
            <a:r>
              <a:rPr lang="fr-BE" dirty="0" err="1"/>
              <a:t>add</a:t>
            </a:r>
            <a:r>
              <a:rPr lang="fr-BE" dirty="0"/>
              <a:t> </a:t>
            </a:r>
            <a:r>
              <a:rPr lang="fr-BE" dirty="0" err="1"/>
              <a:t>picture</a:t>
            </a:r>
            <a:r>
              <a:rPr lang="fr-BE" dirty="0"/>
              <a:t>…</a:t>
            </a:r>
            <a:endParaRPr lang="en-GB" dirty="0"/>
          </a:p>
        </p:txBody>
      </p:sp>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3339" y="3210236"/>
            <a:ext cx="6312792" cy="1586917"/>
          </a:xfrm>
          <a:prstGeom prst="rect">
            <a:avLst/>
          </a:prstGeom>
        </p:spPr>
      </p:pic>
    </p:spTree>
    <p:extLst>
      <p:ext uri="{BB962C8B-B14F-4D97-AF65-F5344CB8AC3E}">
        <p14:creationId xmlns:p14="http://schemas.microsoft.com/office/powerpoint/2010/main" val="23797034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Rectangle 5"/>
          <p:cNvSpPr/>
          <p:nvPr userDrawn="1"/>
        </p:nvSpPr>
        <p:spPr>
          <a:xfrm>
            <a:off x="0" y="1"/>
            <a:ext cx="12192000" cy="989013"/>
          </a:xfrm>
          <a:prstGeom prst="rect">
            <a:avLst/>
          </a:prstGeom>
          <a:solidFill>
            <a:srgbClr val="AFC65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7" name="Picture 13" descr="logo_ce_quadri_en"/>
          <p:cNvPicPr>
            <a:picLocks noChangeAspect="1" noChangeArrowheads="1"/>
          </p:cNvPicPr>
          <p:nvPr userDrawn="1"/>
        </p:nvPicPr>
        <p:blipFill>
          <a:blip r:embed="rId2"/>
          <a:srcRect/>
          <a:stretch>
            <a:fillRect/>
          </a:stretch>
        </p:blipFill>
        <p:spPr bwMode="auto">
          <a:xfrm>
            <a:off x="5204885" y="215900"/>
            <a:ext cx="2120900" cy="1100138"/>
          </a:xfrm>
          <a:prstGeom prst="rect">
            <a:avLst/>
          </a:prstGeom>
          <a:noFill/>
          <a:ln w="9525">
            <a:noFill/>
            <a:miter lim="800000"/>
            <a:headEnd/>
            <a:tailEnd/>
          </a:ln>
        </p:spPr>
      </p:pic>
      <p:sp>
        <p:nvSpPr>
          <p:cNvPr id="8" name="Rectangle 6"/>
          <p:cNvSpPr>
            <a:spLocks noChangeArrowheads="1"/>
          </p:cNvSpPr>
          <p:nvPr userDrawn="1"/>
        </p:nvSpPr>
        <p:spPr bwMode="auto">
          <a:xfrm>
            <a:off x="5639859" y="6381329"/>
            <a:ext cx="912283" cy="482601"/>
          </a:xfrm>
          <a:prstGeom prst="rect">
            <a:avLst/>
          </a:prstGeom>
          <a:solidFill>
            <a:srgbClr val="AFC651"/>
          </a:solidFill>
          <a:ln w="9525" algn="ctr">
            <a:noFill/>
            <a:miter lim="800000"/>
            <a:headEnd/>
            <a:tailEnd/>
          </a:ln>
          <a:effectLst/>
        </p:spPr>
        <p:txBody>
          <a:bodyPr lIns="36000"/>
          <a:lstStyle/>
          <a:p>
            <a:pPr defTabSz="457200">
              <a:lnSpc>
                <a:spcPct val="100000"/>
              </a:lnSpc>
              <a:defRPr/>
            </a:pPr>
            <a:r>
              <a:rPr lang="fr-BE" sz="700" b="0" i="1" dirty="0">
                <a:solidFill>
                  <a:schemeClr val="bg1"/>
                </a:solidFill>
                <a:latin typeface="+mj-lt"/>
              </a:rPr>
              <a:t>Food </a:t>
            </a:r>
            <a:r>
              <a:rPr lang="fr-BE" sz="700" b="0" i="1" dirty="0" err="1">
                <a:solidFill>
                  <a:schemeClr val="bg1"/>
                </a:solidFill>
                <a:latin typeface="+mj-lt"/>
              </a:rPr>
              <a:t>safety</a:t>
            </a:r>
            <a:endParaRPr lang="fr-BE" sz="450" b="0" i="1" dirty="0">
              <a:solidFill>
                <a:schemeClr val="bg1"/>
              </a:solidFill>
              <a:latin typeface="+mj-lt"/>
            </a:endParaRPr>
          </a:p>
        </p:txBody>
      </p:sp>
      <p:sp>
        <p:nvSpPr>
          <p:cNvPr id="9" name="Rectangle 6"/>
          <p:cNvSpPr>
            <a:spLocks noGrp="1" noChangeArrowheads="1"/>
          </p:cNvSpPr>
          <p:nvPr>
            <p:ph type="sldNum" sz="quarter" idx="12"/>
          </p:nvPr>
        </p:nvSpPr>
        <p:spPr>
          <a:xfrm>
            <a:off x="11568609" y="5996014"/>
            <a:ext cx="647908" cy="241299"/>
          </a:xfrm>
          <a:prstGeom prst="rect">
            <a:avLst/>
          </a:prstGeom>
          <a:solidFill>
            <a:srgbClr val="F47B22"/>
          </a:solidFill>
        </p:spPr>
        <p:txBody>
          <a:bodyPr/>
          <a:lstStyle>
            <a:lvl1pPr algn="ctr">
              <a:defRPr sz="1000">
                <a:solidFill>
                  <a:schemeClr val="bg1"/>
                </a:solidFill>
                <a:latin typeface="+mj-lt"/>
              </a:defRPr>
            </a:lvl1pPr>
          </a:lstStyle>
          <a:p>
            <a:pPr>
              <a:defRPr/>
            </a:pPr>
            <a:fld id="{86133261-F426-4E3C-B2AF-F6E5B7E61F25}" type="slidenum">
              <a:rPr lang="en-GB" smtClean="0"/>
              <a:pPr>
                <a:defRPr/>
              </a:pPr>
              <a:t>‹#›</a:t>
            </a:fld>
            <a:endParaRPr lang="en-GB"/>
          </a:p>
        </p:txBody>
      </p:sp>
      <p:sp>
        <p:nvSpPr>
          <p:cNvPr id="3" name="TextBox 2"/>
          <p:cNvSpPr txBox="1"/>
          <p:nvPr userDrawn="1"/>
        </p:nvSpPr>
        <p:spPr>
          <a:xfrm>
            <a:off x="-144693" y="1700809"/>
            <a:ext cx="12192000" cy="3770263"/>
          </a:xfrm>
          <a:prstGeom prst="rect">
            <a:avLst/>
          </a:prstGeom>
          <a:noFill/>
        </p:spPr>
        <p:txBody>
          <a:bodyPr wrap="square" rtlCol="0">
            <a:spAutoFit/>
          </a:bodyPr>
          <a:lstStyle/>
          <a:p>
            <a:pPr algn="ctr"/>
            <a:r>
              <a:rPr lang="fr-BE" sz="23900" b="1" spc="-300" dirty="0">
                <a:solidFill>
                  <a:srgbClr val="FDE7D7"/>
                </a:solidFill>
              </a:rPr>
              <a:t>BTSF</a:t>
            </a:r>
            <a:endParaRPr lang="en-GB" sz="23900" b="1" spc="-300" dirty="0" err="1">
              <a:solidFill>
                <a:srgbClr val="FDE7D7"/>
              </a:solidFill>
            </a:endParaRPr>
          </a:p>
        </p:txBody>
      </p:sp>
      <p:sp>
        <p:nvSpPr>
          <p:cNvPr id="5" name="Text Placeholder 4"/>
          <p:cNvSpPr>
            <a:spLocks noGrp="1"/>
          </p:cNvSpPr>
          <p:nvPr>
            <p:ph type="body" sz="quarter" idx="13" hasCustomPrompt="1"/>
          </p:nvPr>
        </p:nvSpPr>
        <p:spPr>
          <a:xfrm>
            <a:off x="527051" y="1628776"/>
            <a:ext cx="11521016" cy="4392613"/>
          </a:xfrm>
        </p:spPr>
        <p:txBody>
          <a:bodyPr/>
          <a:lstStyle>
            <a:lvl1pPr marL="0" indent="0" algn="l">
              <a:buNone/>
              <a:defRPr sz="1400">
                <a:solidFill>
                  <a:schemeClr val="bg2">
                    <a:lumMod val="50000"/>
                  </a:schemeClr>
                </a:solidFill>
                <a:latin typeface="+mj-lt"/>
              </a:defRPr>
            </a:lvl1pPr>
            <a:lvl2pPr marL="457200" indent="0" algn="l">
              <a:buNone/>
              <a:defRPr>
                <a:latin typeface="+mj-lt"/>
              </a:defRPr>
            </a:lvl2pPr>
            <a:lvl3pPr marL="914400" indent="0" algn="l">
              <a:buFont typeface="Arial" panose="020B0604020202020204" pitchFamily="34" charset="0"/>
              <a:buNone/>
              <a:defRPr>
                <a:latin typeface="+mj-lt"/>
              </a:defRPr>
            </a:lvl3pPr>
            <a:lvl4pPr marL="1371600" indent="0" algn="l">
              <a:buNone/>
              <a:defRPr>
                <a:latin typeface="+mj-lt"/>
              </a:defRPr>
            </a:lvl4pPr>
            <a:lvl5pPr marL="1828800" indent="0" algn="l">
              <a:buNone/>
              <a:defRPr>
                <a:latin typeface="+mj-lt"/>
              </a:defRPr>
            </a:lvl5pPr>
          </a:lstStyle>
          <a:p>
            <a:pPr lvl="0"/>
            <a:r>
              <a:rPr lang="en-US" dirty="0"/>
              <a:t>Click to edit add text</a:t>
            </a:r>
            <a:endParaRPr lang="en-GB" dirty="0"/>
          </a:p>
        </p:txBody>
      </p:sp>
    </p:spTree>
    <p:extLst>
      <p:ext uri="{BB962C8B-B14F-4D97-AF65-F5344CB8AC3E}">
        <p14:creationId xmlns:p14="http://schemas.microsoft.com/office/powerpoint/2010/main" val="17884783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Rectangle 3"/>
          <p:cNvSpPr/>
          <p:nvPr userDrawn="1"/>
        </p:nvSpPr>
        <p:spPr>
          <a:xfrm>
            <a:off x="0" y="1"/>
            <a:ext cx="12192000" cy="989013"/>
          </a:xfrm>
          <a:prstGeom prst="rect">
            <a:avLst/>
          </a:prstGeom>
          <a:solidFill>
            <a:srgbClr val="AFC65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6" name="Picture 13" descr="logo_ce_quadri_en"/>
          <p:cNvPicPr>
            <a:picLocks noChangeAspect="1" noChangeArrowheads="1"/>
          </p:cNvPicPr>
          <p:nvPr userDrawn="1"/>
        </p:nvPicPr>
        <p:blipFill>
          <a:blip r:embed="rId2"/>
          <a:srcRect/>
          <a:stretch>
            <a:fillRect/>
          </a:stretch>
        </p:blipFill>
        <p:spPr bwMode="auto">
          <a:xfrm>
            <a:off x="5204885" y="215900"/>
            <a:ext cx="2120900" cy="1100138"/>
          </a:xfrm>
          <a:prstGeom prst="rect">
            <a:avLst/>
          </a:prstGeom>
          <a:noFill/>
          <a:ln w="9525">
            <a:noFill/>
            <a:miter lim="800000"/>
            <a:headEnd/>
            <a:tailEnd/>
          </a:ln>
        </p:spPr>
      </p:pic>
      <p:sp>
        <p:nvSpPr>
          <p:cNvPr id="2" name="Title 1"/>
          <p:cNvSpPr>
            <a:spLocks noGrp="1"/>
          </p:cNvSpPr>
          <p:nvPr>
            <p:ph type="title" hasCustomPrompt="1"/>
          </p:nvPr>
        </p:nvSpPr>
        <p:spPr>
          <a:xfrm>
            <a:off x="5639859" y="1556272"/>
            <a:ext cx="5064653" cy="936625"/>
          </a:xfrm>
        </p:spPr>
        <p:txBody>
          <a:bodyPr anchor="ctr" anchorCtr="0"/>
          <a:lstStyle>
            <a:lvl1pPr marL="0" indent="0" algn="l">
              <a:buFontTx/>
              <a:buNone/>
              <a:defRPr sz="2400" baseline="0">
                <a:solidFill>
                  <a:srgbClr val="F47B22"/>
                </a:solidFill>
              </a:defRPr>
            </a:lvl1pPr>
          </a:lstStyle>
          <a:p>
            <a:r>
              <a:rPr lang="en-US" dirty="0"/>
              <a:t>Click to add title </a:t>
            </a:r>
            <a:r>
              <a:rPr lang="en-US" dirty="0" err="1"/>
              <a:t>verdana</a:t>
            </a:r>
            <a:r>
              <a:rPr lang="en-US" dirty="0"/>
              <a:t> 24pt</a:t>
            </a:r>
            <a:endParaRPr lang="en-GB" dirty="0"/>
          </a:p>
        </p:txBody>
      </p:sp>
      <p:sp>
        <p:nvSpPr>
          <p:cNvPr id="9" name="Rectangle 6"/>
          <p:cNvSpPr>
            <a:spLocks noGrp="1" noChangeArrowheads="1"/>
          </p:cNvSpPr>
          <p:nvPr>
            <p:ph type="sldNum" sz="quarter" idx="12"/>
          </p:nvPr>
        </p:nvSpPr>
        <p:spPr>
          <a:xfrm>
            <a:off x="11568609" y="5996014"/>
            <a:ext cx="647908" cy="241299"/>
          </a:xfrm>
          <a:prstGeom prst="rect">
            <a:avLst/>
          </a:prstGeom>
          <a:solidFill>
            <a:srgbClr val="F47B22"/>
          </a:solidFill>
        </p:spPr>
        <p:txBody>
          <a:bodyPr/>
          <a:lstStyle>
            <a:lvl1pPr algn="ctr">
              <a:defRPr sz="1000">
                <a:solidFill>
                  <a:schemeClr val="bg1"/>
                </a:solidFill>
                <a:latin typeface="+mj-lt"/>
              </a:defRPr>
            </a:lvl1pPr>
          </a:lstStyle>
          <a:p>
            <a:pPr>
              <a:defRPr/>
            </a:pPr>
            <a:fld id="{86133261-F426-4E3C-B2AF-F6E5B7E61F25}" type="slidenum">
              <a:rPr lang="en-GB" smtClean="0"/>
              <a:pPr>
                <a:defRPr/>
              </a:pPr>
              <a:t>‹#›</a:t>
            </a:fld>
            <a:endParaRPr lang="en-GB"/>
          </a:p>
        </p:txBody>
      </p:sp>
      <p:sp>
        <p:nvSpPr>
          <p:cNvPr id="11" name="Rectangle 6"/>
          <p:cNvSpPr>
            <a:spLocks noChangeArrowheads="1"/>
          </p:cNvSpPr>
          <p:nvPr userDrawn="1"/>
        </p:nvSpPr>
        <p:spPr bwMode="auto">
          <a:xfrm>
            <a:off x="5639859" y="6381329"/>
            <a:ext cx="912283" cy="482601"/>
          </a:xfrm>
          <a:prstGeom prst="rect">
            <a:avLst/>
          </a:prstGeom>
          <a:solidFill>
            <a:srgbClr val="AFC651"/>
          </a:solidFill>
          <a:ln w="9525" algn="ctr">
            <a:noFill/>
            <a:miter lim="800000"/>
            <a:headEnd/>
            <a:tailEnd/>
          </a:ln>
          <a:effectLst/>
        </p:spPr>
        <p:txBody>
          <a:bodyPr lIns="36000"/>
          <a:lstStyle/>
          <a:p>
            <a:pPr defTabSz="457200">
              <a:lnSpc>
                <a:spcPct val="100000"/>
              </a:lnSpc>
              <a:defRPr/>
            </a:pPr>
            <a:r>
              <a:rPr lang="fr-BE" sz="700" b="0" i="1" dirty="0">
                <a:solidFill>
                  <a:schemeClr val="bg1"/>
                </a:solidFill>
                <a:latin typeface="+mj-lt"/>
              </a:rPr>
              <a:t>Food </a:t>
            </a:r>
            <a:r>
              <a:rPr lang="fr-BE" sz="700" b="0" i="1" dirty="0" err="1">
                <a:solidFill>
                  <a:schemeClr val="bg1"/>
                </a:solidFill>
                <a:latin typeface="+mj-lt"/>
              </a:rPr>
              <a:t>safety</a:t>
            </a:r>
            <a:endParaRPr lang="fr-BE" sz="450" b="0" i="1" dirty="0">
              <a:solidFill>
                <a:schemeClr val="bg1"/>
              </a:solidFill>
              <a:latin typeface="+mj-lt"/>
            </a:endParaRPr>
          </a:p>
        </p:txBody>
      </p:sp>
      <p:sp>
        <p:nvSpPr>
          <p:cNvPr id="13" name="Text Placeholder 12"/>
          <p:cNvSpPr>
            <a:spLocks noGrp="1"/>
          </p:cNvSpPr>
          <p:nvPr>
            <p:ph type="body" sz="quarter" idx="13" hasCustomPrompt="1"/>
          </p:nvPr>
        </p:nvSpPr>
        <p:spPr>
          <a:xfrm>
            <a:off x="5639859" y="2565401"/>
            <a:ext cx="5064000" cy="3743325"/>
          </a:xfrm>
        </p:spPr>
        <p:txBody>
          <a:bodyPr/>
          <a:lstStyle>
            <a:lvl1pPr marL="0" indent="0">
              <a:buFontTx/>
              <a:buNone/>
              <a:defRPr sz="1200" i="0">
                <a:solidFill>
                  <a:schemeClr val="bg2">
                    <a:lumMod val="50000"/>
                  </a:schemeClr>
                </a:solidFill>
              </a:defRPr>
            </a:lvl1pPr>
          </a:lstStyle>
          <a:p>
            <a:pPr lvl="0"/>
            <a:r>
              <a:rPr lang="en-US" dirty="0"/>
              <a:t>Click to add text</a:t>
            </a:r>
          </a:p>
          <a:p>
            <a:pPr lvl="0"/>
            <a:r>
              <a:rPr lang="en-US" dirty="0"/>
              <a:t>Verdana 14pt</a:t>
            </a:r>
            <a:endParaRPr lang="en-GB" dirty="0"/>
          </a:p>
        </p:txBody>
      </p:sp>
      <p:sp>
        <p:nvSpPr>
          <p:cNvPr id="5" name="Picture Placeholder 4"/>
          <p:cNvSpPr>
            <a:spLocks noGrp="1"/>
          </p:cNvSpPr>
          <p:nvPr>
            <p:ph type="pic" sz="quarter" idx="14" hasCustomPrompt="1"/>
          </p:nvPr>
        </p:nvSpPr>
        <p:spPr>
          <a:xfrm>
            <a:off x="0" y="989014"/>
            <a:ext cx="5640917" cy="5868987"/>
          </a:xfrm>
        </p:spPr>
        <p:txBody>
          <a:bodyPr anchor="ctr"/>
          <a:lstStyle>
            <a:lvl1pPr algn="r">
              <a:defRPr sz="1400" baseline="0">
                <a:solidFill>
                  <a:schemeClr val="bg2">
                    <a:lumMod val="50000"/>
                  </a:schemeClr>
                </a:solidFill>
              </a:defRPr>
            </a:lvl1pPr>
          </a:lstStyle>
          <a:p>
            <a:r>
              <a:rPr lang="fr-BE" dirty="0"/>
              <a:t>This </a:t>
            </a:r>
            <a:r>
              <a:rPr lang="fr-BE" dirty="0" err="1"/>
              <a:t>is</a:t>
            </a:r>
            <a:r>
              <a:rPr lang="fr-BE" dirty="0"/>
              <a:t> an image </a:t>
            </a:r>
            <a:r>
              <a:rPr lang="fr-BE" dirty="0" err="1"/>
              <a:t>holder</a:t>
            </a:r>
            <a:r>
              <a:rPr lang="fr-BE" dirty="0"/>
              <a:t> for a </a:t>
            </a:r>
            <a:r>
              <a:rPr lang="fr-BE" dirty="0" err="1"/>
              <a:t>slide</a:t>
            </a:r>
            <a:r>
              <a:rPr lang="fr-BE" dirty="0"/>
              <a:t> </a:t>
            </a:r>
            <a:r>
              <a:rPr lang="fr-BE" dirty="0" err="1"/>
              <a:t>with</a:t>
            </a:r>
            <a:r>
              <a:rPr lang="fr-BE" dirty="0"/>
              <a:t> an illustration on the </a:t>
            </a:r>
            <a:r>
              <a:rPr lang="fr-BE" dirty="0" err="1"/>
              <a:t>left</a:t>
            </a:r>
            <a:r>
              <a:rPr lang="fr-BE" dirty="0"/>
              <a:t>.</a:t>
            </a:r>
          </a:p>
          <a:p>
            <a:r>
              <a:rPr lang="fr-BE" dirty="0"/>
              <a:t>Click to </a:t>
            </a:r>
            <a:r>
              <a:rPr lang="fr-BE" dirty="0" err="1"/>
              <a:t>add</a:t>
            </a:r>
            <a:r>
              <a:rPr lang="fr-BE" dirty="0"/>
              <a:t> </a:t>
            </a:r>
            <a:r>
              <a:rPr lang="fr-BE" dirty="0" err="1"/>
              <a:t>picture</a:t>
            </a:r>
            <a:r>
              <a:rPr lang="fr-BE" dirty="0"/>
              <a:t>…</a:t>
            </a:r>
            <a:endParaRPr lang="en-GB" dirty="0"/>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07968" y="3138228"/>
            <a:ext cx="6312792" cy="1586917"/>
          </a:xfrm>
          <a:prstGeom prst="rect">
            <a:avLst/>
          </a:prstGeom>
        </p:spPr>
      </p:pic>
    </p:spTree>
    <p:extLst>
      <p:ext uri="{BB962C8B-B14F-4D97-AF65-F5344CB8AC3E}">
        <p14:creationId xmlns:p14="http://schemas.microsoft.com/office/powerpoint/2010/main" val="2594119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3"/>
            <a:ext cx="12197346"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cxnSp>
        <p:nvCxnSpPr>
          <p:cNvPr id="7" name="Straight Connector 6"/>
          <p:cNvCxnSpPr/>
          <p:nvPr userDrawn="1"/>
        </p:nvCxnSpPr>
        <p:spPr>
          <a:xfrm>
            <a:off x="838200" y="1978925"/>
            <a:ext cx="0" cy="4879075"/>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2" cy="1152460"/>
          </a:xfrm>
          <a:prstGeom prst="rect">
            <a:avLst/>
          </a:prstGeom>
        </p:spPr>
      </p:pic>
      <p:sp>
        <p:nvSpPr>
          <p:cNvPr id="16" name="Text Placeholder 18"/>
          <p:cNvSpPr>
            <a:spLocks noGrp="1"/>
          </p:cNvSpPr>
          <p:nvPr>
            <p:ph type="body" sz="quarter" idx="13"/>
          </p:nvPr>
        </p:nvSpPr>
        <p:spPr>
          <a:xfrm>
            <a:off x="6096000" y="5557903"/>
            <a:ext cx="5040313" cy="528998"/>
          </a:xfrm>
        </p:spPr>
        <p:txBody>
          <a:bodyPr wrap="none">
            <a:noAutofit/>
          </a:bodyPr>
          <a:lstStyle>
            <a:lvl1pPr marL="0" indent="0" algn="r">
              <a:buFontTx/>
              <a:buNone/>
              <a:defRPr sz="2200" i="1">
                <a:solidFill>
                  <a:schemeClr val="bg1"/>
                </a:solidFill>
              </a:defRPr>
            </a:lvl1pPr>
          </a:lstStyle>
          <a:p>
            <a:pPr lvl="0"/>
            <a:r>
              <a:rPr lang="en-US" dirty="0"/>
              <a:t>Edit Master text styles</a:t>
            </a:r>
          </a:p>
        </p:txBody>
      </p:sp>
      <p:sp>
        <p:nvSpPr>
          <p:cNvPr id="13" name="Rectangle 12"/>
          <p:cNvSpPr/>
          <p:nvPr userDrawn="1"/>
        </p:nvSpPr>
        <p:spPr>
          <a:xfrm>
            <a:off x="6615103" y="2806583"/>
            <a:ext cx="5079600" cy="1879200"/>
          </a:xfrm>
          <a:prstGeom prst="rect">
            <a:avLst/>
          </a:prstGeom>
          <a:blipFill dpi="0" rotWithShape="1">
            <a:blip r:embed="rId4">
              <a:alphaModFix amt="15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
          <p:cNvSpPr>
            <a:spLocks noGrp="1"/>
          </p:cNvSpPr>
          <p:nvPr>
            <p:ph type="ctrTitle"/>
          </p:nvPr>
        </p:nvSpPr>
        <p:spPr>
          <a:xfrm>
            <a:off x="3057531" y="2366793"/>
            <a:ext cx="8050467" cy="569866"/>
          </a:xfrm>
          <a:prstGeom prst="rect">
            <a:avLst/>
          </a:prstGeom>
        </p:spPr>
        <p:txBody>
          <a:bodyPr anchor="t">
            <a:noAutofit/>
          </a:bodyPr>
          <a:lstStyle>
            <a:lvl1pPr algn="l">
              <a:defRPr sz="4000" b="0">
                <a:solidFill>
                  <a:schemeClr val="bg1"/>
                </a:solidFill>
              </a:defRPr>
            </a:lvl1pPr>
          </a:lstStyle>
          <a:p>
            <a:r>
              <a:rPr lang="en-US" dirty="0"/>
              <a:t>Click to edit Master title style</a:t>
            </a:r>
            <a:endParaRPr lang="en-GB" dirty="0"/>
          </a:p>
        </p:txBody>
      </p:sp>
      <p:sp>
        <p:nvSpPr>
          <p:cNvPr id="17" name="Rectangle 16"/>
          <p:cNvSpPr/>
          <p:nvPr userDrawn="1"/>
        </p:nvSpPr>
        <p:spPr>
          <a:xfrm>
            <a:off x="990176" y="2157413"/>
            <a:ext cx="2168341" cy="802179"/>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44287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2" name="Title 1"/>
          <p:cNvSpPr>
            <a:spLocks noGrp="1"/>
          </p:cNvSpPr>
          <p:nvPr>
            <p:ph type="ctrTitle"/>
          </p:nvPr>
        </p:nvSpPr>
        <p:spPr>
          <a:xfrm>
            <a:off x="1070189" y="2400299"/>
            <a:ext cx="10676038" cy="1109663"/>
          </a:xfrm>
          <a:prstGeom prst="rect">
            <a:avLst/>
          </a:prstGeom>
        </p:spPr>
        <p:txBody>
          <a:bodyPr anchor="b">
            <a:noAutofit/>
          </a:bodyPr>
          <a:lstStyle>
            <a:lvl1pPr algn="l">
              <a:defRPr sz="6000">
                <a:solidFill>
                  <a:srgbClr val="6FA528"/>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dirty="0"/>
          </a:p>
        </p:txBody>
      </p:sp>
      <p:cxnSp>
        <p:nvCxnSpPr>
          <p:cNvPr id="7" name="Straight Connector 6"/>
          <p:cNvCxnSpPr/>
          <p:nvPr userDrawn="1"/>
        </p:nvCxnSpPr>
        <p:spPr>
          <a:xfrm>
            <a:off x="838200" y="0"/>
            <a:ext cx="0" cy="3295934"/>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
        <p:nvSpPr>
          <p:cNvPr id="10" name="Rectangle 9"/>
          <p:cNvSpPr/>
          <p:nvPr userDrawn="1"/>
        </p:nvSpPr>
        <p:spPr>
          <a:xfrm>
            <a:off x="990176" y="657216"/>
            <a:ext cx="4093747" cy="1514484"/>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8699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5843588"/>
          </a:xfrm>
          <a:prstGeom prst="rect">
            <a:avLst/>
          </a:prstGeom>
          <a:solidFill>
            <a:srgbClr val="6FA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33852" y="6046012"/>
            <a:ext cx="1716200" cy="450350"/>
          </a:xfrm>
          <a:prstGeom prst="rect">
            <a:avLst/>
          </a:prstGeom>
        </p:spPr>
      </p:pic>
      <p:sp>
        <p:nvSpPr>
          <p:cNvPr id="11" name="Title 1"/>
          <p:cNvSpPr>
            <a:spLocks noGrp="1"/>
          </p:cNvSpPr>
          <p:nvPr>
            <p:ph type="ctrTitle"/>
          </p:nvPr>
        </p:nvSpPr>
        <p:spPr>
          <a:xfrm>
            <a:off x="1077013" y="2374123"/>
            <a:ext cx="10156297" cy="1135839"/>
          </a:xfrm>
          <a:prstGeom prst="rect">
            <a:avLst/>
          </a:prstGeom>
        </p:spPr>
        <p:txBody>
          <a:bodyPr anchor="b">
            <a:noAutofit/>
          </a:bodyPr>
          <a:lstStyle>
            <a:lvl1pPr algn="l">
              <a:defRPr sz="6000">
                <a:solidFill>
                  <a:srgbClr val="034EA2"/>
                </a:solidFill>
              </a:defRPr>
            </a:lvl1pPr>
          </a:lstStyle>
          <a:p>
            <a:r>
              <a:rPr lang="en-US" dirty="0"/>
              <a:t>Click to edit Master title style</a:t>
            </a:r>
            <a:endParaRPr lang="en-GB" dirty="0"/>
          </a:p>
        </p:txBody>
      </p: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2" name="Rectangle 11"/>
          <p:cNvSpPr/>
          <p:nvPr userDrawn="1"/>
        </p:nvSpPr>
        <p:spPr>
          <a:xfrm>
            <a:off x="990176" y="657216"/>
            <a:ext cx="4093747" cy="1514484"/>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2509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1"/>
            <a:ext cx="12192000" cy="3071811"/>
          </a:xfrm>
          <a:prstGeom prst="rect">
            <a:avLst/>
          </a:prstGeom>
          <a:solidFill>
            <a:srgbClr val="6FA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171575" y="2722568"/>
            <a:ext cx="10061735" cy="1240348"/>
          </a:xfrm>
          <a:prstGeom prst="rect">
            <a:avLst/>
          </a:prstGeom>
        </p:spPr>
        <p:txBody>
          <a:bodyPr anchor="b">
            <a:noAutofit/>
          </a:bodyPr>
          <a:lstStyle>
            <a:lvl1pPr algn="l">
              <a:defRPr sz="6000">
                <a:solidFill>
                  <a:schemeClr val="tx2"/>
                </a:solidFill>
              </a:defRPr>
            </a:lvl1pPr>
          </a:lstStyle>
          <a:p>
            <a:r>
              <a:rPr lang="en-US" dirty="0"/>
              <a:t>Click to edit Master title style</a:t>
            </a:r>
            <a:endParaRPr lang="en-GB" dirty="0"/>
          </a:p>
        </p:txBody>
      </p: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cxnSp>
        <p:nvCxnSpPr>
          <p:cNvPr id="10" name="Straight Connector 9"/>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16886048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2"/>
            <a:ext cx="12192000" cy="293421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185863" y="1693863"/>
            <a:ext cx="10047447" cy="1240348"/>
          </a:xfrm>
          <a:prstGeom prst="rect">
            <a:avLst/>
          </a:prstGeom>
        </p:spPr>
        <p:txBody>
          <a:bodyPr anchor="b">
            <a:noAutofit/>
          </a:bodyPr>
          <a:lstStyle>
            <a:lvl1pPr algn="l">
              <a:defRPr sz="6000">
                <a:solidFill>
                  <a:schemeClr val="accent5"/>
                </a:solidFill>
              </a:defRPr>
            </a:lvl1pPr>
          </a:lstStyle>
          <a:p>
            <a:r>
              <a:rPr lang="en-US" dirty="0"/>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8" name="Rectangle 7"/>
          <p:cNvSpPr/>
          <p:nvPr userDrawn="1"/>
        </p:nvSpPr>
        <p:spPr>
          <a:xfrm>
            <a:off x="990176" y="657216"/>
            <a:ext cx="4093747" cy="1514484"/>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8339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05231"/>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lvl1pPr>
              <a:defRPr>
                <a:solidFill>
                  <a:srgbClr val="034EA2"/>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042341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402250" y="1825625"/>
            <a:ext cx="5328000" cy="3906435"/>
          </a:xfrm>
          <a:noFill/>
        </p:spPr>
        <p:txBody>
          <a:bodyPr>
            <a:noAutofit/>
          </a:bodyPr>
          <a:lstStyle>
            <a:lvl1pPr marL="0" indent="0">
              <a:buNone/>
              <a:defRPr/>
            </a:lvl1pPr>
          </a:lstStyle>
          <a:p>
            <a:pPr lvl="0"/>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8"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lvl1pPr>
              <a:defRPr>
                <a:solidFill>
                  <a:srgbClr val="034EA2"/>
                </a:solidFill>
              </a:defRPr>
            </a:lvl1pPr>
          </a:lstStyle>
          <a:p>
            <a:r>
              <a:rPr lang="en-US" dirty="0"/>
              <a:t>Click to edit Master title style</a:t>
            </a:r>
            <a:endParaRPr lang="en-GB" dirty="0"/>
          </a:p>
        </p:txBody>
      </p:sp>
      <p:sp>
        <p:nvSpPr>
          <p:cNvPr id="11" name="Rectangle 10"/>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34EA2"/>
              </a:solidFill>
            </a:endParaRPr>
          </a:p>
        </p:txBody>
      </p:sp>
    </p:spTree>
    <p:extLst>
      <p:ext uri="{BB962C8B-B14F-4D97-AF65-F5344CB8AC3E}">
        <p14:creationId xmlns:p14="http://schemas.microsoft.com/office/powerpoint/2010/main" val="2803839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fld id="{F46C79FD-C571-418B-AB0F-5EE936C85276}" type="slidenum">
              <a:rPr lang="en-GB" smtClean="0"/>
              <a:pPr/>
              <a:t>‹#›</a:t>
            </a:fld>
            <a:endParaRPr lang="en-GB" dirty="0"/>
          </a:p>
        </p:txBody>
      </p:sp>
      <p:pic>
        <p:nvPicPr>
          <p:cNvPr id="7" name="Picture 6"/>
          <p:cNvPicPr>
            <a:picLocks noChangeAspect="1"/>
          </p:cNvPicPr>
          <p:nvPr userDrawn="1"/>
        </p:nvPicPr>
        <p:blipFill>
          <a:blip r:embed="rId27">
            <a:extLst>
              <a:ext uri="{28A0092B-C50C-407E-A947-70E740481C1C}">
                <a14:useLocalDpi xmlns:a14="http://schemas.microsoft.com/office/drawing/2010/main" val="0"/>
              </a:ext>
            </a:extLst>
          </a:blip>
          <a:stretch>
            <a:fillRect/>
          </a:stretch>
        </p:blipFill>
        <p:spPr>
          <a:xfrm>
            <a:off x="10036523" y="6045988"/>
            <a:ext cx="1710390" cy="450423"/>
          </a:xfrm>
          <a:prstGeom prst="rect">
            <a:avLst/>
          </a:prstGeom>
        </p:spPr>
      </p:pic>
      <p:sp>
        <p:nvSpPr>
          <p:cNvPr id="8" name="Rectangle 7"/>
          <p:cNvSpPr/>
          <p:nvPr userDrawn="1"/>
        </p:nvSpPr>
        <p:spPr>
          <a:xfrm>
            <a:off x="6616800" y="3916926"/>
            <a:ext cx="5079600" cy="1879200"/>
          </a:xfrm>
          <a:prstGeom prst="rect">
            <a:avLst/>
          </a:prstGeom>
          <a:blipFill dpi="0" rotWithShape="1">
            <a:blip r:embed="rId28">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904448" y="471473"/>
            <a:ext cx="2238799" cy="828245"/>
          </a:xfrm>
          <a:prstGeom prst="rect">
            <a:avLst/>
          </a:prstGeom>
          <a:blipFill dpi="0" rotWithShape="1">
            <a:blip r:embed="rId28"/>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34EA2"/>
              </a:solidFill>
            </a:endParaRPr>
          </a:p>
        </p:txBody>
      </p:sp>
    </p:spTree>
    <p:extLst>
      <p:ext uri="{BB962C8B-B14F-4D97-AF65-F5344CB8AC3E}">
        <p14:creationId xmlns:p14="http://schemas.microsoft.com/office/powerpoint/2010/main" val="459720850"/>
      </p:ext>
    </p:extLst>
  </p:cSld>
  <p:clrMap bg1="lt1" tx1="dk1" bg2="lt2" tx2="dk2" accent1="accent1" accent2="accent2" accent3="accent3" accent4="accent4" accent5="accent5" accent6="accent6" hlink="hlink" folHlink="folHlink"/>
  <p:sldLayoutIdLst>
    <p:sldLayoutId id="2147483656" r:id="rId1"/>
    <p:sldLayoutId id="2147483662" r:id="rId2"/>
    <p:sldLayoutId id="2147483657" r:id="rId3"/>
    <p:sldLayoutId id="2147483649" r:id="rId4"/>
    <p:sldLayoutId id="2147483651" r:id="rId5"/>
    <p:sldLayoutId id="2147483669" r:id="rId6"/>
    <p:sldLayoutId id="2147483670" r:id="rId7"/>
    <p:sldLayoutId id="2147483650" r:id="rId8"/>
    <p:sldLayoutId id="2147483660" r:id="rId9"/>
    <p:sldLayoutId id="2147483652" r:id="rId10"/>
    <p:sldLayoutId id="2147483661" r:id="rId11"/>
    <p:sldLayoutId id="2147483653" r:id="rId12"/>
    <p:sldLayoutId id="2147483654" r:id="rId13"/>
    <p:sldLayoutId id="2147483659" r:id="rId14"/>
    <p:sldLayoutId id="2147483658" r:id="rId15"/>
    <p:sldLayoutId id="2147483666" r:id="rId16"/>
    <p:sldLayoutId id="2147483667" r:id="rId17"/>
    <p:sldLayoutId id="2147483668" r:id="rId18"/>
    <p:sldLayoutId id="2147483655" r:id="rId19"/>
    <p:sldLayoutId id="2147483671" r:id="rId20"/>
    <p:sldLayoutId id="2147483672" r:id="rId21"/>
    <p:sldLayoutId id="2147483673" r:id="rId22"/>
    <p:sldLayoutId id="2147483674" r:id="rId23"/>
    <p:sldLayoutId id="2147483675" r:id="rId24"/>
    <p:sldLayoutId id="2147483676" r:id="rId25"/>
  </p:sldLayoutIdLst>
  <p:hf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http://www.un.org/esa/sustdev/images/agenda21.jpg"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3.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hyperlink" Target="mailto:20189605riskassessment@btsftraining.com"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65.png"/><Relationship Id="rId4" Type="http://schemas.openxmlformats.org/officeDocument/2006/relationships/hyperlink" Target="http://www.opera-italy.eu/"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https://twitter.com/eu_commission" TargetMode="External"/><Relationship Id="rId13" Type="http://schemas.openxmlformats.org/officeDocument/2006/relationships/image" Target="../media/image70.png"/><Relationship Id="rId18" Type="http://schemas.openxmlformats.org/officeDocument/2006/relationships/image" Target="../media/image72.png"/><Relationship Id="rId3" Type="http://schemas.openxmlformats.org/officeDocument/2006/relationships/hyperlink" Target="https://open.spotify.com/user/v7ra0as4ychfdatgcjt9nabh0?si=SEs1mANESea5kzyVy7HvDw" TargetMode="External"/><Relationship Id="rId7" Type="http://schemas.openxmlformats.org/officeDocument/2006/relationships/image" Target="../media/image67.png"/><Relationship Id="rId12" Type="http://schemas.openxmlformats.org/officeDocument/2006/relationships/image" Target="../media/image69.png"/><Relationship Id="rId17" Type="http://schemas.openxmlformats.org/officeDocument/2006/relationships/hyperlink" Target="https://www.youtube.com/user/eutube" TargetMode="External"/><Relationship Id="rId2" Type="http://schemas.openxmlformats.org/officeDocument/2006/relationships/notesSlide" Target="../notesSlides/notesSlide7.xml"/><Relationship Id="rId16" Type="http://schemas.openxmlformats.org/officeDocument/2006/relationships/hyperlink" Target="https://medium.com/@EuropeanCommission" TargetMode="External"/><Relationship Id="rId1" Type="http://schemas.openxmlformats.org/officeDocument/2006/relationships/slideLayout" Target="../slideLayouts/slideLayout8.xml"/><Relationship Id="rId6" Type="http://schemas.openxmlformats.org/officeDocument/2006/relationships/hyperlink" Target="https://europa.eu/" TargetMode="External"/><Relationship Id="rId11" Type="http://schemas.openxmlformats.org/officeDocument/2006/relationships/hyperlink" Target="https://www.linkedin.com/company/european-commission/" TargetMode="External"/><Relationship Id="rId5" Type="http://schemas.openxmlformats.org/officeDocument/2006/relationships/hyperlink" Target="https://ec.europa.eu/" TargetMode="External"/><Relationship Id="rId15" Type="http://schemas.openxmlformats.org/officeDocument/2006/relationships/image" Target="../media/image71.png"/><Relationship Id="rId10" Type="http://schemas.openxmlformats.org/officeDocument/2006/relationships/image" Target="../media/image68.png"/><Relationship Id="rId19" Type="http://schemas.openxmlformats.org/officeDocument/2006/relationships/image" Target="../media/image73.png"/><Relationship Id="rId4" Type="http://schemas.openxmlformats.org/officeDocument/2006/relationships/image" Target="../media/image66.png"/><Relationship Id="rId9" Type="http://schemas.openxmlformats.org/officeDocument/2006/relationships/hyperlink" Target="https://www.facebook.com/EuropeanCommission" TargetMode="External"/><Relationship Id="rId14" Type="http://schemas.openxmlformats.org/officeDocument/2006/relationships/hyperlink" Target="https://www.instagram.com/europeancommissio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3.xml"/><Relationship Id="rId5" Type="http://schemas.openxmlformats.org/officeDocument/2006/relationships/image" Target="../media/image23.png"/><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8" Type="http://schemas.openxmlformats.org/officeDocument/2006/relationships/image" Target="../media/image32.jpeg"/><Relationship Id="rId13" Type="http://schemas.openxmlformats.org/officeDocument/2006/relationships/image" Target="../media/image37.png"/><Relationship Id="rId18" Type="http://schemas.openxmlformats.org/officeDocument/2006/relationships/image" Target="../media/image42.jpeg"/><Relationship Id="rId3" Type="http://schemas.openxmlformats.org/officeDocument/2006/relationships/image" Target="../media/image27.jpeg"/><Relationship Id="rId21" Type="http://schemas.openxmlformats.org/officeDocument/2006/relationships/image" Target="../media/image45.jpeg"/><Relationship Id="rId7" Type="http://schemas.openxmlformats.org/officeDocument/2006/relationships/image" Target="../media/image31.jpeg"/><Relationship Id="rId12" Type="http://schemas.openxmlformats.org/officeDocument/2006/relationships/image" Target="../media/image36.png"/><Relationship Id="rId17" Type="http://schemas.openxmlformats.org/officeDocument/2006/relationships/image" Target="../media/image41.jpeg"/><Relationship Id="rId2" Type="http://schemas.openxmlformats.org/officeDocument/2006/relationships/notesSlide" Target="../notesSlides/notesSlide2.xml"/><Relationship Id="rId16" Type="http://schemas.openxmlformats.org/officeDocument/2006/relationships/image" Target="../media/image40.png"/><Relationship Id="rId20" Type="http://schemas.openxmlformats.org/officeDocument/2006/relationships/image" Target="../media/image44.jpeg"/><Relationship Id="rId1" Type="http://schemas.openxmlformats.org/officeDocument/2006/relationships/slideLayout" Target="../slideLayouts/slideLayout13.xml"/><Relationship Id="rId6" Type="http://schemas.openxmlformats.org/officeDocument/2006/relationships/image" Target="../media/image30.jpeg"/><Relationship Id="rId11" Type="http://schemas.openxmlformats.org/officeDocument/2006/relationships/image" Target="../media/image35.png"/><Relationship Id="rId5" Type="http://schemas.openxmlformats.org/officeDocument/2006/relationships/image" Target="../media/image29.jpeg"/><Relationship Id="rId15" Type="http://schemas.openxmlformats.org/officeDocument/2006/relationships/image" Target="../media/image39.png"/><Relationship Id="rId10" Type="http://schemas.openxmlformats.org/officeDocument/2006/relationships/image" Target="../media/image34.jpeg"/><Relationship Id="rId19" Type="http://schemas.openxmlformats.org/officeDocument/2006/relationships/image" Target="../media/image43.jpeg"/><Relationship Id="rId4" Type="http://schemas.openxmlformats.org/officeDocument/2006/relationships/image" Target="../media/image28.jpeg"/><Relationship Id="rId9" Type="http://schemas.openxmlformats.org/officeDocument/2006/relationships/image" Target="../media/image33.jpeg"/><Relationship Id="rId14" Type="http://schemas.openxmlformats.org/officeDocument/2006/relationships/image" Target="../media/image38.png"/><Relationship Id="rId22" Type="http://schemas.openxmlformats.org/officeDocument/2006/relationships/image" Target="../media/image46.jpeg"/></Relationships>
</file>

<file path=ppt/slides/_rels/slide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49.wmf"/><Relationship Id="rId5" Type="http://schemas.openxmlformats.org/officeDocument/2006/relationships/oleObject" Target="../embeddings/oleObject1.bin"/><Relationship Id="rId4"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fr-BE" dirty="0"/>
              <a:t>BTSF</a:t>
            </a:r>
            <a:endParaRPr lang="en-GB" dirty="0"/>
          </a:p>
        </p:txBody>
      </p:sp>
      <p:sp>
        <p:nvSpPr>
          <p:cNvPr id="6" name="Title 5"/>
          <p:cNvSpPr>
            <a:spLocks noGrp="1"/>
          </p:cNvSpPr>
          <p:nvPr>
            <p:ph type="ctrTitle"/>
          </p:nvPr>
        </p:nvSpPr>
        <p:spPr/>
        <p:txBody>
          <a:bodyPr>
            <a:noAutofit/>
          </a:bodyPr>
          <a:lstStyle/>
          <a:p>
            <a:r>
              <a:rPr lang="fr-BE" dirty="0"/>
              <a:t>Better Training for Safer Food</a:t>
            </a:r>
            <a:br>
              <a:rPr lang="fr-BE" dirty="0"/>
            </a:br>
            <a:r>
              <a:rPr lang="fr-BE" sz="4200" i="1" dirty="0"/>
              <a:t>Initiative</a:t>
            </a:r>
            <a:endParaRPr lang="en-GB" sz="4200" i="1" dirty="0"/>
          </a:p>
        </p:txBody>
      </p:sp>
      <p:sp>
        <p:nvSpPr>
          <p:cNvPr id="7" name="Subtitle 6"/>
          <p:cNvSpPr>
            <a:spLocks noGrp="1"/>
          </p:cNvSpPr>
          <p:nvPr>
            <p:ph type="subTitle" idx="1"/>
          </p:nvPr>
        </p:nvSpPr>
        <p:spPr>
          <a:xfrm>
            <a:off x="1071351" y="3573016"/>
            <a:ext cx="10065224" cy="1742787"/>
          </a:xfrm>
        </p:spPr>
        <p:txBody>
          <a:bodyPr/>
          <a:lstStyle/>
          <a:p>
            <a:pPr>
              <a:spcBef>
                <a:spcPts val="600"/>
              </a:spcBef>
              <a:spcAft>
                <a:spcPts val="1200"/>
              </a:spcAft>
            </a:pPr>
            <a:r>
              <a:rPr lang="en-GB" sz="2800" dirty="0"/>
              <a:t>Organisation and implementation of training activities on principles and methods of risk assessment in the food chain</a:t>
            </a:r>
          </a:p>
          <a:p>
            <a:r>
              <a:rPr lang="en-GB" sz="2400" dirty="0"/>
              <a:t>Course </a:t>
            </a:r>
            <a:r>
              <a:rPr lang="en-GB" sz="2400"/>
              <a:t>on Environmental risk </a:t>
            </a:r>
            <a:r>
              <a:rPr lang="en-GB" sz="2400" dirty="0"/>
              <a:t>assessment </a:t>
            </a:r>
          </a:p>
        </p:txBody>
      </p:sp>
      <p:sp>
        <p:nvSpPr>
          <p:cNvPr id="5" name="Subtitle 2"/>
          <p:cNvSpPr txBox="1">
            <a:spLocks/>
          </p:cNvSpPr>
          <p:nvPr/>
        </p:nvSpPr>
        <p:spPr>
          <a:xfrm>
            <a:off x="1071350" y="5899355"/>
            <a:ext cx="10064964" cy="600598"/>
          </a:xfrm>
          <a:prstGeom prst="rect">
            <a:avLst/>
          </a:prstGeom>
        </p:spPr>
        <p:txBody>
          <a:bodyPr vert="horz" wrap="square" lIns="91440" tIns="45720" rIns="91440" bIns="45720" rtlCol="0" anchor="b" anchorCtr="0">
            <a:noAutofit/>
          </a:bodyPr>
          <a:lstStyle>
            <a:lvl1pPr marL="0" indent="0" algn="l" defTabSz="914400" rtl="0" eaLnBrk="1" latinLnBrk="0" hangingPunct="1">
              <a:lnSpc>
                <a:spcPct val="100000"/>
              </a:lnSpc>
              <a:spcBef>
                <a:spcPts val="0"/>
              </a:spcBef>
              <a:spcAft>
                <a:spcPts val="1800"/>
              </a:spcAft>
              <a:buClr>
                <a:schemeClr val="tx2"/>
              </a:buClr>
              <a:buFont typeface="Arial" panose="020B0604020202020204" pitchFamily="34" charset="0"/>
              <a:buNone/>
              <a:defRPr sz="2800" i="0" kern="1200">
                <a:solidFill>
                  <a:srgbClr val="FFC000"/>
                </a:solidFill>
                <a:latin typeface="+mn-lt"/>
                <a:ea typeface="+mn-ea"/>
                <a:cs typeface="+mn-cs"/>
              </a:defRPr>
            </a:lvl1pPr>
            <a:lvl2pPr marL="4572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1050" dirty="0"/>
          </a:p>
          <a:p>
            <a:r>
              <a:rPr lang="en-IE" sz="1050" dirty="0"/>
              <a:t>Unless otherwise noted,  the reuse of this presentation is not authorised. For any use or reproduction of elements that are owned by the EU, permission may need to be sought directly from the respective right holders. All statements and references in this presentation come from the Training coordinator and tutors and do not represent the official position of the European Commission.  </a:t>
            </a:r>
          </a:p>
        </p:txBody>
      </p:sp>
      <p:sp>
        <p:nvSpPr>
          <p:cNvPr id="2" name="Subtitle 6">
            <a:extLst>
              <a:ext uri="{FF2B5EF4-FFF2-40B4-BE49-F238E27FC236}">
                <a16:creationId xmlns:a16="http://schemas.microsoft.com/office/drawing/2014/main" id="{119DAD77-E4B3-5778-D054-B59DF1DC8F69}"/>
              </a:ext>
            </a:extLst>
          </p:cNvPr>
          <p:cNvSpPr txBox="1">
            <a:spLocks/>
          </p:cNvSpPr>
          <p:nvPr/>
        </p:nvSpPr>
        <p:spPr>
          <a:xfrm>
            <a:off x="1071350" y="5144851"/>
            <a:ext cx="9849186" cy="516397"/>
          </a:xfrm>
          <a:prstGeom prst="rect">
            <a:avLst/>
          </a:prstGeom>
        </p:spPr>
        <p:txBody>
          <a:bodyPr vert="horz" lIns="91440" tIns="45720" rIns="91440" bIns="45720" rtlCol="0">
            <a:noAutofit/>
          </a:bodyPr>
          <a:lstStyle>
            <a:lvl1pPr indent="0">
              <a:lnSpc>
                <a:spcPct val="100000"/>
              </a:lnSpc>
              <a:spcBef>
                <a:spcPts val="0"/>
              </a:spcBef>
              <a:spcAft>
                <a:spcPts val="1800"/>
              </a:spcAft>
              <a:buClr>
                <a:schemeClr val="tx2"/>
              </a:buClr>
              <a:buFontTx/>
              <a:buNone/>
              <a:defRPr sz="2500" i="1">
                <a:solidFill>
                  <a:schemeClr val="accent5"/>
                </a:solidFill>
              </a:defRPr>
            </a:lvl1pPr>
            <a:lvl2pPr indent="0" algn="ctr">
              <a:lnSpc>
                <a:spcPct val="100000"/>
              </a:lnSpc>
              <a:spcBef>
                <a:spcPts val="500"/>
              </a:spcBef>
              <a:spcAft>
                <a:spcPts val="1800"/>
              </a:spcAft>
              <a:buClr>
                <a:schemeClr val="accent5"/>
              </a:buClr>
              <a:buFont typeface="Arial" panose="020B0604020202020204" pitchFamily="34" charset="0"/>
              <a:buNone/>
              <a:defRPr sz="2000"/>
            </a:lvl2pPr>
            <a:lvl3pPr indent="0" algn="ctr">
              <a:lnSpc>
                <a:spcPct val="100000"/>
              </a:lnSpc>
              <a:spcBef>
                <a:spcPts val="500"/>
              </a:spcBef>
              <a:spcAft>
                <a:spcPts val="1800"/>
              </a:spcAft>
              <a:buClr>
                <a:schemeClr val="accent5"/>
              </a:buClr>
              <a:buFont typeface="Arial" panose="020B0604020202020204" pitchFamily="34" charset="0"/>
              <a:buNone/>
            </a:lvl3pPr>
            <a:lvl4pPr indent="0" algn="ctr">
              <a:lnSpc>
                <a:spcPct val="100000"/>
              </a:lnSpc>
              <a:spcBef>
                <a:spcPts val="500"/>
              </a:spcBef>
              <a:spcAft>
                <a:spcPts val="1800"/>
              </a:spcAft>
              <a:buClr>
                <a:schemeClr val="accent5"/>
              </a:buClr>
              <a:buFont typeface="Arial" panose="020B0604020202020204" pitchFamily="34" charset="0"/>
              <a:buNone/>
              <a:defRPr sz="1600"/>
            </a:lvl4pPr>
            <a:lvl5pPr indent="0" algn="ctr">
              <a:lnSpc>
                <a:spcPct val="100000"/>
              </a:lnSpc>
              <a:spcBef>
                <a:spcPts val="500"/>
              </a:spcBef>
              <a:spcAft>
                <a:spcPts val="1800"/>
              </a:spcAft>
              <a:buClr>
                <a:schemeClr val="accent5"/>
              </a:buClr>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en-US" sz="2000" b="1" dirty="0"/>
              <a:t>3.1 ERA for GMPs in Integrated Pest Management (IPM) </a:t>
            </a:r>
          </a:p>
        </p:txBody>
      </p:sp>
      <p:sp>
        <p:nvSpPr>
          <p:cNvPr id="3" name="Slide Number Placeholder 2">
            <a:extLst>
              <a:ext uri="{FF2B5EF4-FFF2-40B4-BE49-F238E27FC236}">
                <a16:creationId xmlns:a16="http://schemas.microsoft.com/office/drawing/2014/main" id="{A5E22B20-DEE5-A8EA-43C0-9C01FBDDA99E}"/>
              </a:ext>
            </a:extLst>
          </p:cNvPr>
          <p:cNvSpPr>
            <a:spLocks noGrp="1"/>
          </p:cNvSpPr>
          <p:nvPr>
            <p:ph type="sldNum" sz="quarter" idx="12"/>
          </p:nvPr>
        </p:nvSpPr>
        <p:spPr/>
        <p:txBody>
          <a:bodyPr/>
          <a:lstStyle/>
          <a:p>
            <a:fld id="{F46C79FD-C571-418B-AB0F-5EE936C85276}" type="slidenum">
              <a:rPr lang="en-GB" smtClean="0"/>
              <a:t>1</a:t>
            </a:fld>
            <a:endParaRPr lang="en-GB"/>
          </a:p>
        </p:txBody>
      </p:sp>
    </p:spTree>
    <p:extLst>
      <p:ext uri="{BB962C8B-B14F-4D97-AF65-F5344CB8AC3E}">
        <p14:creationId xmlns:p14="http://schemas.microsoft.com/office/powerpoint/2010/main" val="1310033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algn="ctr"/>
            <a:r>
              <a:rPr lang="it-IT" altLang="it-IT" dirty="0" err="1">
                <a:solidFill>
                  <a:srgbClr val="024B9C"/>
                </a:solidFill>
                <a:cs typeface="Arial" panose="020B0604020202020204" pitchFamily="34" charset="0"/>
              </a:rPr>
              <a:t>Integrated</a:t>
            </a:r>
            <a:r>
              <a:rPr lang="it-IT" altLang="it-IT" dirty="0">
                <a:solidFill>
                  <a:srgbClr val="024B9C"/>
                </a:solidFill>
                <a:cs typeface="Arial" panose="020B0604020202020204" pitchFamily="34" charset="0"/>
              </a:rPr>
              <a:t> </a:t>
            </a:r>
            <a:r>
              <a:rPr lang="it-IT" altLang="it-IT" dirty="0" err="1">
                <a:solidFill>
                  <a:srgbClr val="024B9C"/>
                </a:solidFill>
                <a:cs typeface="Arial" panose="020B0604020202020204" pitchFamily="34" charset="0"/>
              </a:rPr>
              <a:t>Pest</a:t>
            </a:r>
            <a:r>
              <a:rPr lang="it-IT" altLang="it-IT" dirty="0">
                <a:solidFill>
                  <a:srgbClr val="024B9C"/>
                </a:solidFill>
                <a:cs typeface="Arial" panose="020B0604020202020204" pitchFamily="34" charset="0"/>
              </a:rPr>
              <a:t> Management </a:t>
            </a:r>
            <a:endParaRPr lang="en-US" altLang="it-IT" dirty="0">
              <a:solidFill>
                <a:srgbClr val="024B9C"/>
              </a:solidFill>
              <a:cs typeface="Arial" panose="020B0604020202020204" pitchFamily="34" charset="0"/>
            </a:endParaRPr>
          </a:p>
        </p:txBody>
      </p:sp>
      <p:sp>
        <p:nvSpPr>
          <p:cNvPr id="25603" name="Rectangle 3"/>
          <p:cNvSpPr>
            <a:spLocks noGrp="1" noChangeArrowheads="1"/>
          </p:cNvSpPr>
          <p:nvPr>
            <p:ph type="body" sz="half" idx="4294967295"/>
          </p:nvPr>
        </p:nvSpPr>
        <p:spPr>
          <a:xfrm>
            <a:off x="4263240" y="2422525"/>
            <a:ext cx="6236949" cy="4535488"/>
          </a:xfrm>
        </p:spPr>
        <p:txBody>
          <a:bodyPr/>
          <a:lstStyle/>
          <a:p>
            <a:pPr algn="just"/>
            <a:r>
              <a:rPr lang="it-IT" altLang="it-IT" i="0" dirty="0">
                <a:solidFill>
                  <a:schemeClr val="tx1"/>
                </a:solidFill>
              </a:rPr>
              <a:t>IPM </a:t>
            </a:r>
            <a:r>
              <a:rPr lang="it-IT" altLang="it-IT" i="0" dirty="0" err="1">
                <a:solidFill>
                  <a:schemeClr val="tx1"/>
                </a:solidFill>
              </a:rPr>
              <a:t>is</a:t>
            </a:r>
            <a:r>
              <a:rPr lang="it-IT" altLang="it-IT" i="0" dirty="0">
                <a:solidFill>
                  <a:schemeClr val="tx1"/>
                </a:solidFill>
              </a:rPr>
              <a:t> the best option for the future, </a:t>
            </a:r>
            <a:r>
              <a:rPr lang="it-IT" altLang="it-IT" i="0" dirty="0" err="1">
                <a:solidFill>
                  <a:schemeClr val="tx1"/>
                </a:solidFill>
              </a:rPr>
              <a:t>as</a:t>
            </a:r>
            <a:r>
              <a:rPr lang="it-IT" altLang="it-IT" i="0" dirty="0">
                <a:solidFill>
                  <a:schemeClr val="tx1"/>
                </a:solidFill>
              </a:rPr>
              <a:t> </a:t>
            </a:r>
            <a:r>
              <a:rPr lang="it-IT" altLang="it-IT" i="0" dirty="0" err="1">
                <a:solidFill>
                  <a:schemeClr val="tx1"/>
                </a:solidFill>
              </a:rPr>
              <a:t>it</a:t>
            </a:r>
            <a:r>
              <a:rPr lang="it-IT" altLang="it-IT" i="0" dirty="0">
                <a:solidFill>
                  <a:schemeClr val="tx1"/>
                </a:solidFill>
              </a:rPr>
              <a:t> </a:t>
            </a:r>
            <a:r>
              <a:rPr lang="it-IT" altLang="it-IT" i="0" dirty="0" err="1">
                <a:solidFill>
                  <a:schemeClr val="tx1"/>
                </a:solidFill>
              </a:rPr>
              <a:t>guarantees</a:t>
            </a:r>
            <a:r>
              <a:rPr lang="it-IT" altLang="it-IT" i="0" dirty="0">
                <a:solidFill>
                  <a:schemeClr val="tx1"/>
                </a:solidFill>
              </a:rPr>
              <a:t> </a:t>
            </a:r>
            <a:r>
              <a:rPr lang="it-IT" altLang="it-IT" i="0" dirty="0" err="1">
                <a:solidFill>
                  <a:schemeClr val="tx1"/>
                </a:solidFill>
              </a:rPr>
              <a:t>yields</a:t>
            </a:r>
            <a:r>
              <a:rPr lang="it-IT" altLang="it-IT" i="0" dirty="0">
                <a:solidFill>
                  <a:schemeClr val="tx1"/>
                </a:solidFill>
              </a:rPr>
              <a:t>, </a:t>
            </a:r>
            <a:r>
              <a:rPr lang="it-IT" altLang="it-IT" i="0" dirty="0" err="1">
                <a:solidFill>
                  <a:schemeClr val="tx1"/>
                </a:solidFill>
              </a:rPr>
              <a:t>reduces</a:t>
            </a:r>
            <a:r>
              <a:rPr lang="it-IT" altLang="it-IT" i="0" dirty="0">
                <a:solidFill>
                  <a:schemeClr val="tx1"/>
                </a:solidFill>
              </a:rPr>
              <a:t> </a:t>
            </a:r>
            <a:r>
              <a:rPr lang="it-IT" altLang="it-IT" i="0" dirty="0" err="1">
                <a:solidFill>
                  <a:schemeClr val="tx1"/>
                </a:solidFill>
              </a:rPr>
              <a:t>costs</a:t>
            </a:r>
            <a:r>
              <a:rPr lang="it-IT" altLang="it-IT" i="0" dirty="0">
                <a:solidFill>
                  <a:schemeClr val="tx1"/>
                </a:solidFill>
              </a:rPr>
              <a:t>, </a:t>
            </a:r>
            <a:r>
              <a:rPr lang="it-IT" altLang="it-IT" i="0" dirty="0" err="1">
                <a:solidFill>
                  <a:schemeClr val="tx1"/>
                </a:solidFill>
              </a:rPr>
              <a:t>is</a:t>
            </a:r>
            <a:r>
              <a:rPr lang="it-IT" altLang="it-IT" i="0" dirty="0">
                <a:solidFill>
                  <a:schemeClr val="tx1"/>
                </a:solidFill>
              </a:rPr>
              <a:t> </a:t>
            </a:r>
            <a:r>
              <a:rPr lang="it-IT" altLang="it-IT" i="0" dirty="0" err="1">
                <a:solidFill>
                  <a:schemeClr val="tx1"/>
                </a:solidFill>
              </a:rPr>
              <a:t>environmentally</a:t>
            </a:r>
            <a:r>
              <a:rPr lang="it-IT" altLang="it-IT" i="0" dirty="0">
                <a:solidFill>
                  <a:schemeClr val="tx1"/>
                </a:solidFill>
              </a:rPr>
              <a:t> </a:t>
            </a:r>
            <a:r>
              <a:rPr lang="it-IT" altLang="it-IT" i="0" dirty="0" err="1">
                <a:solidFill>
                  <a:schemeClr val="tx1"/>
                </a:solidFill>
              </a:rPr>
              <a:t>friendly</a:t>
            </a:r>
            <a:r>
              <a:rPr lang="it-IT" altLang="it-IT" i="0" dirty="0">
                <a:solidFill>
                  <a:schemeClr val="tx1"/>
                </a:solidFill>
              </a:rPr>
              <a:t> and </a:t>
            </a:r>
            <a:r>
              <a:rPr lang="it-IT" altLang="it-IT" i="0" dirty="0" err="1">
                <a:solidFill>
                  <a:schemeClr val="tx1"/>
                </a:solidFill>
              </a:rPr>
              <a:t>contributes</a:t>
            </a:r>
            <a:r>
              <a:rPr lang="it-IT" altLang="it-IT" i="0" dirty="0">
                <a:solidFill>
                  <a:schemeClr val="tx1"/>
                </a:solidFill>
              </a:rPr>
              <a:t> to </a:t>
            </a:r>
            <a:r>
              <a:rPr lang="it-IT" altLang="it-IT" i="0" dirty="0" err="1">
                <a:solidFill>
                  <a:schemeClr val="tx1"/>
                </a:solidFill>
              </a:rPr>
              <a:t>sustainability</a:t>
            </a:r>
            <a:r>
              <a:rPr lang="it-IT" altLang="it-IT" i="0" dirty="0">
                <a:solidFill>
                  <a:schemeClr val="tx1"/>
                </a:solidFill>
              </a:rPr>
              <a:t> for </a:t>
            </a:r>
            <a:r>
              <a:rPr lang="it-IT" altLang="it-IT" i="0" dirty="0" err="1">
                <a:solidFill>
                  <a:schemeClr val="tx1"/>
                </a:solidFill>
              </a:rPr>
              <a:t>agriculture</a:t>
            </a:r>
            <a:endParaRPr lang="it-IT" altLang="it-IT" i="0" dirty="0">
              <a:solidFill>
                <a:schemeClr val="tx1"/>
              </a:solidFill>
            </a:endParaRPr>
          </a:p>
          <a:p>
            <a:pPr>
              <a:buFont typeface="Wingdings" panose="05000000000000000000" pitchFamily="2" charset="2"/>
              <a:buNone/>
            </a:pPr>
            <a:endParaRPr lang="it-IT" altLang="it-IT" dirty="0"/>
          </a:p>
          <a:p>
            <a:pPr>
              <a:buFont typeface="Wingdings" panose="05000000000000000000" pitchFamily="2" charset="2"/>
              <a:buNone/>
            </a:pPr>
            <a:endParaRPr lang="en-US" altLang="it-IT" dirty="0"/>
          </a:p>
        </p:txBody>
      </p:sp>
      <p:pic>
        <p:nvPicPr>
          <p:cNvPr id="25605" name="Picture 5" descr="http://www.un.org/esa/sustdev/images/agenda21.jpg"/>
          <p:cNvPicPr>
            <a:picLocks noGrp="1" noChangeAspect="1" noChangeArrowheads="1"/>
          </p:cNvPicPr>
          <p:nvPr>
            <p:ph type="clipArt" sz="half" idx="4294967295"/>
          </p:nvPr>
        </p:nvPicPr>
        <p:blipFill>
          <a:blip r:embed="rId3" r:link="rId4">
            <a:extLst>
              <a:ext uri="{28A0092B-C50C-407E-A947-70E740481C1C}">
                <a14:useLocalDpi xmlns:a14="http://schemas.microsoft.com/office/drawing/2010/main" val="0"/>
              </a:ext>
            </a:extLst>
          </a:blip>
          <a:srcRect/>
          <a:stretch>
            <a:fillRect/>
          </a:stretch>
        </p:blipFill>
        <p:spPr>
          <a:xfrm>
            <a:off x="708917" y="2238375"/>
            <a:ext cx="3292475" cy="4114800"/>
          </a:xfrm>
          <a:noFill/>
        </p:spPr>
      </p:pic>
      <p:sp>
        <p:nvSpPr>
          <p:cNvPr id="25604" name="Rectangle 4"/>
          <p:cNvSpPr>
            <a:spLocks noChangeArrowheads="1"/>
          </p:cNvSpPr>
          <p:nvPr/>
        </p:nvSpPr>
        <p:spPr bwMode="auto">
          <a:xfrm>
            <a:off x="5143500" y="2238375"/>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fontAlgn="base">
              <a:spcBef>
                <a:spcPct val="0"/>
              </a:spcBef>
              <a:spcAft>
                <a:spcPct val="0"/>
              </a:spcAft>
              <a:defRPr sz="2400">
                <a:solidFill>
                  <a:schemeClr val="tx1"/>
                </a:solidFill>
                <a:latin typeface="Times New Roman" panose="02020603050405020304" pitchFamily="18" charset="0"/>
              </a:defRPr>
            </a:lvl6pPr>
            <a:lvl7pPr marL="2971800" indent="-228600" fontAlgn="base">
              <a:spcBef>
                <a:spcPct val="0"/>
              </a:spcBef>
              <a:spcAft>
                <a:spcPct val="0"/>
              </a:spcAft>
              <a:defRPr sz="2400">
                <a:solidFill>
                  <a:schemeClr val="tx1"/>
                </a:solidFill>
                <a:latin typeface="Times New Roman" panose="02020603050405020304" pitchFamily="18" charset="0"/>
              </a:defRPr>
            </a:lvl7pPr>
            <a:lvl8pPr marL="3429000" indent="-228600" fontAlgn="base">
              <a:spcBef>
                <a:spcPct val="0"/>
              </a:spcBef>
              <a:spcAft>
                <a:spcPct val="0"/>
              </a:spcAft>
              <a:defRPr sz="2400">
                <a:solidFill>
                  <a:schemeClr val="tx1"/>
                </a:solidFill>
                <a:latin typeface="Times New Roman" panose="02020603050405020304" pitchFamily="18" charset="0"/>
              </a:defRPr>
            </a:lvl8pPr>
            <a:lvl9pPr marL="3886200" indent="-228600" fontAlgn="base">
              <a:spcBef>
                <a:spcPct val="0"/>
              </a:spcBef>
              <a:spcAft>
                <a:spcPct val="0"/>
              </a:spcAft>
              <a:defRPr sz="2400">
                <a:solidFill>
                  <a:schemeClr val="tx1"/>
                </a:solidFill>
                <a:latin typeface="Times New Roman" panose="02020603050405020304" pitchFamily="18" charset="0"/>
              </a:defRPr>
            </a:lvl9pPr>
          </a:lstStyle>
          <a:p>
            <a:pPr eaLnBrk="0" fontAlgn="base" hangingPunct="0">
              <a:spcBef>
                <a:spcPct val="0"/>
              </a:spcBef>
              <a:spcAft>
                <a:spcPct val="0"/>
              </a:spcAft>
            </a:pPr>
            <a:endParaRPr lang="it-IT" altLang="it-IT" sz="1800">
              <a:solidFill>
                <a:srgbClr val="000000"/>
              </a:solidFill>
              <a:latin typeface="Arial" panose="020B0604020202020204" pitchFamily="34" charset="0"/>
            </a:endParaRPr>
          </a:p>
        </p:txBody>
      </p:sp>
      <p:sp>
        <p:nvSpPr>
          <p:cNvPr id="2" name="Slide Number Placeholder 1">
            <a:extLst>
              <a:ext uri="{FF2B5EF4-FFF2-40B4-BE49-F238E27FC236}">
                <a16:creationId xmlns:a16="http://schemas.microsoft.com/office/drawing/2014/main" id="{C29A4E33-2F44-7B3E-041B-D9DB94FC102F}"/>
              </a:ext>
            </a:extLst>
          </p:cNvPr>
          <p:cNvSpPr>
            <a:spLocks noGrp="1"/>
          </p:cNvSpPr>
          <p:nvPr>
            <p:ph type="sldNum" sz="quarter" idx="12"/>
          </p:nvPr>
        </p:nvSpPr>
        <p:spPr/>
        <p:txBody>
          <a:bodyPr/>
          <a:lstStyle/>
          <a:p>
            <a:fld id="{F46C79FD-C571-418B-AB0F-5EE936C85276}" type="slidenum">
              <a:rPr lang="en-GB" smtClean="0"/>
              <a:t>10</a:t>
            </a:fld>
            <a:endParaRPr lang="en-GB"/>
          </a:p>
        </p:txBody>
      </p:sp>
    </p:spTree>
    <p:extLst>
      <p:ext uri="{BB962C8B-B14F-4D97-AF65-F5344CB8AC3E}">
        <p14:creationId xmlns:p14="http://schemas.microsoft.com/office/powerpoint/2010/main" val="7786522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3141965" y="482860"/>
            <a:ext cx="8457372" cy="782357"/>
          </a:xfrm>
        </p:spPr>
        <p:txBody>
          <a:bodyPr/>
          <a:lstStyle/>
          <a:p>
            <a:r>
              <a:rPr lang="it-IT" dirty="0" err="1">
                <a:solidFill>
                  <a:srgbClr val="024B9C"/>
                </a:solidFill>
              </a:rPr>
              <a:t>What</a:t>
            </a:r>
            <a:r>
              <a:rPr lang="it-IT" dirty="0">
                <a:solidFill>
                  <a:srgbClr val="024B9C"/>
                </a:solidFill>
              </a:rPr>
              <a:t> </a:t>
            </a:r>
            <a:r>
              <a:rPr lang="it-IT" dirty="0" err="1">
                <a:solidFill>
                  <a:srgbClr val="024B9C"/>
                </a:solidFill>
              </a:rPr>
              <a:t>is</a:t>
            </a:r>
            <a:r>
              <a:rPr lang="it-IT" dirty="0">
                <a:solidFill>
                  <a:srgbClr val="024B9C"/>
                </a:solidFill>
              </a:rPr>
              <a:t> IPM</a:t>
            </a:r>
          </a:p>
        </p:txBody>
      </p:sp>
      <p:sp>
        <p:nvSpPr>
          <p:cNvPr id="5" name="Segnaposto contenuto 4"/>
          <p:cNvSpPr>
            <a:spLocks noGrp="1"/>
          </p:cNvSpPr>
          <p:nvPr>
            <p:ph type="body" sz="quarter" idx="4294967295"/>
          </p:nvPr>
        </p:nvSpPr>
        <p:spPr>
          <a:xfrm>
            <a:off x="708917" y="1729055"/>
            <a:ext cx="9970372" cy="4090988"/>
          </a:xfrm>
        </p:spPr>
        <p:txBody>
          <a:bodyPr/>
          <a:lstStyle/>
          <a:p>
            <a:pPr lvl="0" algn="just"/>
            <a:r>
              <a:rPr lang="en-US" sz="2000" dirty="0"/>
              <a:t>Careful consideration of </a:t>
            </a:r>
            <a:r>
              <a:rPr lang="en-US" sz="2000" b="1" dirty="0"/>
              <a:t>all available plant protection methods </a:t>
            </a:r>
            <a:r>
              <a:rPr lang="en-US" sz="2000" dirty="0"/>
              <a:t>and subsequent </a:t>
            </a:r>
            <a:r>
              <a:rPr lang="en-US" sz="2000" b="1" dirty="0"/>
              <a:t>integration of appropriate measures </a:t>
            </a:r>
            <a:r>
              <a:rPr lang="en-US" sz="2000" dirty="0"/>
              <a:t>that </a:t>
            </a:r>
            <a:r>
              <a:rPr lang="en-US" sz="2000" b="1" dirty="0"/>
              <a:t>discourage the development of populations of harmful organisms</a:t>
            </a:r>
            <a:r>
              <a:rPr lang="en-US" sz="2000" dirty="0"/>
              <a:t> and keep the use of plant protection products and other forms of intervention to levels that are </a:t>
            </a:r>
            <a:r>
              <a:rPr lang="en-US" sz="2000" b="1" dirty="0"/>
              <a:t>economically and ecologically justified </a:t>
            </a:r>
            <a:r>
              <a:rPr lang="en-US" sz="2000" dirty="0"/>
              <a:t>and </a:t>
            </a:r>
            <a:r>
              <a:rPr lang="en-US" sz="2000" b="1" dirty="0"/>
              <a:t>reduce or </a:t>
            </a:r>
            <a:r>
              <a:rPr lang="en-US" sz="2000" b="1" dirty="0" err="1"/>
              <a:t>minimise</a:t>
            </a:r>
            <a:r>
              <a:rPr lang="en-US" sz="2000" b="1" dirty="0"/>
              <a:t> risks to human health and the environment </a:t>
            </a:r>
            <a:r>
              <a:rPr lang="en-US" sz="2000" dirty="0"/>
              <a:t>(Directive 2009/128/EC) </a:t>
            </a:r>
          </a:p>
          <a:p>
            <a:pPr lvl="0" algn="just"/>
            <a:r>
              <a:rPr lang="en-US" sz="2000" dirty="0"/>
              <a:t>… implementation of the principles of integrated pest management is obligatory… (19)</a:t>
            </a:r>
          </a:p>
          <a:p>
            <a:pPr lvl="0" algn="just"/>
            <a:r>
              <a:rPr lang="en-US" sz="2000" dirty="0"/>
              <a:t> IPM programs address </a:t>
            </a:r>
            <a:r>
              <a:rPr lang="en-US" sz="2000" u="sng" dirty="0"/>
              <a:t>multiple pest species in agro-ecosystems</a:t>
            </a:r>
          </a:p>
          <a:p>
            <a:endParaRPr lang="en-US" sz="2000" dirty="0"/>
          </a:p>
          <a:p>
            <a:pPr lvl="0"/>
            <a:endParaRPr lang="it-IT" sz="2000" dirty="0"/>
          </a:p>
          <a:p>
            <a:endParaRPr lang="it-IT" sz="2000" dirty="0"/>
          </a:p>
        </p:txBody>
      </p:sp>
      <p:sp>
        <p:nvSpPr>
          <p:cNvPr id="2" name="Slide Number Placeholder 1">
            <a:extLst>
              <a:ext uri="{FF2B5EF4-FFF2-40B4-BE49-F238E27FC236}">
                <a16:creationId xmlns:a16="http://schemas.microsoft.com/office/drawing/2014/main" id="{D5209DB2-D2AD-22F5-2140-A072BF4AC66C}"/>
              </a:ext>
            </a:extLst>
          </p:cNvPr>
          <p:cNvSpPr>
            <a:spLocks noGrp="1"/>
          </p:cNvSpPr>
          <p:nvPr>
            <p:ph type="sldNum" sz="quarter" idx="12"/>
          </p:nvPr>
        </p:nvSpPr>
        <p:spPr/>
        <p:txBody>
          <a:bodyPr/>
          <a:lstStyle/>
          <a:p>
            <a:fld id="{F46C79FD-C571-418B-AB0F-5EE936C85276}" type="slidenum">
              <a:rPr lang="en-GB" smtClean="0"/>
              <a:t>11</a:t>
            </a:fld>
            <a:endParaRPr lang="en-GB"/>
          </a:p>
        </p:txBody>
      </p:sp>
    </p:spTree>
    <p:extLst>
      <p:ext uri="{BB962C8B-B14F-4D97-AF65-F5344CB8AC3E}">
        <p14:creationId xmlns:p14="http://schemas.microsoft.com/office/powerpoint/2010/main" val="7023906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059772" y="384308"/>
            <a:ext cx="8457372" cy="782357"/>
          </a:xfrm>
        </p:spPr>
        <p:txBody>
          <a:bodyPr/>
          <a:lstStyle/>
          <a:p>
            <a:r>
              <a:rPr lang="it-IT" dirty="0"/>
              <a:t>GM </a:t>
            </a:r>
            <a:r>
              <a:rPr lang="it-IT" dirty="0" err="1"/>
              <a:t>crops</a:t>
            </a:r>
            <a:r>
              <a:rPr lang="it-IT" dirty="0"/>
              <a:t> and IPM</a:t>
            </a:r>
          </a:p>
        </p:txBody>
      </p:sp>
      <p:sp>
        <p:nvSpPr>
          <p:cNvPr id="3" name="Rettangolo 2"/>
          <p:cNvSpPr/>
          <p:nvPr/>
        </p:nvSpPr>
        <p:spPr>
          <a:xfrm>
            <a:off x="1223389" y="1672378"/>
            <a:ext cx="9399455" cy="5262979"/>
          </a:xfrm>
          <a:prstGeom prst="rect">
            <a:avLst/>
          </a:prstGeom>
        </p:spPr>
        <p:txBody>
          <a:bodyPr wrap="square">
            <a:spAutoFit/>
          </a:bodyPr>
          <a:lstStyle/>
          <a:p>
            <a:pPr algn="just">
              <a:defRPr/>
            </a:pPr>
            <a:r>
              <a:rPr lang="en-US" sz="2000" dirty="0">
                <a:solidFill>
                  <a:srgbClr val="000000"/>
                </a:solidFill>
              </a:rPr>
              <a:t>The prevention and/or suppression of harmful organisms should be achieved especially by:</a:t>
            </a:r>
          </a:p>
          <a:p>
            <a:pPr algn="just">
              <a:defRPr/>
            </a:pPr>
            <a:r>
              <a:rPr lang="en-US" sz="2000" dirty="0">
                <a:solidFill>
                  <a:srgbClr val="000000"/>
                </a:solidFill>
              </a:rPr>
              <a:t>crop rotation, use of adequate cultivation techniques, </a:t>
            </a:r>
            <a:r>
              <a:rPr lang="en-US" sz="2000" b="1" dirty="0">
                <a:solidFill>
                  <a:srgbClr val="000000"/>
                </a:solidFill>
              </a:rPr>
              <a:t>resistant/tolerant cultivars</a:t>
            </a:r>
            <a:r>
              <a:rPr lang="en-US" sz="2000" dirty="0">
                <a:solidFill>
                  <a:srgbClr val="000000"/>
                </a:solidFill>
              </a:rPr>
              <a:t>, use of balanced </a:t>
            </a:r>
            <a:r>
              <a:rPr lang="en-US" sz="2000" dirty="0" err="1">
                <a:solidFill>
                  <a:srgbClr val="000000"/>
                </a:solidFill>
              </a:rPr>
              <a:t>fertilisation</a:t>
            </a:r>
            <a:r>
              <a:rPr lang="en-US" sz="2000" dirty="0">
                <a:solidFill>
                  <a:srgbClr val="000000"/>
                </a:solidFill>
              </a:rPr>
              <a:t>, liming and irrigation/drainage practices, preventing the spreading of harmful organisms by hygiene measures, protection and enhancement of important beneficial organisms (Directive 2009/128/EC). </a:t>
            </a:r>
          </a:p>
          <a:p>
            <a:pPr algn="just">
              <a:defRPr/>
            </a:pPr>
            <a:r>
              <a:rPr lang="en-US" sz="2000" dirty="0">
                <a:solidFill>
                  <a:srgbClr val="000000"/>
                </a:solidFill>
              </a:rPr>
              <a:t> </a:t>
            </a:r>
          </a:p>
          <a:p>
            <a:pPr algn="just">
              <a:defRPr/>
            </a:pPr>
            <a:r>
              <a:rPr lang="en-US" sz="2000" dirty="0">
                <a:solidFill>
                  <a:srgbClr val="000000"/>
                </a:solidFill>
              </a:rPr>
              <a:t>GM crops represent a valuable new tool to support sustainable agriculture and their new traits have the potential to </a:t>
            </a:r>
            <a:r>
              <a:rPr lang="en-US" sz="2000" b="1" dirty="0">
                <a:solidFill>
                  <a:srgbClr val="000000"/>
                </a:solidFill>
              </a:rPr>
              <a:t>improve crop production </a:t>
            </a:r>
            <a:r>
              <a:rPr lang="en-US" sz="2000" dirty="0">
                <a:solidFill>
                  <a:srgbClr val="000000"/>
                </a:solidFill>
              </a:rPr>
              <a:t>especially under heavy pest, disease and weed pressure </a:t>
            </a:r>
          </a:p>
          <a:p>
            <a:pPr algn="just">
              <a:defRPr/>
            </a:pPr>
            <a:r>
              <a:rPr lang="en-US" sz="2000" dirty="0">
                <a:solidFill>
                  <a:srgbClr val="000000"/>
                </a:solidFill>
              </a:rPr>
              <a:t>- insecticidal and virus-resistant crops could help to  </a:t>
            </a:r>
            <a:r>
              <a:rPr lang="en-US" sz="2000" b="1" dirty="0">
                <a:solidFill>
                  <a:srgbClr val="000000"/>
                </a:solidFill>
              </a:rPr>
              <a:t>keep  pests  and  diseases  in  check</a:t>
            </a:r>
            <a:r>
              <a:rPr lang="en-US" sz="2000" dirty="0">
                <a:solidFill>
                  <a:srgbClr val="000000"/>
                </a:solidFill>
              </a:rPr>
              <a:t>,  to  lower  the  chemical  pesticide  load  in  the  environment,  </a:t>
            </a:r>
          </a:p>
          <a:p>
            <a:pPr algn="just">
              <a:defRPr/>
            </a:pPr>
            <a:r>
              <a:rPr lang="en-US" sz="2000" dirty="0">
                <a:solidFill>
                  <a:srgbClr val="000000"/>
                </a:solidFill>
              </a:rPr>
              <a:t>- can  </a:t>
            </a:r>
            <a:r>
              <a:rPr lang="en-US" sz="2000" b="1" dirty="0">
                <a:solidFill>
                  <a:srgbClr val="000000"/>
                </a:solidFill>
              </a:rPr>
              <a:t>support  complementary  IPM  tactics  </a:t>
            </a:r>
            <a:r>
              <a:rPr lang="en-US" sz="2000" dirty="0">
                <a:solidFill>
                  <a:srgbClr val="000000"/>
                </a:solidFill>
              </a:rPr>
              <a:t>such  as  the  active use of biocontrol agents </a:t>
            </a:r>
          </a:p>
          <a:p>
            <a:pPr algn="just">
              <a:defRPr/>
            </a:pPr>
            <a:r>
              <a:rPr lang="en-US" sz="2000" dirty="0">
                <a:solidFill>
                  <a:srgbClr val="000000"/>
                </a:solidFill>
              </a:rPr>
              <a:t>- can </a:t>
            </a:r>
            <a:r>
              <a:rPr lang="en-US" sz="2000" b="1" dirty="0">
                <a:solidFill>
                  <a:srgbClr val="000000"/>
                </a:solidFill>
              </a:rPr>
              <a:t>increase reliance on natural pest control</a:t>
            </a:r>
          </a:p>
          <a:p>
            <a:pPr>
              <a:defRPr/>
            </a:pPr>
            <a:br>
              <a:rPr lang="en-US" dirty="0">
                <a:solidFill>
                  <a:srgbClr val="000000"/>
                </a:solidFill>
              </a:rPr>
            </a:br>
            <a:endParaRPr lang="it-IT" dirty="0">
              <a:solidFill>
                <a:srgbClr val="000000"/>
              </a:solidFill>
            </a:endParaRPr>
          </a:p>
        </p:txBody>
      </p:sp>
      <p:sp>
        <p:nvSpPr>
          <p:cNvPr id="4" name="Slide Number Placeholder 3">
            <a:extLst>
              <a:ext uri="{FF2B5EF4-FFF2-40B4-BE49-F238E27FC236}">
                <a16:creationId xmlns:a16="http://schemas.microsoft.com/office/drawing/2014/main" id="{B660C81A-A8D3-E749-5197-26DC17EE5B07}"/>
              </a:ext>
            </a:extLst>
          </p:cNvPr>
          <p:cNvSpPr>
            <a:spLocks noGrp="1"/>
          </p:cNvSpPr>
          <p:nvPr>
            <p:ph type="sldNum" sz="quarter" idx="12"/>
          </p:nvPr>
        </p:nvSpPr>
        <p:spPr/>
        <p:txBody>
          <a:bodyPr/>
          <a:lstStyle/>
          <a:p>
            <a:fld id="{F46C79FD-C571-418B-AB0F-5EE936C85276}" type="slidenum">
              <a:rPr lang="en-GB" smtClean="0"/>
              <a:t>12</a:t>
            </a:fld>
            <a:endParaRPr lang="en-GB"/>
          </a:p>
        </p:txBody>
      </p:sp>
    </p:spTree>
    <p:extLst>
      <p:ext uri="{BB962C8B-B14F-4D97-AF65-F5344CB8AC3E}">
        <p14:creationId xmlns:p14="http://schemas.microsoft.com/office/powerpoint/2010/main" val="19736165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a:solidFill>
                  <a:srgbClr val="024B9C"/>
                </a:solidFill>
              </a:rPr>
              <a:t>Use of pesticides with GM crops</a:t>
            </a:r>
            <a:endParaRPr lang="it-IT" dirty="0">
              <a:solidFill>
                <a:srgbClr val="024B9C"/>
              </a:solidFill>
            </a:endParaRPr>
          </a:p>
        </p:txBody>
      </p:sp>
      <p:sp>
        <p:nvSpPr>
          <p:cNvPr id="3" name="Segnaposto contenuto 2"/>
          <p:cNvSpPr>
            <a:spLocks noGrp="1"/>
          </p:cNvSpPr>
          <p:nvPr>
            <p:ph idx="4294967295"/>
          </p:nvPr>
        </p:nvSpPr>
        <p:spPr>
          <a:xfrm>
            <a:off x="2227263" y="6356350"/>
            <a:ext cx="9964737" cy="1246188"/>
          </a:xfrm>
        </p:spPr>
        <p:txBody>
          <a:bodyPr/>
          <a:lstStyle/>
          <a:p>
            <a:r>
              <a:rPr lang="en-US" sz="1400" dirty="0"/>
              <a:t>(</a:t>
            </a:r>
            <a:r>
              <a:rPr lang="it-IT" sz="1400" dirty="0" err="1"/>
              <a:t>modified</a:t>
            </a:r>
            <a:r>
              <a:rPr lang="it-IT" sz="1400" dirty="0"/>
              <a:t> </a:t>
            </a:r>
            <a:r>
              <a:rPr lang="it-IT" sz="1400" dirty="0" err="1"/>
              <a:t>after</a:t>
            </a:r>
            <a:r>
              <a:rPr lang="it-IT" sz="1400" dirty="0"/>
              <a:t> </a:t>
            </a:r>
            <a:r>
              <a:rPr lang="it-IT" sz="1400" dirty="0" err="1"/>
              <a:t>Brookes</a:t>
            </a:r>
            <a:r>
              <a:rPr lang="it-IT" sz="1400" dirty="0"/>
              <a:t> and </a:t>
            </a:r>
            <a:r>
              <a:rPr lang="it-IT" sz="1400" dirty="0" err="1"/>
              <a:t>Barfoot</a:t>
            </a:r>
            <a:r>
              <a:rPr lang="it-IT" sz="1400" dirty="0"/>
              <a:t>, 2018) </a:t>
            </a:r>
            <a:endParaRPr lang="en-US" sz="1400" dirty="0"/>
          </a:p>
        </p:txBody>
      </p:sp>
      <p:graphicFrame>
        <p:nvGraphicFramePr>
          <p:cNvPr id="4" name="Tabella 3"/>
          <p:cNvGraphicFramePr>
            <a:graphicFrameLocks noGrp="1"/>
          </p:cNvGraphicFramePr>
          <p:nvPr>
            <p:extLst>
              <p:ext uri="{D42A27DB-BD31-4B8C-83A1-F6EECF244321}">
                <p14:modId xmlns:p14="http://schemas.microsoft.com/office/powerpoint/2010/main" val="3633403688"/>
              </p:ext>
            </p:extLst>
          </p:nvPr>
        </p:nvGraphicFramePr>
        <p:xfrm>
          <a:off x="1618268" y="2169624"/>
          <a:ext cx="8748074" cy="3785335"/>
        </p:xfrm>
        <a:graphic>
          <a:graphicData uri="http://schemas.openxmlformats.org/drawingml/2006/table">
            <a:tbl>
              <a:tblPr firstRow="1" bandRow="1">
                <a:tableStyleId>{5C22544A-7EE6-4342-B048-85BDC9FD1C3A}</a:tableStyleId>
              </a:tblPr>
              <a:tblGrid>
                <a:gridCol w="1611984">
                  <a:extLst>
                    <a:ext uri="{9D8B030D-6E8A-4147-A177-3AD203B41FA5}">
                      <a16:colId xmlns:a16="http://schemas.microsoft.com/office/drawing/2014/main" val="20000"/>
                    </a:ext>
                  </a:extLst>
                </a:gridCol>
                <a:gridCol w="1304040">
                  <a:extLst>
                    <a:ext uri="{9D8B030D-6E8A-4147-A177-3AD203B41FA5}">
                      <a16:colId xmlns:a16="http://schemas.microsoft.com/office/drawing/2014/main" val="20001"/>
                    </a:ext>
                  </a:extLst>
                </a:gridCol>
                <a:gridCol w="1262384">
                  <a:extLst>
                    <a:ext uri="{9D8B030D-6E8A-4147-A177-3AD203B41FA5}">
                      <a16:colId xmlns:a16="http://schemas.microsoft.com/office/drawing/2014/main" val="20002"/>
                    </a:ext>
                  </a:extLst>
                </a:gridCol>
                <a:gridCol w="1336203">
                  <a:extLst>
                    <a:ext uri="{9D8B030D-6E8A-4147-A177-3AD203B41FA5}">
                      <a16:colId xmlns:a16="http://schemas.microsoft.com/office/drawing/2014/main" val="20003"/>
                    </a:ext>
                  </a:extLst>
                </a:gridCol>
                <a:gridCol w="1775451">
                  <a:extLst>
                    <a:ext uri="{9D8B030D-6E8A-4147-A177-3AD203B41FA5}">
                      <a16:colId xmlns:a16="http://schemas.microsoft.com/office/drawing/2014/main" val="20004"/>
                    </a:ext>
                  </a:extLst>
                </a:gridCol>
                <a:gridCol w="1458012">
                  <a:extLst>
                    <a:ext uri="{9D8B030D-6E8A-4147-A177-3AD203B41FA5}">
                      <a16:colId xmlns:a16="http://schemas.microsoft.com/office/drawing/2014/main" val="20005"/>
                    </a:ext>
                  </a:extLst>
                </a:gridCol>
              </a:tblGrid>
              <a:tr h="756943">
                <a:tc>
                  <a:txBody>
                    <a:bodyPr/>
                    <a:lstStyle/>
                    <a:p>
                      <a:r>
                        <a:rPr lang="it-IT" dirty="0" err="1">
                          <a:solidFill>
                            <a:schemeClr val="bg1"/>
                          </a:solidFill>
                        </a:rPr>
                        <a:t>Countries</a:t>
                      </a:r>
                      <a:endParaRPr lang="it-IT" dirty="0">
                        <a:solidFill>
                          <a:schemeClr val="bg1"/>
                        </a:solidFill>
                      </a:endParaRPr>
                    </a:p>
                  </a:txBody>
                  <a:tcPr/>
                </a:tc>
                <a:tc>
                  <a:txBody>
                    <a:bodyPr/>
                    <a:lstStyle/>
                    <a:p>
                      <a:r>
                        <a:rPr lang="it-IT" dirty="0">
                          <a:solidFill>
                            <a:schemeClr val="bg1"/>
                          </a:solidFill>
                        </a:rPr>
                        <a:t>HT </a:t>
                      </a:r>
                      <a:r>
                        <a:rPr lang="it-IT" dirty="0" err="1">
                          <a:solidFill>
                            <a:schemeClr val="bg1"/>
                          </a:solidFill>
                        </a:rPr>
                        <a:t>soybean</a:t>
                      </a:r>
                      <a:endParaRPr lang="it-IT" dirty="0">
                        <a:solidFill>
                          <a:schemeClr val="bg1"/>
                        </a:solidFill>
                      </a:endParaRPr>
                    </a:p>
                  </a:txBody>
                  <a:tcPr/>
                </a:tc>
                <a:tc>
                  <a:txBody>
                    <a:bodyPr/>
                    <a:lstStyle/>
                    <a:p>
                      <a:r>
                        <a:rPr lang="it-IT" dirty="0">
                          <a:solidFill>
                            <a:schemeClr val="bg1"/>
                          </a:solidFill>
                        </a:rPr>
                        <a:t>HT </a:t>
                      </a:r>
                      <a:r>
                        <a:rPr lang="it-IT" dirty="0" err="1">
                          <a:solidFill>
                            <a:schemeClr val="bg1"/>
                          </a:solidFill>
                        </a:rPr>
                        <a:t>maize</a:t>
                      </a:r>
                      <a:endParaRPr lang="it-IT" dirty="0">
                        <a:solidFill>
                          <a:schemeClr val="bg1"/>
                        </a:solidFill>
                      </a:endParaRPr>
                    </a:p>
                  </a:txBody>
                  <a:tcPr/>
                </a:tc>
                <a:tc>
                  <a:txBody>
                    <a:bodyPr/>
                    <a:lstStyle/>
                    <a:p>
                      <a:r>
                        <a:rPr lang="it-IT" dirty="0">
                          <a:solidFill>
                            <a:schemeClr val="bg1"/>
                          </a:solidFill>
                        </a:rPr>
                        <a:t>HT Cotton</a:t>
                      </a:r>
                    </a:p>
                  </a:txBody>
                  <a:tcPr/>
                </a:tc>
                <a:tc>
                  <a:txBody>
                    <a:bodyPr/>
                    <a:lstStyle/>
                    <a:p>
                      <a:r>
                        <a:rPr lang="it-IT" dirty="0">
                          <a:solidFill>
                            <a:schemeClr val="bg1"/>
                          </a:solidFill>
                        </a:rPr>
                        <a:t>IR </a:t>
                      </a:r>
                      <a:r>
                        <a:rPr lang="it-IT" dirty="0" err="1">
                          <a:solidFill>
                            <a:schemeClr val="bg1"/>
                          </a:solidFill>
                        </a:rPr>
                        <a:t>maize</a:t>
                      </a:r>
                      <a:endParaRPr lang="it-IT" dirty="0">
                        <a:solidFill>
                          <a:schemeClr val="bg1"/>
                        </a:solidFill>
                      </a:endParaRPr>
                    </a:p>
                  </a:txBody>
                  <a:tcPr/>
                </a:tc>
                <a:tc>
                  <a:txBody>
                    <a:bodyPr/>
                    <a:lstStyle/>
                    <a:p>
                      <a:r>
                        <a:rPr lang="it-IT" dirty="0">
                          <a:solidFill>
                            <a:schemeClr val="bg1"/>
                          </a:solidFill>
                        </a:rPr>
                        <a:t>IR Cotton</a:t>
                      </a:r>
                    </a:p>
                  </a:txBody>
                  <a:tcPr/>
                </a:tc>
                <a:extLst>
                  <a:ext uri="{0D108BD9-81ED-4DB2-BD59-A6C34878D82A}">
                    <a16:rowId xmlns:a16="http://schemas.microsoft.com/office/drawing/2014/main" val="10000"/>
                  </a:ext>
                </a:extLst>
              </a:tr>
              <a:tr h="622267">
                <a:tc>
                  <a:txBody>
                    <a:bodyPr/>
                    <a:lstStyle/>
                    <a:p>
                      <a:r>
                        <a:rPr lang="it-IT" dirty="0"/>
                        <a:t>Argentina</a:t>
                      </a:r>
                    </a:p>
                  </a:txBody>
                  <a:tcPr/>
                </a:tc>
                <a:tc>
                  <a:txBody>
                    <a:bodyPr/>
                    <a:lstStyle/>
                    <a:p>
                      <a:r>
                        <a:rPr lang="it-IT" dirty="0"/>
                        <a:t>+ 1.1 %</a:t>
                      </a:r>
                    </a:p>
                  </a:txBody>
                  <a:tcPr/>
                </a:tc>
                <a:tc>
                  <a:txBody>
                    <a:bodyPr/>
                    <a:lstStyle/>
                    <a:p>
                      <a:r>
                        <a:rPr lang="it-IT" dirty="0"/>
                        <a:t>+ 0.7 %</a:t>
                      </a:r>
                    </a:p>
                  </a:txBody>
                  <a:tcPr/>
                </a:tc>
                <a:tc>
                  <a:txBody>
                    <a:bodyPr/>
                    <a:lstStyle/>
                    <a:p>
                      <a:r>
                        <a:rPr lang="it-IT" dirty="0"/>
                        <a:t>- 24.9 %</a:t>
                      </a:r>
                    </a:p>
                  </a:txBody>
                  <a:tcPr/>
                </a:tc>
                <a:tc>
                  <a:txBody>
                    <a:bodyPr/>
                    <a:lstStyle/>
                    <a:p>
                      <a:r>
                        <a:rPr lang="it-IT" dirty="0" err="1"/>
                        <a:t>Spain</a:t>
                      </a:r>
                      <a:r>
                        <a:rPr lang="it-IT" dirty="0"/>
                        <a:t> –50.2 %</a:t>
                      </a:r>
                    </a:p>
                  </a:txBody>
                  <a:tcPr/>
                </a:tc>
                <a:tc>
                  <a:txBody>
                    <a:bodyPr/>
                    <a:lstStyle/>
                    <a:p>
                      <a:r>
                        <a:rPr lang="it-IT" dirty="0"/>
                        <a:t>- 24.1 %</a:t>
                      </a:r>
                    </a:p>
                  </a:txBody>
                  <a:tcPr/>
                </a:tc>
                <a:extLst>
                  <a:ext uri="{0D108BD9-81ED-4DB2-BD59-A6C34878D82A}">
                    <a16:rowId xmlns:a16="http://schemas.microsoft.com/office/drawing/2014/main" val="10001"/>
                  </a:ext>
                </a:extLst>
              </a:tr>
              <a:tr h="438546">
                <a:tc>
                  <a:txBody>
                    <a:bodyPr/>
                    <a:lstStyle/>
                    <a:p>
                      <a:r>
                        <a:rPr lang="it-IT" dirty="0"/>
                        <a:t>Brazil</a:t>
                      </a:r>
                    </a:p>
                  </a:txBody>
                  <a:tcPr/>
                </a:tc>
                <a:tc>
                  <a:txBody>
                    <a:bodyPr/>
                    <a:lstStyle/>
                    <a:p>
                      <a:r>
                        <a:rPr lang="it-IT" dirty="0"/>
                        <a:t>+ 2.4 %</a:t>
                      </a:r>
                    </a:p>
                  </a:txBody>
                  <a:tcPr/>
                </a:tc>
                <a:tc>
                  <a:txBody>
                    <a:bodyPr/>
                    <a:lstStyle/>
                    <a:p>
                      <a:r>
                        <a:rPr lang="it-IT" dirty="0"/>
                        <a:t>+ 2 %</a:t>
                      </a:r>
                    </a:p>
                  </a:txBody>
                  <a:tcPr/>
                </a:tc>
                <a:tc>
                  <a:txBody>
                    <a:bodyPr/>
                    <a:lstStyle/>
                    <a:p>
                      <a:endParaRPr lang="it-IT" dirty="0"/>
                    </a:p>
                  </a:txBody>
                  <a:tcPr/>
                </a:tc>
                <a:tc>
                  <a:txBody>
                    <a:bodyPr/>
                    <a:lstStyle/>
                    <a:p>
                      <a:r>
                        <a:rPr lang="it-IT" dirty="0"/>
                        <a:t>- 90.1 %</a:t>
                      </a:r>
                    </a:p>
                  </a:txBody>
                  <a:tcPr/>
                </a:tc>
                <a:tc>
                  <a:txBody>
                    <a:bodyPr/>
                    <a:lstStyle/>
                    <a:p>
                      <a:r>
                        <a:rPr lang="it-IT" dirty="0"/>
                        <a:t>- 12.7 %</a:t>
                      </a:r>
                    </a:p>
                  </a:txBody>
                  <a:tcPr/>
                </a:tc>
                <a:extLst>
                  <a:ext uri="{0D108BD9-81ED-4DB2-BD59-A6C34878D82A}">
                    <a16:rowId xmlns:a16="http://schemas.microsoft.com/office/drawing/2014/main" val="10002"/>
                  </a:ext>
                </a:extLst>
              </a:tr>
              <a:tr h="438546">
                <a:tc>
                  <a:txBody>
                    <a:bodyPr/>
                    <a:lstStyle/>
                    <a:p>
                      <a:r>
                        <a:rPr lang="it-IT" dirty="0"/>
                        <a:t>USA</a:t>
                      </a:r>
                    </a:p>
                  </a:txBody>
                  <a:tcPr/>
                </a:tc>
                <a:tc>
                  <a:txBody>
                    <a:bodyPr/>
                    <a:lstStyle/>
                    <a:p>
                      <a:r>
                        <a:rPr lang="it-IT" dirty="0"/>
                        <a:t>- 2.7 %</a:t>
                      </a:r>
                    </a:p>
                  </a:txBody>
                  <a:tcPr/>
                </a:tc>
                <a:tc>
                  <a:txBody>
                    <a:bodyPr/>
                    <a:lstStyle/>
                    <a:p>
                      <a:r>
                        <a:rPr lang="it-IT" dirty="0"/>
                        <a:t>- 10 %</a:t>
                      </a:r>
                    </a:p>
                  </a:txBody>
                  <a:tcPr/>
                </a:tc>
                <a:tc>
                  <a:txBody>
                    <a:bodyPr/>
                    <a:lstStyle/>
                    <a:p>
                      <a:r>
                        <a:rPr lang="it-IT" dirty="0"/>
                        <a:t>- 6.3 %</a:t>
                      </a:r>
                    </a:p>
                  </a:txBody>
                  <a:tcPr/>
                </a:tc>
                <a:tc>
                  <a:txBody>
                    <a:bodyPr/>
                    <a:lstStyle/>
                    <a:p>
                      <a:r>
                        <a:rPr lang="it-IT" dirty="0"/>
                        <a:t>- 50.2 %</a:t>
                      </a:r>
                    </a:p>
                  </a:txBody>
                  <a:tcPr/>
                </a:tc>
                <a:tc>
                  <a:txBody>
                    <a:bodyPr/>
                    <a:lstStyle/>
                    <a:p>
                      <a:r>
                        <a:rPr lang="it-IT" dirty="0"/>
                        <a:t>-25.9 %</a:t>
                      </a:r>
                    </a:p>
                  </a:txBody>
                  <a:tcPr/>
                </a:tc>
                <a:extLst>
                  <a:ext uri="{0D108BD9-81ED-4DB2-BD59-A6C34878D82A}">
                    <a16:rowId xmlns:a16="http://schemas.microsoft.com/office/drawing/2014/main" val="10003"/>
                  </a:ext>
                </a:extLst>
              </a:tr>
              <a:tr h="622267">
                <a:tc>
                  <a:txBody>
                    <a:bodyPr/>
                    <a:lstStyle/>
                    <a:p>
                      <a:r>
                        <a:rPr lang="it-IT" dirty="0"/>
                        <a:t>Canada</a:t>
                      </a:r>
                    </a:p>
                  </a:txBody>
                  <a:tcPr/>
                </a:tc>
                <a:tc>
                  <a:txBody>
                    <a:bodyPr/>
                    <a:lstStyle/>
                    <a:p>
                      <a:r>
                        <a:rPr lang="it-IT" dirty="0"/>
                        <a:t>- 8.4 %</a:t>
                      </a:r>
                    </a:p>
                  </a:txBody>
                  <a:tcPr/>
                </a:tc>
                <a:tc>
                  <a:txBody>
                    <a:bodyPr/>
                    <a:lstStyle/>
                    <a:p>
                      <a:r>
                        <a:rPr lang="it-IT" dirty="0"/>
                        <a:t>- 15.4 %</a:t>
                      </a:r>
                    </a:p>
                  </a:txBody>
                  <a:tcPr/>
                </a:tc>
                <a:tc>
                  <a:txBody>
                    <a:bodyPr/>
                    <a:lstStyle/>
                    <a:p>
                      <a:r>
                        <a:rPr lang="it-IT" dirty="0"/>
                        <a:t>Australia </a:t>
                      </a:r>
                    </a:p>
                    <a:p>
                      <a:r>
                        <a:rPr lang="it-IT" dirty="0"/>
                        <a:t>-17.5%</a:t>
                      </a:r>
                    </a:p>
                  </a:txBody>
                  <a:tcPr/>
                </a:tc>
                <a:tc>
                  <a:txBody>
                    <a:bodyPr/>
                    <a:lstStyle/>
                    <a:p>
                      <a:r>
                        <a:rPr lang="it-IT" dirty="0"/>
                        <a:t>- 88.4%</a:t>
                      </a:r>
                    </a:p>
                  </a:txBody>
                  <a:tcPr/>
                </a:tc>
                <a:tc>
                  <a:txBody>
                    <a:bodyPr/>
                    <a:lstStyle/>
                    <a:p>
                      <a:r>
                        <a:rPr lang="it-IT" dirty="0"/>
                        <a:t>China –30.9 %</a:t>
                      </a:r>
                    </a:p>
                  </a:txBody>
                  <a:tcPr/>
                </a:tc>
                <a:extLst>
                  <a:ext uri="{0D108BD9-81ED-4DB2-BD59-A6C34878D82A}">
                    <a16:rowId xmlns:a16="http://schemas.microsoft.com/office/drawing/2014/main" val="10004"/>
                  </a:ext>
                </a:extLst>
              </a:tr>
              <a:tr h="888953">
                <a:tc>
                  <a:txBody>
                    <a:bodyPr/>
                    <a:lstStyle/>
                    <a:p>
                      <a:r>
                        <a:rPr lang="it-IT" dirty="0" err="1"/>
                        <a:t>Aggregated</a:t>
                      </a:r>
                      <a:r>
                        <a:rPr lang="it-IT" dirty="0"/>
                        <a:t> (</a:t>
                      </a:r>
                      <a:r>
                        <a:rPr lang="it-IT" dirty="0" err="1"/>
                        <a:t>worldwide</a:t>
                      </a:r>
                      <a:r>
                        <a:rPr lang="it-IT" dirty="0"/>
                        <a:t>)</a:t>
                      </a:r>
                    </a:p>
                  </a:txBody>
                  <a:tcPr/>
                </a:tc>
                <a:tc>
                  <a:txBody>
                    <a:bodyPr/>
                    <a:lstStyle/>
                    <a:p>
                      <a:r>
                        <a:rPr lang="it-IT" b="1" dirty="0"/>
                        <a:t>+ 0.4 %</a:t>
                      </a:r>
                    </a:p>
                  </a:txBody>
                  <a:tcPr/>
                </a:tc>
                <a:tc>
                  <a:txBody>
                    <a:bodyPr/>
                    <a:lstStyle/>
                    <a:p>
                      <a:r>
                        <a:rPr lang="it-IT" b="1" dirty="0"/>
                        <a:t>- 8.1</a:t>
                      </a:r>
                    </a:p>
                  </a:txBody>
                  <a:tcPr/>
                </a:tc>
                <a:tc>
                  <a:txBody>
                    <a:bodyPr/>
                    <a:lstStyle/>
                    <a:p>
                      <a:r>
                        <a:rPr lang="it-IT" b="1" dirty="0"/>
                        <a:t>- 8.2%</a:t>
                      </a:r>
                    </a:p>
                  </a:txBody>
                  <a:tcPr/>
                </a:tc>
                <a:tc>
                  <a:txBody>
                    <a:bodyPr/>
                    <a:lstStyle/>
                    <a:p>
                      <a:r>
                        <a:rPr lang="it-IT" b="1" dirty="0"/>
                        <a:t>- 56.1%</a:t>
                      </a:r>
                    </a:p>
                  </a:txBody>
                  <a:tcPr/>
                </a:tc>
                <a:tc>
                  <a:txBody>
                    <a:bodyPr/>
                    <a:lstStyle/>
                    <a:p>
                      <a:r>
                        <a:rPr lang="it-IT" b="1" dirty="0"/>
                        <a:t>- 29.9 %</a:t>
                      </a:r>
                    </a:p>
                  </a:txBody>
                  <a:tcPr/>
                </a:tc>
                <a:extLst>
                  <a:ext uri="{0D108BD9-81ED-4DB2-BD59-A6C34878D82A}">
                    <a16:rowId xmlns:a16="http://schemas.microsoft.com/office/drawing/2014/main" val="10005"/>
                  </a:ext>
                </a:extLst>
              </a:tr>
            </a:tbl>
          </a:graphicData>
        </a:graphic>
      </p:graphicFrame>
      <p:sp>
        <p:nvSpPr>
          <p:cNvPr id="5" name="Slide Number Placeholder 4">
            <a:extLst>
              <a:ext uri="{FF2B5EF4-FFF2-40B4-BE49-F238E27FC236}">
                <a16:creationId xmlns:a16="http://schemas.microsoft.com/office/drawing/2014/main" id="{70798D21-4158-3DF7-9943-BBEBBA7FAEDB}"/>
              </a:ext>
            </a:extLst>
          </p:cNvPr>
          <p:cNvSpPr>
            <a:spLocks noGrp="1"/>
          </p:cNvSpPr>
          <p:nvPr>
            <p:ph type="sldNum" sz="quarter" idx="12"/>
          </p:nvPr>
        </p:nvSpPr>
        <p:spPr/>
        <p:txBody>
          <a:bodyPr/>
          <a:lstStyle/>
          <a:p>
            <a:fld id="{F46C79FD-C571-418B-AB0F-5EE936C85276}" type="slidenum">
              <a:rPr lang="en-GB" smtClean="0"/>
              <a:t>13</a:t>
            </a:fld>
            <a:endParaRPr lang="en-GB"/>
          </a:p>
        </p:txBody>
      </p:sp>
    </p:spTree>
    <p:extLst>
      <p:ext uri="{BB962C8B-B14F-4D97-AF65-F5344CB8AC3E}">
        <p14:creationId xmlns:p14="http://schemas.microsoft.com/office/powerpoint/2010/main" val="26343392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131692" y="739775"/>
            <a:ext cx="8457372" cy="782357"/>
          </a:xfrm>
        </p:spPr>
        <p:txBody>
          <a:bodyPr/>
          <a:lstStyle/>
          <a:p>
            <a:r>
              <a:rPr lang="it-IT" dirty="0">
                <a:solidFill>
                  <a:srgbClr val="024B9C"/>
                </a:solidFill>
              </a:rPr>
              <a:t>Integration of </a:t>
            </a:r>
            <a:r>
              <a:rPr lang="it-IT" dirty="0" err="1">
                <a:solidFill>
                  <a:srgbClr val="024B9C"/>
                </a:solidFill>
              </a:rPr>
              <a:t>other</a:t>
            </a:r>
            <a:r>
              <a:rPr lang="it-IT" dirty="0">
                <a:solidFill>
                  <a:srgbClr val="024B9C"/>
                </a:solidFill>
              </a:rPr>
              <a:t> </a:t>
            </a:r>
            <a:r>
              <a:rPr lang="it-IT" dirty="0" err="1">
                <a:solidFill>
                  <a:srgbClr val="024B9C"/>
                </a:solidFill>
              </a:rPr>
              <a:t>cropping</a:t>
            </a:r>
            <a:r>
              <a:rPr lang="it-IT" dirty="0">
                <a:solidFill>
                  <a:srgbClr val="024B9C"/>
                </a:solidFill>
              </a:rPr>
              <a:t> </a:t>
            </a:r>
            <a:r>
              <a:rPr lang="it-IT" dirty="0" err="1">
                <a:solidFill>
                  <a:srgbClr val="024B9C"/>
                </a:solidFill>
              </a:rPr>
              <a:t>practices</a:t>
            </a:r>
            <a:endParaRPr lang="it-IT" dirty="0">
              <a:solidFill>
                <a:srgbClr val="024B9C"/>
              </a:solidFill>
            </a:endParaRPr>
          </a:p>
        </p:txBody>
      </p:sp>
      <p:sp>
        <p:nvSpPr>
          <p:cNvPr id="3" name="Segnaposto contenuto 2"/>
          <p:cNvSpPr>
            <a:spLocks noGrp="1"/>
          </p:cNvSpPr>
          <p:nvPr>
            <p:ph idx="4294967295"/>
          </p:nvPr>
        </p:nvSpPr>
        <p:spPr>
          <a:xfrm>
            <a:off x="760287" y="2079625"/>
            <a:ext cx="10551560" cy="4038600"/>
          </a:xfrm>
        </p:spPr>
        <p:txBody>
          <a:bodyPr/>
          <a:lstStyle/>
          <a:p>
            <a:pPr algn="just"/>
            <a:r>
              <a:rPr lang="en-US" i="0" dirty="0">
                <a:solidFill>
                  <a:schemeClr val="tx1"/>
                </a:solidFill>
              </a:rPr>
              <a:t> </a:t>
            </a:r>
            <a:r>
              <a:rPr lang="en-US" sz="2800" i="0" dirty="0">
                <a:solidFill>
                  <a:schemeClr val="tx1"/>
                </a:solidFill>
              </a:rPr>
              <a:t>A reduced use of insecticides </a:t>
            </a:r>
            <a:r>
              <a:rPr lang="en-US" sz="2800" i="0" u="sng" dirty="0" err="1">
                <a:solidFill>
                  <a:schemeClr val="tx1"/>
                </a:solidFill>
              </a:rPr>
              <a:t>favours</a:t>
            </a:r>
            <a:r>
              <a:rPr lang="en-US" sz="2800" i="0" u="sng" dirty="0">
                <a:solidFill>
                  <a:schemeClr val="tx1"/>
                </a:solidFill>
              </a:rPr>
              <a:t> the activity of natural enemies</a:t>
            </a:r>
            <a:r>
              <a:rPr lang="en-US" sz="2800" i="0" dirty="0">
                <a:solidFill>
                  <a:schemeClr val="tx1"/>
                </a:solidFill>
              </a:rPr>
              <a:t>, especially generalist predators that can find secondary preys among non-target herbivores in the agroecosystem (Naranjo, 2005; Arpaia et al., 2007).</a:t>
            </a:r>
          </a:p>
          <a:p>
            <a:pPr algn="just"/>
            <a:r>
              <a:rPr lang="en-US" sz="2800" i="0" dirty="0">
                <a:solidFill>
                  <a:schemeClr val="tx1"/>
                </a:solidFill>
              </a:rPr>
              <a:t> HT crops are usually recommended with minimum tillage soil management, this may improve soil biological quality</a:t>
            </a:r>
          </a:p>
          <a:p>
            <a:endParaRPr lang="it-IT" i="0" dirty="0">
              <a:solidFill>
                <a:schemeClr val="tx1"/>
              </a:solidFill>
            </a:endParaRPr>
          </a:p>
        </p:txBody>
      </p:sp>
      <p:sp>
        <p:nvSpPr>
          <p:cNvPr id="4" name="Slide Number Placeholder 3">
            <a:extLst>
              <a:ext uri="{FF2B5EF4-FFF2-40B4-BE49-F238E27FC236}">
                <a16:creationId xmlns:a16="http://schemas.microsoft.com/office/drawing/2014/main" id="{1BC9C662-C43D-A2ED-7DE9-C4580FEFD9F7}"/>
              </a:ext>
            </a:extLst>
          </p:cNvPr>
          <p:cNvSpPr>
            <a:spLocks noGrp="1"/>
          </p:cNvSpPr>
          <p:nvPr>
            <p:ph type="sldNum" sz="quarter" idx="12"/>
          </p:nvPr>
        </p:nvSpPr>
        <p:spPr/>
        <p:txBody>
          <a:bodyPr/>
          <a:lstStyle/>
          <a:p>
            <a:fld id="{F46C79FD-C571-418B-AB0F-5EE936C85276}" type="slidenum">
              <a:rPr lang="en-GB" smtClean="0"/>
              <a:t>14</a:t>
            </a:fld>
            <a:endParaRPr lang="en-GB"/>
          </a:p>
        </p:txBody>
      </p:sp>
    </p:spTree>
    <p:extLst>
      <p:ext uri="{BB962C8B-B14F-4D97-AF65-F5344CB8AC3E}">
        <p14:creationId xmlns:p14="http://schemas.microsoft.com/office/powerpoint/2010/main" val="800055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4"/>
          <p:cNvSpPr>
            <a:spLocks noGrp="1" noChangeArrowheads="1"/>
          </p:cNvSpPr>
          <p:nvPr>
            <p:ph type="title"/>
          </p:nvPr>
        </p:nvSpPr>
        <p:spPr>
          <a:xfrm>
            <a:off x="2911889" y="764524"/>
            <a:ext cx="8457372" cy="782357"/>
          </a:xfrm>
        </p:spPr>
        <p:txBody>
          <a:bodyPr>
            <a:noAutofit/>
          </a:bodyPr>
          <a:lstStyle/>
          <a:p>
            <a:pPr eaLnBrk="1" hangingPunct="1"/>
            <a:r>
              <a:rPr lang="en-US" altLang="it-IT" dirty="0">
                <a:solidFill>
                  <a:schemeClr val="tx1"/>
                </a:solidFill>
              </a:rPr>
              <a:t>Field studies (41) </a:t>
            </a:r>
            <a:br>
              <a:rPr lang="en-US" altLang="it-IT" dirty="0">
                <a:solidFill>
                  <a:schemeClr val="tx1"/>
                </a:solidFill>
              </a:rPr>
            </a:br>
            <a:r>
              <a:rPr lang="en-US" altLang="it-IT" dirty="0" err="1">
                <a:solidFill>
                  <a:schemeClr val="tx1"/>
                </a:solidFill>
              </a:rPr>
              <a:t>Marvier</a:t>
            </a:r>
            <a:r>
              <a:rPr lang="en-US" altLang="it-IT" dirty="0">
                <a:solidFill>
                  <a:schemeClr val="tx1"/>
                </a:solidFill>
              </a:rPr>
              <a:t> et al. (2007) Science</a:t>
            </a:r>
            <a:endParaRPr lang="it-IT" altLang="it-IT" dirty="0">
              <a:solidFill>
                <a:schemeClr val="tx1"/>
              </a:solidFill>
            </a:endParaRPr>
          </a:p>
        </p:txBody>
      </p:sp>
      <p:pic>
        <p:nvPicPr>
          <p:cNvPr id="54275" name="Picture 5" descr="marvier0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1831" y="1441453"/>
            <a:ext cx="3455988" cy="530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7" name="Rectangle 7"/>
          <p:cNvSpPr>
            <a:spLocks noChangeArrowheads="1"/>
          </p:cNvSpPr>
          <p:nvPr/>
        </p:nvSpPr>
        <p:spPr bwMode="auto">
          <a:xfrm>
            <a:off x="7032625" y="1412875"/>
            <a:ext cx="215900" cy="5329238"/>
          </a:xfrm>
          <a:prstGeom prst="rect">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it-IT" altLang="it-IT">
              <a:solidFill>
                <a:srgbClr val="000000"/>
              </a:solidFill>
              <a:latin typeface="Georgia" panose="02040502050405020303" pitchFamily="18" charset="0"/>
            </a:endParaRPr>
          </a:p>
        </p:txBody>
      </p:sp>
      <p:sp>
        <p:nvSpPr>
          <p:cNvPr id="54278" name="Rectangle 8"/>
          <p:cNvSpPr>
            <a:spLocks noChangeArrowheads="1"/>
          </p:cNvSpPr>
          <p:nvPr/>
        </p:nvSpPr>
        <p:spPr bwMode="auto">
          <a:xfrm>
            <a:off x="9767891" y="6597653"/>
            <a:ext cx="720725" cy="144463"/>
          </a:xfrm>
          <a:prstGeom prst="rect">
            <a:avLst/>
          </a:prstGeom>
          <a:solidFill>
            <a:schemeClr val="bg1"/>
          </a:solidFill>
          <a:ln w="317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it-IT" altLang="it-IT">
              <a:solidFill>
                <a:srgbClr val="000000"/>
              </a:solidFill>
              <a:latin typeface="Georgia" panose="02040502050405020303" pitchFamily="18" charset="0"/>
            </a:endParaRPr>
          </a:p>
        </p:txBody>
      </p:sp>
      <p:sp>
        <p:nvSpPr>
          <p:cNvPr id="54281" name="Rectangle 9"/>
          <p:cNvSpPr>
            <a:spLocks noChangeArrowheads="1"/>
          </p:cNvSpPr>
          <p:nvPr/>
        </p:nvSpPr>
        <p:spPr bwMode="auto">
          <a:xfrm>
            <a:off x="1518023" y="2345401"/>
            <a:ext cx="5360403" cy="3631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eaLnBrk="0" hangingPunct="0">
              <a:spcAft>
                <a:spcPts val="600"/>
              </a:spcAft>
              <a:defRPr/>
            </a:pPr>
            <a:r>
              <a:rPr lang="it-IT" altLang="it-IT" sz="2000" b="1" dirty="0" err="1">
                <a:solidFill>
                  <a:srgbClr val="FF0000"/>
                </a:solidFill>
              </a:rPr>
              <a:t>Hatched</a:t>
            </a:r>
            <a:r>
              <a:rPr lang="it-IT" altLang="it-IT" sz="2000" b="1" dirty="0">
                <a:solidFill>
                  <a:srgbClr val="FF0000"/>
                </a:solidFill>
              </a:rPr>
              <a:t> </a:t>
            </a:r>
            <a:r>
              <a:rPr lang="it-IT" altLang="it-IT" sz="2000" b="1" dirty="0" err="1">
                <a:solidFill>
                  <a:srgbClr val="FF0000"/>
                </a:solidFill>
              </a:rPr>
              <a:t>bars</a:t>
            </a:r>
            <a:r>
              <a:rPr lang="it-IT" altLang="it-IT" sz="2000" b="1" dirty="0">
                <a:solidFill>
                  <a:srgbClr val="FF0000"/>
                </a:solidFill>
              </a:rPr>
              <a:t> </a:t>
            </a:r>
            <a:r>
              <a:rPr lang="it-IT" altLang="it-IT" sz="2000" dirty="0">
                <a:solidFill>
                  <a:srgbClr val="000000"/>
                </a:solidFill>
              </a:rPr>
              <a:t>compare the </a:t>
            </a:r>
            <a:r>
              <a:rPr lang="it-IT" altLang="it-IT" sz="2000" dirty="0" err="1">
                <a:solidFill>
                  <a:srgbClr val="000000"/>
                </a:solidFill>
              </a:rPr>
              <a:t>abundance</a:t>
            </a:r>
            <a:r>
              <a:rPr lang="it-IT" altLang="it-IT" sz="2000" dirty="0">
                <a:solidFill>
                  <a:srgbClr val="000000"/>
                </a:solidFill>
              </a:rPr>
              <a:t> of non-target </a:t>
            </a:r>
            <a:r>
              <a:rPr lang="it-IT" altLang="it-IT" sz="2000" dirty="0" err="1">
                <a:solidFill>
                  <a:srgbClr val="000000"/>
                </a:solidFill>
              </a:rPr>
              <a:t>invertebrates</a:t>
            </a:r>
            <a:r>
              <a:rPr lang="it-IT" altLang="it-IT" sz="2000" dirty="0">
                <a:solidFill>
                  <a:srgbClr val="000000"/>
                </a:solidFill>
              </a:rPr>
              <a:t> in </a:t>
            </a:r>
            <a:r>
              <a:rPr lang="it-IT" altLang="it-IT" sz="2000" dirty="0" err="1">
                <a:solidFill>
                  <a:srgbClr val="000000"/>
                </a:solidFill>
              </a:rPr>
              <a:t>insecticide</a:t>
            </a:r>
            <a:r>
              <a:rPr lang="it-IT" altLang="it-IT" sz="2000" dirty="0">
                <a:solidFill>
                  <a:srgbClr val="000000"/>
                </a:solidFill>
              </a:rPr>
              <a:t>-free </a:t>
            </a:r>
            <a:r>
              <a:rPr lang="it-IT" altLang="it-IT" sz="2000" dirty="0" err="1">
                <a:solidFill>
                  <a:srgbClr val="000000"/>
                </a:solidFill>
              </a:rPr>
              <a:t>Bt</a:t>
            </a:r>
            <a:r>
              <a:rPr lang="it-IT" altLang="it-IT" sz="2000" dirty="0">
                <a:solidFill>
                  <a:srgbClr val="000000"/>
                </a:solidFill>
              </a:rPr>
              <a:t> </a:t>
            </a:r>
            <a:r>
              <a:rPr lang="it-IT" altLang="it-IT" sz="2000" dirty="0" err="1">
                <a:solidFill>
                  <a:srgbClr val="000000"/>
                </a:solidFill>
              </a:rPr>
              <a:t>varieties</a:t>
            </a:r>
            <a:r>
              <a:rPr lang="it-IT" altLang="it-IT" sz="2000" dirty="0">
                <a:solidFill>
                  <a:srgbClr val="000000"/>
                </a:solidFill>
              </a:rPr>
              <a:t> versus non-GM </a:t>
            </a:r>
            <a:r>
              <a:rPr lang="it-IT" altLang="it-IT" sz="2000" dirty="0" err="1">
                <a:solidFill>
                  <a:srgbClr val="000000"/>
                </a:solidFill>
              </a:rPr>
              <a:t>varieties</a:t>
            </a:r>
            <a:r>
              <a:rPr lang="it-IT" altLang="it-IT" sz="2000" dirty="0">
                <a:solidFill>
                  <a:srgbClr val="000000"/>
                </a:solidFill>
              </a:rPr>
              <a:t> </a:t>
            </a:r>
            <a:r>
              <a:rPr lang="it-IT" altLang="it-IT" sz="2000" dirty="0" err="1">
                <a:solidFill>
                  <a:srgbClr val="000000"/>
                </a:solidFill>
              </a:rPr>
              <a:t>managed</a:t>
            </a:r>
            <a:r>
              <a:rPr lang="it-IT" altLang="it-IT" sz="2000" dirty="0">
                <a:solidFill>
                  <a:srgbClr val="000000"/>
                </a:solidFill>
              </a:rPr>
              <a:t> with </a:t>
            </a:r>
            <a:r>
              <a:rPr lang="it-IT" altLang="it-IT" sz="2000" dirty="0" err="1">
                <a:solidFill>
                  <a:srgbClr val="000000"/>
                </a:solidFill>
              </a:rPr>
              <a:t>applications</a:t>
            </a:r>
            <a:r>
              <a:rPr lang="it-IT" altLang="it-IT" sz="2000" dirty="0">
                <a:solidFill>
                  <a:srgbClr val="000000"/>
                </a:solidFill>
              </a:rPr>
              <a:t> of [(A)] </a:t>
            </a:r>
            <a:r>
              <a:rPr lang="it-IT" altLang="it-IT" sz="2000" dirty="0" err="1">
                <a:solidFill>
                  <a:srgbClr val="000000"/>
                </a:solidFill>
              </a:rPr>
              <a:t>any</a:t>
            </a:r>
            <a:r>
              <a:rPr lang="it-IT" altLang="it-IT" sz="2000" dirty="0">
                <a:solidFill>
                  <a:srgbClr val="000000"/>
                </a:solidFill>
              </a:rPr>
              <a:t> </a:t>
            </a:r>
            <a:r>
              <a:rPr lang="it-IT" altLang="it-IT" sz="2000" dirty="0" err="1">
                <a:solidFill>
                  <a:srgbClr val="000000"/>
                </a:solidFill>
              </a:rPr>
              <a:t>chemical</a:t>
            </a:r>
            <a:r>
              <a:rPr lang="it-IT" altLang="it-IT" sz="2000" dirty="0">
                <a:solidFill>
                  <a:srgbClr val="000000"/>
                </a:solidFill>
              </a:rPr>
              <a:t> </a:t>
            </a:r>
            <a:r>
              <a:rPr lang="it-IT" altLang="it-IT" sz="2000" dirty="0" err="1">
                <a:solidFill>
                  <a:srgbClr val="000000"/>
                </a:solidFill>
              </a:rPr>
              <a:t>insecticide</a:t>
            </a:r>
            <a:r>
              <a:rPr lang="it-IT" altLang="it-IT" sz="2000" dirty="0">
                <a:solidFill>
                  <a:srgbClr val="000000"/>
                </a:solidFill>
              </a:rPr>
              <a:t> and [(B) and (C)] </a:t>
            </a:r>
            <a:r>
              <a:rPr lang="it-IT" altLang="it-IT" sz="2000" dirty="0" err="1">
                <a:solidFill>
                  <a:srgbClr val="000000"/>
                </a:solidFill>
              </a:rPr>
              <a:t>pyrethroids</a:t>
            </a:r>
            <a:r>
              <a:rPr lang="it-IT" altLang="it-IT" sz="2000" dirty="0">
                <a:solidFill>
                  <a:srgbClr val="000000"/>
                </a:solidFill>
              </a:rPr>
              <a:t>.</a:t>
            </a:r>
            <a:r>
              <a:rPr lang="it-IT" altLang="it-IT" sz="2000" b="1" dirty="0">
                <a:solidFill>
                  <a:srgbClr val="000000"/>
                </a:solidFill>
              </a:rPr>
              <a:t> </a:t>
            </a:r>
          </a:p>
          <a:p>
            <a:pPr eaLnBrk="0" hangingPunct="0">
              <a:spcAft>
                <a:spcPts val="600"/>
              </a:spcAft>
              <a:defRPr/>
            </a:pPr>
            <a:r>
              <a:rPr lang="it-IT" altLang="it-IT" sz="2000" b="1" dirty="0">
                <a:solidFill>
                  <a:srgbClr val="333399">
                    <a:lumMod val="75000"/>
                  </a:srgbClr>
                </a:solidFill>
              </a:rPr>
              <a:t>White </a:t>
            </a:r>
            <a:r>
              <a:rPr lang="it-IT" altLang="it-IT" sz="2000" b="1" dirty="0" err="1">
                <a:solidFill>
                  <a:srgbClr val="333399">
                    <a:lumMod val="75000"/>
                  </a:srgbClr>
                </a:solidFill>
              </a:rPr>
              <a:t>bars</a:t>
            </a:r>
            <a:r>
              <a:rPr lang="it-IT" altLang="it-IT" sz="2000" b="1" dirty="0">
                <a:solidFill>
                  <a:srgbClr val="333399">
                    <a:lumMod val="75000"/>
                  </a:srgbClr>
                </a:solidFill>
              </a:rPr>
              <a:t> </a:t>
            </a:r>
            <a:r>
              <a:rPr lang="it-IT" altLang="it-IT" sz="2000" dirty="0">
                <a:solidFill>
                  <a:srgbClr val="000000"/>
                </a:solidFill>
              </a:rPr>
              <a:t>compare the </a:t>
            </a:r>
            <a:r>
              <a:rPr lang="it-IT" altLang="it-IT" sz="2000" dirty="0" err="1">
                <a:solidFill>
                  <a:srgbClr val="000000"/>
                </a:solidFill>
              </a:rPr>
              <a:t>abundance</a:t>
            </a:r>
            <a:r>
              <a:rPr lang="it-IT" altLang="it-IT" sz="2000" dirty="0">
                <a:solidFill>
                  <a:srgbClr val="000000"/>
                </a:solidFill>
              </a:rPr>
              <a:t> of non-target </a:t>
            </a:r>
            <a:r>
              <a:rPr lang="it-IT" altLang="it-IT" sz="2000" dirty="0" err="1">
                <a:solidFill>
                  <a:srgbClr val="000000"/>
                </a:solidFill>
              </a:rPr>
              <a:t>invertebrates</a:t>
            </a:r>
            <a:r>
              <a:rPr lang="it-IT" altLang="it-IT" sz="2000" dirty="0">
                <a:solidFill>
                  <a:srgbClr val="000000"/>
                </a:solidFill>
              </a:rPr>
              <a:t> in </a:t>
            </a:r>
            <a:r>
              <a:rPr lang="it-IT" altLang="it-IT" sz="2000" dirty="0" err="1">
                <a:solidFill>
                  <a:srgbClr val="000000"/>
                </a:solidFill>
              </a:rPr>
              <a:t>Bt</a:t>
            </a:r>
            <a:r>
              <a:rPr lang="it-IT" altLang="it-IT" sz="2000" dirty="0">
                <a:solidFill>
                  <a:srgbClr val="000000"/>
                </a:solidFill>
              </a:rPr>
              <a:t> and non-GM </a:t>
            </a:r>
            <a:r>
              <a:rPr lang="it-IT" altLang="it-IT" sz="2000" dirty="0" err="1">
                <a:solidFill>
                  <a:srgbClr val="000000"/>
                </a:solidFill>
              </a:rPr>
              <a:t>varieties</a:t>
            </a:r>
            <a:r>
              <a:rPr lang="it-IT" altLang="it-IT" sz="2000" dirty="0">
                <a:solidFill>
                  <a:srgbClr val="000000"/>
                </a:solidFill>
              </a:rPr>
              <a:t>, </a:t>
            </a:r>
            <a:r>
              <a:rPr lang="it-IT" altLang="it-IT" sz="2000" dirty="0" err="1">
                <a:solidFill>
                  <a:srgbClr val="000000"/>
                </a:solidFill>
              </a:rPr>
              <a:t>without</a:t>
            </a:r>
            <a:r>
              <a:rPr lang="it-IT" altLang="it-IT" sz="2000" dirty="0">
                <a:solidFill>
                  <a:srgbClr val="000000"/>
                </a:solidFill>
              </a:rPr>
              <a:t> </a:t>
            </a:r>
            <a:r>
              <a:rPr lang="it-IT" altLang="it-IT" sz="2000" dirty="0" err="1">
                <a:solidFill>
                  <a:srgbClr val="000000"/>
                </a:solidFill>
              </a:rPr>
              <a:t>insecticide</a:t>
            </a:r>
            <a:r>
              <a:rPr lang="it-IT" altLang="it-IT" sz="2000" dirty="0">
                <a:solidFill>
                  <a:srgbClr val="000000"/>
                </a:solidFill>
              </a:rPr>
              <a:t> </a:t>
            </a:r>
            <a:r>
              <a:rPr lang="it-IT" altLang="it-IT" sz="2000" dirty="0" err="1">
                <a:solidFill>
                  <a:srgbClr val="000000"/>
                </a:solidFill>
              </a:rPr>
              <a:t>applications</a:t>
            </a:r>
            <a:r>
              <a:rPr lang="it-IT" altLang="it-IT" sz="2000" dirty="0">
                <a:solidFill>
                  <a:srgbClr val="000000"/>
                </a:solidFill>
              </a:rPr>
              <a:t>. </a:t>
            </a:r>
          </a:p>
          <a:p>
            <a:pPr eaLnBrk="0" hangingPunct="0">
              <a:spcAft>
                <a:spcPts val="600"/>
              </a:spcAft>
              <a:defRPr/>
            </a:pPr>
            <a:r>
              <a:rPr lang="it-IT" altLang="it-IT" sz="2000" b="1" dirty="0">
                <a:solidFill>
                  <a:srgbClr val="FFFFFF">
                    <a:lumMod val="65000"/>
                  </a:srgbClr>
                </a:solidFill>
              </a:rPr>
              <a:t>Gray </a:t>
            </a:r>
            <a:r>
              <a:rPr lang="it-IT" altLang="it-IT" sz="2000" b="1" dirty="0" err="1">
                <a:solidFill>
                  <a:srgbClr val="FFFFFF">
                    <a:lumMod val="65000"/>
                  </a:srgbClr>
                </a:solidFill>
              </a:rPr>
              <a:t>bars</a:t>
            </a:r>
            <a:r>
              <a:rPr lang="it-IT" altLang="it-IT" sz="2000" b="1" dirty="0">
                <a:solidFill>
                  <a:srgbClr val="FFFFFF">
                    <a:lumMod val="65000"/>
                  </a:srgbClr>
                </a:solidFill>
              </a:rPr>
              <a:t> </a:t>
            </a:r>
            <a:r>
              <a:rPr lang="it-IT" altLang="it-IT" sz="2000" dirty="0">
                <a:solidFill>
                  <a:srgbClr val="000000"/>
                </a:solidFill>
              </a:rPr>
              <a:t>compare the </a:t>
            </a:r>
            <a:r>
              <a:rPr lang="it-IT" altLang="it-IT" sz="2000" dirty="0" err="1">
                <a:solidFill>
                  <a:srgbClr val="000000"/>
                </a:solidFill>
              </a:rPr>
              <a:t>abundance</a:t>
            </a:r>
            <a:r>
              <a:rPr lang="it-IT" altLang="it-IT" sz="2000" dirty="0">
                <a:solidFill>
                  <a:srgbClr val="000000"/>
                </a:solidFill>
              </a:rPr>
              <a:t> of non-target </a:t>
            </a:r>
            <a:r>
              <a:rPr lang="it-IT" altLang="it-IT" sz="2000" dirty="0" err="1">
                <a:solidFill>
                  <a:srgbClr val="000000"/>
                </a:solidFill>
              </a:rPr>
              <a:t>invertebrates</a:t>
            </a:r>
            <a:r>
              <a:rPr lang="it-IT" altLang="it-IT" sz="2000" dirty="0">
                <a:solidFill>
                  <a:srgbClr val="000000"/>
                </a:solidFill>
              </a:rPr>
              <a:t> in </a:t>
            </a:r>
            <a:r>
              <a:rPr lang="it-IT" altLang="it-IT" sz="2000" dirty="0" err="1">
                <a:solidFill>
                  <a:srgbClr val="000000"/>
                </a:solidFill>
              </a:rPr>
              <a:t>Bt</a:t>
            </a:r>
            <a:r>
              <a:rPr lang="it-IT" altLang="it-IT" sz="2000" dirty="0">
                <a:solidFill>
                  <a:srgbClr val="000000"/>
                </a:solidFill>
              </a:rPr>
              <a:t> and non-GM </a:t>
            </a:r>
            <a:r>
              <a:rPr lang="it-IT" altLang="it-IT" sz="2000" dirty="0" err="1">
                <a:solidFill>
                  <a:srgbClr val="000000"/>
                </a:solidFill>
              </a:rPr>
              <a:t>varieties</a:t>
            </a:r>
            <a:r>
              <a:rPr lang="it-IT" altLang="it-IT" sz="2000" dirty="0">
                <a:solidFill>
                  <a:srgbClr val="000000"/>
                </a:solidFill>
              </a:rPr>
              <a:t>, </a:t>
            </a:r>
            <a:r>
              <a:rPr lang="it-IT" altLang="it-IT" sz="2000" dirty="0" err="1">
                <a:solidFill>
                  <a:srgbClr val="000000"/>
                </a:solidFill>
              </a:rPr>
              <a:t>both</a:t>
            </a:r>
            <a:r>
              <a:rPr lang="it-IT" altLang="it-IT" sz="2000" dirty="0">
                <a:solidFill>
                  <a:srgbClr val="000000"/>
                </a:solidFill>
              </a:rPr>
              <a:t> </a:t>
            </a:r>
            <a:r>
              <a:rPr lang="it-IT" altLang="it-IT" sz="2000" dirty="0" err="1">
                <a:solidFill>
                  <a:srgbClr val="000000"/>
                </a:solidFill>
              </a:rPr>
              <a:t>treated</a:t>
            </a:r>
            <a:r>
              <a:rPr lang="it-IT" altLang="it-IT" sz="2000" dirty="0">
                <a:solidFill>
                  <a:srgbClr val="000000"/>
                </a:solidFill>
              </a:rPr>
              <a:t> with </a:t>
            </a:r>
            <a:r>
              <a:rPr lang="it-IT" altLang="it-IT" sz="2000" dirty="0" err="1">
                <a:solidFill>
                  <a:srgbClr val="000000"/>
                </a:solidFill>
              </a:rPr>
              <a:t>insecticides</a:t>
            </a:r>
            <a:r>
              <a:rPr lang="it-IT" altLang="it-IT" sz="2000" dirty="0">
                <a:solidFill>
                  <a:srgbClr val="000000"/>
                </a:solidFill>
              </a:rPr>
              <a:t>. </a:t>
            </a:r>
          </a:p>
        </p:txBody>
      </p:sp>
      <p:sp>
        <p:nvSpPr>
          <p:cNvPr id="54282" name="Oval 10"/>
          <p:cNvSpPr>
            <a:spLocks noChangeArrowheads="1"/>
          </p:cNvSpPr>
          <p:nvPr/>
        </p:nvSpPr>
        <p:spPr bwMode="auto">
          <a:xfrm>
            <a:off x="8543925" y="1700216"/>
            <a:ext cx="431800" cy="1296987"/>
          </a:xfrm>
          <a:prstGeom prst="ellipse">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it-IT">
              <a:solidFill>
                <a:srgbClr val="000000"/>
              </a:solidFill>
              <a:latin typeface="Verdana"/>
            </a:endParaRPr>
          </a:p>
        </p:txBody>
      </p:sp>
      <p:sp>
        <p:nvSpPr>
          <p:cNvPr id="54283" name="Oval 11"/>
          <p:cNvSpPr>
            <a:spLocks noChangeArrowheads="1"/>
          </p:cNvSpPr>
          <p:nvPr/>
        </p:nvSpPr>
        <p:spPr bwMode="auto">
          <a:xfrm>
            <a:off x="9783671" y="3414715"/>
            <a:ext cx="431800" cy="1296987"/>
          </a:xfrm>
          <a:prstGeom prst="ellipse">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it-IT">
              <a:solidFill>
                <a:srgbClr val="000000"/>
              </a:solidFill>
              <a:latin typeface="Verdana"/>
            </a:endParaRPr>
          </a:p>
        </p:txBody>
      </p:sp>
      <p:sp>
        <p:nvSpPr>
          <p:cNvPr id="54284" name="Oval 12"/>
          <p:cNvSpPr>
            <a:spLocks noChangeArrowheads="1"/>
          </p:cNvSpPr>
          <p:nvPr/>
        </p:nvSpPr>
        <p:spPr bwMode="auto">
          <a:xfrm>
            <a:off x="8256588" y="3789363"/>
            <a:ext cx="431800" cy="1008062"/>
          </a:xfrm>
          <a:prstGeom prst="ellipse">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it-IT">
              <a:solidFill>
                <a:srgbClr val="000000"/>
              </a:solidFill>
              <a:latin typeface="Verdana"/>
            </a:endParaRPr>
          </a:p>
        </p:txBody>
      </p:sp>
      <p:sp>
        <p:nvSpPr>
          <p:cNvPr id="54285" name="Oval 13"/>
          <p:cNvSpPr>
            <a:spLocks noChangeArrowheads="1"/>
          </p:cNvSpPr>
          <p:nvPr/>
        </p:nvSpPr>
        <p:spPr bwMode="auto">
          <a:xfrm>
            <a:off x="8040688" y="2349500"/>
            <a:ext cx="431800" cy="719138"/>
          </a:xfrm>
          <a:prstGeom prst="ellipse">
            <a:avLst/>
          </a:prstGeom>
          <a:noFill/>
          <a:ln w="25400">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it-IT">
              <a:solidFill>
                <a:srgbClr val="000000"/>
              </a:solidFill>
              <a:latin typeface="Verdana"/>
            </a:endParaRPr>
          </a:p>
        </p:txBody>
      </p:sp>
      <p:sp>
        <p:nvSpPr>
          <p:cNvPr id="54286" name="Oval 14"/>
          <p:cNvSpPr>
            <a:spLocks noChangeArrowheads="1"/>
          </p:cNvSpPr>
          <p:nvPr/>
        </p:nvSpPr>
        <p:spPr bwMode="auto">
          <a:xfrm>
            <a:off x="7896225" y="4005266"/>
            <a:ext cx="431800" cy="719137"/>
          </a:xfrm>
          <a:prstGeom prst="ellipse">
            <a:avLst/>
          </a:prstGeom>
          <a:noFill/>
          <a:ln w="25400">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it-IT">
              <a:solidFill>
                <a:srgbClr val="000000"/>
              </a:solidFill>
              <a:latin typeface="Verdana"/>
            </a:endParaRPr>
          </a:p>
        </p:txBody>
      </p:sp>
      <p:sp>
        <p:nvSpPr>
          <p:cNvPr id="13" name="Oval 13"/>
          <p:cNvSpPr>
            <a:spLocks noChangeArrowheads="1"/>
          </p:cNvSpPr>
          <p:nvPr/>
        </p:nvSpPr>
        <p:spPr bwMode="auto">
          <a:xfrm>
            <a:off x="9201613" y="2434665"/>
            <a:ext cx="431800" cy="719138"/>
          </a:xfrm>
          <a:prstGeom prst="ellipse">
            <a:avLst/>
          </a:prstGeom>
          <a:noFill/>
          <a:ln w="25400">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it-IT">
              <a:solidFill>
                <a:srgbClr val="000000"/>
              </a:solidFill>
              <a:latin typeface="Verdana"/>
            </a:endParaRPr>
          </a:p>
        </p:txBody>
      </p:sp>
      <p:sp>
        <p:nvSpPr>
          <p:cNvPr id="14" name="Oval 11"/>
          <p:cNvSpPr>
            <a:spLocks noChangeArrowheads="1"/>
          </p:cNvSpPr>
          <p:nvPr/>
        </p:nvSpPr>
        <p:spPr bwMode="auto">
          <a:xfrm>
            <a:off x="9707472" y="1684532"/>
            <a:ext cx="431800" cy="1296987"/>
          </a:xfrm>
          <a:prstGeom prst="ellipse">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it-IT">
              <a:solidFill>
                <a:srgbClr val="000000"/>
              </a:solidFill>
              <a:latin typeface="Verdana"/>
            </a:endParaRPr>
          </a:p>
        </p:txBody>
      </p:sp>
      <p:sp>
        <p:nvSpPr>
          <p:cNvPr id="2" name="Slide Number Placeholder 1">
            <a:extLst>
              <a:ext uri="{FF2B5EF4-FFF2-40B4-BE49-F238E27FC236}">
                <a16:creationId xmlns:a16="http://schemas.microsoft.com/office/drawing/2014/main" id="{05EEA2C7-BE58-5EEF-C431-CEBAA2A2E996}"/>
              </a:ext>
            </a:extLst>
          </p:cNvPr>
          <p:cNvSpPr>
            <a:spLocks noGrp="1"/>
          </p:cNvSpPr>
          <p:nvPr>
            <p:ph type="sldNum" sz="quarter" idx="12"/>
          </p:nvPr>
        </p:nvSpPr>
        <p:spPr/>
        <p:txBody>
          <a:bodyPr/>
          <a:lstStyle/>
          <a:p>
            <a:fld id="{F46C79FD-C571-418B-AB0F-5EE936C85276}" type="slidenum">
              <a:rPr lang="en-GB" smtClean="0"/>
              <a:t>15</a:t>
            </a:fld>
            <a:endParaRPr lang="en-GB"/>
          </a:p>
        </p:txBody>
      </p:sp>
    </p:spTree>
    <p:extLst>
      <p:ext uri="{BB962C8B-B14F-4D97-AF65-F5344CB8AC3E}">
        <p14:creationId xmlns:p14="http://schemas.microsoft.com/office/powerpoint/2010/main" val="31166011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82"/>
                                        </p:tgtEl>
                                        <p:attrNameLst>
                                          <p:attrName>style.visibility</p:attrName>
                                        </p:attrNameLst>
                                      </p:cBhvr>
                                      <p:to>
                                        <p:strVal val="visible"/>
                                      </p:to>
                                    </p:set>
                                    <p:anim calcmode="lin" valueType="num">
                                      <p:cBhvr additive="base">
                                        <p:cTn id="7" dur="500" fill="hold"/>
                                        <p:tgtEl>
                                          <p:spTgt spid="54282"/>
                                        </p:tgtEl>
                                        <p:attrNameLst>
                                          <p:attrName>ppt_x</p:attrName>
                                        </p:attrNameLst>
                                      </p:cBhvr>
                                      <p:tavLst>
                                        <p:tav tm="0">
                                          <p:val>
                                            <p:strVal val="#ppt_x"/>
                                          </p:val>
                                        </p:tav>
                                        <p:tav tm="100000">
                                          <p:val>
                                            <p:strVal val="#ppt_x"/>
                                          </p:val>
                                        </p:tav>
                                      </p:tavLst>
                                    </p:anim>
                                    <p:anim calcmode="lin" valueType="num">
                                      <p:cBhvr additive="base">
                                        <p:cTn id="8" dur="500" fill="hold"/>
                                        <p:tgtEl>
                                          <p:spTgt spid="5428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4284"/>
                                        </p:tgtEl>
                                        <p:attrNameLst>
                                          <p:attrName>style.visibility</p:attrName>
                                        </p:attrNameLst>
                                      </p:cBhvr>
                                      <p:to>
                                        <p:strVal val="visible"/>
                                      </p:to>
                                    </p:set>
                                    <p:anim calcmode="lin" valueType="num">
                                      <p:cBhvr additive="base">
                                        <p:cTn id="11" dur="500" fill="hold"/>
                                        <p:tgtEl>
                                          <p:spTgt spid="54284"/>
                                        </p:tgtEl>
                                        <p:attrNameLst>
                                          <p:attrName>ppt_x</p:attrName>
                                        </p:attrNameLst>
                                      </p:cBhvr>
                                      <p:tavLst>
                                        <p:tav tm="0">
                                          <p:val>
                                            <p:strVal val="#ppt_x"/>
                                          </p:val>
                                        </p:tav>
                                        <p:tav tm="100000">
                                          <p:val>
                                            <p:strVal val="#ppt_x"/>
                                          </p:val>
                                        </p:tav>
                                      </p:tavLst>
                                    </p:anim>
                                    <p:anim calcmode="lin" valueType="num">
                                      <p:cBhvr additive="base">
                                        <p:cTn id="12" dur="500" fill="hold"/>
                                        <p:tgtEl>
                                          <p:spTgt spid="5428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4283"/>
                                        </p:tgtEl>
                                        <p:attrNameLst>
                                          <p:attrName>style.visibility</p:attrName>
                                        </p:attrNameLst>
                                      </p:cBhvr>
                                      <p:to>
                                        <p:strVal val="visible"/>
                                      </p:to>
                                    </p:set>
                                    <p:anim calcmode="lin" valueType="num">
                                      <p:cBhvr additive="base">
                                        <p:cTn id="15" dur="500" fill="hold"/>
                                        <p:tgtEl>
                                          <p:spTgt spid="54283"/>
                                        </p:tgtEl>
                                        <p:attrNameLst>
                                          <p:attrName>ppt_x</p:attrName>
                                        </p:attrNameLst>
                                      </p:cBhvr>
                                      <p:tavLst>
                                        <p:tav tm="0">
                                          <p:val>
                                            <p:strVal val="#ppt_x"/>
                                          </p:val>
                                        </p:tav>
                                        <p:tav tm="100000">
                                          <p:val>
                                            <p:strVal val="#ppt_x"/>
                                          </p:val>
                                        </p:tav>
                                      </p:tavLst>
                                    </p:anim>
                                    <p:anim calcmode="lin" valueType="num">
                                      <p:cBhvr additive="base">
                                        <p:cTn id="16" dur="500" fill="hold"/>
                                        <p:tgtEl>
                                          <p:spTgt spid="5428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4285"/>
                                        </p:tgtEl>
                                        <p:attrNameLst>
                                          <p:attrName>style.visibility</p:attrName>
                                        </p:attrNameLst>
                                      </p:cBhvr>
                                      <p:to>
                                        <p:strVal val="visible"/>
                                      </p:to>
                                    </p:set>
                                    <p:anim calcmode="lin" valueType="num">
                                      <p:cBhvr additive="base">
                                        <p:cTn id="25" dur="500" fill="hold"/>
                                        <p:tgtEl>
                                          <p:spTgt spid="54285"/>
                                        </p:tgtEl>
                                        <p:attrNameLst>
                                          <p:attrName>ppt_x</p:attrName>
                                        </p:attrNameLst>
                                      </p:cBhvr>
                                      <p:tavLst>
                                        <p:tav tm="0">
                                          <p:val>
                                            <p:strVal val="#ppt_x"/>
                                          </p:val>
                                        </p:tav>
                                        <p:tav tm="100000">
                                          <p:val>
                                            <p:strVal val="#ppt_x"/>
                                          </p:val>
                                        </p:tav>
                                      </p:tavLst>
                                    </p:anim>
                                    <p:anim calcmode="lin" valueType="num">
                                      <p:cBhvr additive="base">
                                        <p:cTn id="26" dur="500" fill="hold"/>
                                        <p:tgtEl>
                                          <p:spTgt spid="5428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54286"/>
                                        </p:tgtEl>
                                        <p:attrNameLst>
                                          <p:attrName>style.visibility</p:attrName>
                                        </p:attrNameLst>
                                      </p:cBhvr>
                                      <p:to>
                                        <p:strVal val="visible"/>
                                      </p:to>
                                    </p:set>
                                    <p:anim calcmode="lin" valueType="num">
                                      <p:cBhvr additive="base">
                                        <p:cTn id="33" dur="500" fill="hold"/>
                                        <p:tgtEl>
                                          <p:spTgt spid="54286"/>
                                        </p:tgtEl>
                                        <p:attrNameLst>
                                          <p:attrName>ppt_x</p:attrName>
                                        </p:attrNameLst>
                                      </p:cBhvr>
                                      <p:tavLst>
                                        <p:tav tm="0">
                                          <p:val>
                                            <p:strVal val="#ppt_x"/>
                                          </p:val>
                                        </p:tav>
                                        <p:tav tm="100000">
                                          <p:val>
                                            <p:strVal val="#ppt_x"/>
                                          </p:val>
                                        </p:tav>
                                      </p:tavLst>
                                    </p:anim>
                                    <p:anim calcmode="lin" valueType="num">
                                      <p:cBhvr additive="base">
                                        <p:cTn id="34" dur="500" fill="hold"/>
                                        <p:tgtEl>
                                          <p:spTgt spid="542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82" grpId="0" animBg="1"/>
      <p:bldP spid="54283" grpId="0" animBg="1"/>
      <p:bldP spid="54284" grpId="0" animBg="1"/>
      <p:bldP spid="54285" grpId="0" animBg="1"/>
      <p:bldP spid="54286" grpId="0" animBg="1"/>
      <p:bldP spid="13"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err="1">
                <a:solidFill>
                  <a:srgbClr val="002060"/>
                </a:solidFill>
              </a:rPr>
              <a:t>Secondary</a:t>
            </a:r>
            <a:r>
              <a:rPr lang="it-IT" dirty="0">
                <a:solidFill>
                  <a:srgbClr val="002060"/>
                </a:solidFill>
              </a:rPr>
              <a:t> </a:t>
            </a:r>
            <a:r>
              <a:rPr lang="it-IT" dirty="0" err="1">
                <a:solidFill>
                  <a:srgbClr val="002060"/>
                </a:solidFill>
              </a:rPr>
              <a:t>pests</a:t>
            </a:r>
            <a:endParaRPr lang="it-IT" dirty="0">
              <a:solidFill>
                <a:srgbClr val="002060"/>
              </a:solidFill>
            </a:endParaRPr>
          </a:p>
        </p:txBody>
      </p:sp>
      <p:sp>
        <p:nvSpPr>
          <p:cNvPr id="3" name="CasellaDiTesto 2"/>
          <p:cNvSpPr txBox="1"/>
          <p:nvPr/>
        </p:nvSpPr>
        <p:spPr>
          <a:xfrm>
            <a:off x="1789646" y="1901158"/>
            <a:ext cx="8239027" cy="1200329"/>
          </a:xfrm>
          <a:prstGeom prst="rect">
            <a:avLst/>
          </a:prstGeom>
          <a:noFill/>
        </p:spPr>
        <p:txBody>
          <a:bodyPr wrap="square" rtlCol="0">
            <a:spAutoFit/>
          </a:bodyPr>
          <a:lstStyle/>
          <a:p>
            <a:pPr algn="just">
              <a:defRPr/>
            </a:pPr>
            <a:r>
              <a:rPr lang="it-IT" dirty="0">
                <a:solidFill>
                  <a:srgbClr val="000000"/>
                </a:solidFill>
              </a:rPr>
              <a:t>In China, the first 2-3 </a:t>
            </a:r>
            <a:r>
              <a:rPr lang="it-IT" dirty="0" err="1">
                <a:solidFill>
                  <a:srgbClr val="000000"/>
                </a:solidFill>
              </a:rPr>
              <a:t>years</a:t>
            </a:r>
            <a:r>
              <a:rPr lang="it-IT" dirty="0">
                <a:solidFill>
                  <a:srgbClr val="000000"/>
                </a:solidFill>
              </a:rPr>
              <a:t> of </a:t>
            </a:r>
            <a:r>
              <a:rPr lang="it-IT" dirty="0" err="1">
                <a:solidFill>
                  <a:srgbClr val="000000"/>
                </a:solidFill>
              </a:rPr>
              <a:t>adoption</a:t>
            </a:r>
            <a:r>
              <a:rPr lang="it-IT" dirty="0">
                <a:solidFill>
                  <a:srgbClr val="000000"/>
                </a:solidFill>
              </a:rPr>
              <a:t> of </a:t>
            </a:r>
            <a:r>
              <a:rPr lang="it-IT" dirty="0" err="1">
                <a:solidFill>
                  <a:srgbClr val="000000"/>
                </a:solidFill>
              </a:rPr>
              <a:t>Bt</a:t>
            </a:r>
            <a:r>
              <a:rPr lang="it-IT" dirty="0">
                <a:solidFill>
                  <a:srgbClr val="000000"/>
                </a:solidFill>
              </a:rPr>
              <a:t> </a:t>
            </a:r>
            <a:r>
              <a:rPr lang="it-IT" dirty="0" err="1">
                <a:solidFill>
                  <a:srgbClr val="000000"/>
                </a:solidFill>
              </a:rPr>
              <a:t>cotton</a:t>
            </a:r>
            <a:r>
              <a:rPr lang="it-IT" dirty="0">
                <a:solidFill>
                  <a:srgbClr val="000000"/>
                </a:solidFill>
              </a:rPr>
              <a:t> (1997) led to a </a:t>
            </a:r>
            <a:r>
              <a:rPr lang="it-IT" dirty="0" err="1">
                <a:solidFill>
                  <a:srgbClr val="000000"/>
                </a:solidFill>
              </a:rPr>
              <a:t>reduction</a:t>
            </a:r>
            <a:r>
              <a:rPr lang="it-IT" dirty="0">
                <a:solidFill>
                  <a:srgbClr val="000000"/>
                </a:solidFill>
              </a:rPr>
              <a:t> of </a:t>
            </a:r>
            <a:r>
              <a:rPr lang="it-IT" dirty="0" err="1">
                <a:solidFill>
                  <a:srgbClr val="000000"/>
                </a:solidFill>
              </a:rPr>
              <a:t>ca</a:t>
            </a:r>
            <a:r>
              <a:rPr lang="it-IT" dirty="0">
                <a:solidFill>
                  <a:srgbClr val="000000"/>
                </a:solidFill>
              </a:rPr>
              <a:t> 50% of </a:t>
            </a:r>
            <a:r>
              <a:rPr lang="it-IT" dirty="0" err="1">
                <a:solidFill>
                  <a:srgbClr val="000000"/>
                </a:solidFill>
              </a:rPr>
              <a:t>chemicals</a:t>
            </a:r>
            <a:r>
              <a:rPr lang="it-IT" dirty="0">
                <a:solidFill>
                  <a:srgbClr val="000000"/>
                </a:solidFill>
              </a:rPr>
              <a:t>. The </a:t>
            </a:r>
            <a:r>
              <a:rPr lang="it-IT" dirty="0" err="1">
                <a:solidFill>
                  <a:srgbClr val="000000"/>
                </a:solidFill>
              </a:rPr>
              <a:t>reduced</a:t>
            </a:r>
            <a:r>
              <a:rPr lang="it-IT" dirty="0">
                <a:solidFill>
                  <a:srgbClr val="000000"/>
                </a:solidFill>
              </a:rPr>
              <a:t> use of </a:t>
            </a:r>
            <a:r>
              <a:rPr lang="it-IT" dirty="0" err="1">
                <a:solidFill>
                  <a:srgbClr val="000000"/>
                </a:solidFill>
              </a:rPr>
              <a:t>pesticides</a:t>
            </a:r>
            <a:r>
              <a:rPr lang="it-IT" dirty="0">
                <a:solidFill>
                  <a:srgbClr val="000000"/>
                </a:solidFill>
              </a:rPr>
              <a:t> and the </a:t>
            </a:r>
            <a:r>
              <a:rPr lang="it-IT" dirty="0" err="1">
                <a:solidFill>
                  <a:srgbClr val="000000"/>
                </a:solidFill>
              </a:rPr>
              <a:t>diminished</a:t>
            </a:r>
            <a:r>
              <a:rPr lang="it-IT" dirty="0">
                <a:solidFill>
                  <a:srgbClr val="000000"/>
                </a:solidFill>
              </a:rPr>
              <a:t> </a:t>
            </a:r>
            <a:r>
              <a:rPr lang="it-IT" dirty="0" err="1">
                <a:solidFill>
                  <a:srgbClr val="000000"/>
                </a:solidFill>
              </a:rPr>
              <a:t>competiotion</a:t>
            </a:r>
            <a:r>
              <a:rPr lang="it-IT" dirty="0">
                <a:solidFill>
                  <a:srgbClr val="000000"/>
                </a:solidFill>
              </a:rPr>
              <a:t> for </a:t>
            </a:r>
            <a:r>
              <a:rPr lang="it-IT" dirty="0" err="1">
                <a:solidFill>
                  <a:srgbClr val="000000"/>
                </a:solidFill>
              </a:rPr>
              <a:t>resources</a:t>
            </a:r>
            <a:r>
              <a:rPr lang="it-IT" dirty="0">
                <a:solidFill>
                  <a:srgbClr val="000000"/>
                </a:solidFill>
              </a:rPr>
              <a:t> </a:t>
            </a:r>
            <a:r>
              <a:rPr lang="it-IT" dirty="0" err="1">
                <a:solidFill>
                  <a:srgbClr val="000000"/>
                </a:solidFill>
              </a:rPr>
              <a:t>had</a:t>
            </a:r>
            <a:r>
              <a:rPr lang="it-IT" dirty="0">
                <a:solidFill>
                  <a:srgbClr val="000000"/>
                </a:solidFill>
              </a:rPr>
              <a:t> led in some </a:t>
            </a:r>
            <a:r>
              <a:rPr lang="it-IT" dirty="0" err="1">
                <a:solidFill>
                  <a:srgbClr val="000000"/>
                </a:solidFill>
              </a:rPr>
              <a:t>cases</a:t>
            </a:r>
            <a:r>
              <a:rPr lang="it-IT" dirty="0">
                <a:solidFill>
                  <a:srgbClr val="000000"/>
                </a:solidFill>
              </a:rPr>
              <a:t> to the </a:t>
            </a:r>
            <a:r>
              <a:rPr lang="it-IT" dirty="0" err="1">
                <a:solidFill>
                  <a:srgbClr val="000000"/>
                </a:solidFill>
              </a:rPr>
              <a:t>increase</a:t>
            </a:r>
            <a:r>
              <a:rPr lang="it-IT" dirty="0">
                <a:solidFill>
                  <a:srgbClr val="000000"/>
                </a:solidFill>
              </a:rPr>
              <a:t> of </a:t>
            </a:r>
            <a:r>
              <a:rPr lang="it-IT" dirty="0" err="1">
                <a:solidFill>
                  <a:srgbClr val="000000"/>
                </a:solidFill>
              </a:rPr>
              <a:t>populations</a:t>
            </a:r>
            <a:r>
              <a:rPr lang="it-IT" dirty="0">
                <a:solidFill>
                  <a:srgbClr val="000000"/>
                </a:solidFill>
              </a:rPr>
              <a:t> of </a:t>
            </a:r>
            <a:r>
              <a:rPr lang="it-IT" dirty="0" err="1">
                <a:solidFill>
                  <a:srgbClr val="000000"/>
                </a:solidFill>
              </a:rPr>
              <a:t>secondary</a:t>
            </a:r>
            <a:r>
              <a:rPr lang="it-IT" dirty="0">
                <a:solidFill>
                  <a:srgbClr val="000000"/>
                </a:solidFill>
              </a:rPr>
              <a:t> </a:t>
            </a:r>
            <a:r>
              <a:rPr lang="it-IT" dirty="0" err="1">
                <a:solidFill>
                  <a:srgbClr val="000000"/>
                </a:solidFill>
              </a:rPr>
              <a:t>pests</a:t>
            </a:r>
            <a:r>
              <a:rPr lang="it-IT" dirty="0">
                <a:solidFill>
                  <a:srgbClr val="000000"/>
                </a:solidFill>
              </a:rPr>
              <a:t> (</a:t>
            </a:r>
            <a:r>
              <a:rPr lang="it-IT" dirty="0" err="1">
                <a:solidFill>
                  <a:srgbClr val="000000"/>
                </a:solidFill>
              </a:rPr>
              <a:t>Wang</a:t>
            </a:r>
            <a:r>
              <a:rPr lang="it-IT" dirty="0">
                <a:solidFill>
                  <a:srgbClr val="000000"/>
                </a:solidFill>
              </a:rPr>
              <a:t>, 2008)</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4044" y="3357635"/>
            <a:ext cx="6438900" cy="1323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asellaDiTesto 3"/>
          <p:cNvSpPr txBox="1"/>
          <p:nvPr/>
        </p:nvSpPr>
        <p:spPr>
          <a:xfrm>
            <a:off x="1608841" y="4937758"/>
            <a:ext cx="8974318" cy="1463042"/>
          </a:xfrm>
          <a:prstGeom prst="rect">
            <a:avLst/>
          </a:prstGeom>
          <a:noFill/>
        </p:spPr>
        <p:txBody>
          <a:bodyPr wrap="square" rtlCol="0">
            <a:spAutoFit/>
          </a:bodyPr>
          <a:lstStyle/>
          <a:p>
            <a:pPr algn="just">
              <a:defRPr/>
            </a:pPr>
            <a:r>
              <a:rPr lang="en-US" dirty="0">
                <a:solidFill>
                  <a:srgbClr val="000000"/>
                </a:solidFill>
              </a:rPr>
              <a:t>Plant bugs (</a:t>
            </a:r>
            <a:r>
              <a:rPr lang="en-US" dirty="0" err="1">
                <a:solidFill>
                  <a:srgbClr val="000000"/>
                </a:solidFill>
              </a:rPr>
              <a:t>Miridae</a:t>
            </a:r>
            <a:r>
              <a:rPr lang="en-US" dirty="0">
                <a:solidFill>
                  <a:srgbClr val="000000"/>
                </a:solidFill>
              </a:rPr>
              <a:t>) and stinkbugs (</a:t>
            </a:r>
            <a:r>
              <a:rPr lang="en-US" dirty="0" err="1">
                <a:solidFill>
                  <a:srgbClr val="000000"/>
                </a:solidFill>
              </a:rPr>
              <a:t>Pentatomidae</a:t>
            </a:r>
            <a:r>
              <a:rPr lang="en-US" dirty="0">
                <a:solidFill>
                  <a:srgbClr val="000000"/>
                </a:solidFill>
              </a:rPr>
              <a:t>) have become key pests in </a:t>
            </a:r>
            <a:r>
              <a:rPr lang="en-US" dirty="0" err="1">
                <a:solidFill>
                  <a:srgbClr val="000000"/>
                </a:solidFill>
              </a:rPr>
              <a:t>Bt</a:t>
            </a:r>
            <a:r>
              <a:rPr lang="en-US" dirty="0">
                <a:solidFill>
                  <a:srgbClr val="000000"/>
                </a:solidFill>
              </a:rPr>
              <a:t> cotton. In Australia, up to three applications of broad-spectrum insecticides per season may be used to control </a:t>
            </a:r>
            <a:r>
              <a:rPr lang="en-US" i="1" dirty="0" err="1">
                <a:solidFill>
                  <a:srgbClr val="000000"/>
                </a:solidFill>
              </a:rPr>
              <a:t>Creontiades</a:t>
            </a:r>
            <a:r>
              <a:rPr lang="en-US" i="1" dirty="0">
                <a:solidFill>
                  <a:srgbClr val="000000"/>
                </a:solidFill>
              </a:rPr>
              <a:t> </a:t>
            </a:r>
            <a:r>
              <a:rPr lang="en-US" i="1" dirty="0" err="1">
                <a:solidFill>
                  <a:srgbClr val="000000"/>
                </a:solidFill>
              </a:rPr>
              <a:t>dilutus</a:t>
            </a:r>
            <a:r>
              <a:rPr lang="en-US" dirty="0">
                <a:solidFill>
                  <a:srgbClr val="000000"/>
                </a:solidFill>
              </a:rPr>
              <a:t> in </a:t>
            </a:r>
            <a:r>
              <a:rPr lang="en-US" dirty="0" err="1">
                <a:solidFill>
                  <a:srgbClr val="000000"/>
                </a:solidFill>
              </a:rPr>
              <a:t>Bt</a:t>
            </a:r>
            <a:r>
              <a:rPr lang="en-US" dirty="0">
                <a:solidFill>
                  <a:srgbClr val="000000"/>
                </a:solidFill>
              </a:rPr>
              <a:t> cotton. Consequent outbreaks of spider mites, aphids and whitefly have been </a:t>
            </a:r>
            <a:r>
              <a:rPr lang="en-US" b="1" dirty="0">
                <a:solidFill>
                  <a:srgbClr val="000000"/>
                </a:solidFill>
              </a:rPr>
              <a:t>attributed</a:t>
            </a:r>
            <a:r>
              <a:rPr lang="en-US" dirty="0">
                <a:solidFill>
                  <a:srgbClr val="000000"/>
                </a:solidFill>
              </a:rPr>
              <a:t> to the disruptive effects of these insecticide treatments</a:t>
            </a:r>
            <a:endParaRPr lang="it-IT" dirty="0" err="1">
              <a:solidFill>
                <a:srgbClr val="000000"/>
              </a:solidFill>
            </a:endParaRPr>
          </a:p>
        </p:txBody>
      </p:sp>
      <p:sp>
        <p:nvSpPr>
          <p:cNvPr id="5" name="Slide Number Placeholder 4">
            <a:extLst>
              <a:ext uri="{FF2B5EF4-FFF2-40B4-BE49-F238E27FC236}">
                <a16:creationId xmlns:a16="http://schemas.microsoft.com/office/drawing/2014/main" id="{9B866583-BCA8-7D18-3136-7FF29163A24F}"/>
              </a:ext>
            </a:extLst>
          </p:cNvPr>
          <p:cNvSpPr>
            <a:spLocks noGrp="1"/>
          </p:cNvSpPr>
          <p:nvPr>
            <p:ph type="sldNum" sz="quarter" idx="12"/>
          </p:nvPr>
        </p:nvSpPr>
        <p:spPr/>
        <p:txBody>
          <a:bodyPr/>
          <a:lstStyle/>
          <a:p>
            <a:fld id="{F46C79FD-C571-418B-AB0F-5EE936C85276}" type="slidenum">
              <a:rPr lang="en-GB" smtClean="0"/>
              <a:t>16</a:t>
            </a:fld>
            <a:endParaRPr lang="en-GB"/>
          </a:p>
        </p:txBody>
      </p:sp>
    </p:spTree>
    <p:extLst>
      <p:ext uri="{BB962C8B-B14F-4D97-AF65-F5344CB8AC3E}">
        <p14:creationId xmlns:p14="http://schemas.microsoft.com/office/powerpoint/2010/main" val="35917306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4761" y="1689469"/>
            <a:ext cx="7809712" cy="4298239"/>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6" name="Text Box 4"/>
          <p:cNvSpPr txBox="1">
            <a:spLocks noChangeArrowheads="1"/>
          </p:cNvSpPr>
          <p:nvPr/>
        </p:nvSpPr>
        <p:spPr bwMode="auto">
          <a:xfrm>
            <a:off x="1690831" y="6296639"/>
            <a:ext cx="5224319" cy="2318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1pPr>
            <a:lvl2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2pPr>
            <a:lvl3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3pPr>
            <a:lvl4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4pPr>
            <a:lvl5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9pPr>
          </a:lstStyle>
          <a:p>
            <a:pPr>
              <a:defRPr/>
            </a:pPr>
            <a:r>
              <a:rPr lang="en-GB" altLang="it-IT" sz="1200" b="1" dirty="0">
                <a:latin typeface="Arial" charset="0"/>
              </a:rPr>
              <a:t>Yves </a:t>
            </a:r>
            <a:r>
              <a:rPr lang="en-GB" altLang="it-IT" sz="1200" b="1" dirty="0" err="1">
                <a:latin typeface="Arial" charset="0"/>
              </a:rPr>
              <a:t>Carrière</a:t>
            </a:r>
            <a:r>
              <a:rPr lang="en-GB" altLang="it-IT" sz="1200" b="1" dirty="0">
                <a:latin typeface="Arial" charset="0"/>
              </a:rPr>
              <a:t> et al. PNAS 2003;100:4:1519-1523</a:t>
            </a:r>
          </a:p>
        </p:txBody>
      </p:sp>
      <p:sp>
        <p:nvSpPr>
          <p:cNvPr id="2" name="Ovale 1"/>
          <p:cNvSpPr/>
          <p:nvPr/>
        </p:nvSpPr>
        <p:spPr bwMode="auto">
          <a:xfrm>
            <a:off x="9429530" y="1820118"/>
            <a:ext cx="348360" cy="261297"/>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457200" fontAlgn="base" hangingPunct="0">
              <a:lnSpc>
                <a:spcPct val="93000"/>
              </a:lnSpc>
              <a:spcBef>
                <a:spcPct val="0"/>
              </a:spcBef>
              <a:spcAft>
                <a:spcPct val="0"/>
              </a:spcAft>
              <a:buClr>
                <a:srgbClr val="000000"/>
              </a:buClr>
              <a:buSzPct val="45000"/>
              <a:defRPr/>
            </a:pPr>
            <a:endParaRPr lang="it-IT" sz="2400">
              <a:solidFill>
                <a:srgbClr val="000000"/>
              </a:solidFill>
              <a:latin typeface="Times New Roman" pitchFamily="16" charset="0"/>
            </a:endParaRPr>
          </a:p>
        </p:txBody>
      </p:sp>
      <p:sp>
        <p:nvSpPr>
          <p:cNvPr id="9" name="Ovale 8"/>
          <p:cNvSpPr/>
          <p:nvPr/>
        </p:nvSpPr>
        <p:spPr bwMode="auto">
          <a:xfrm>
            <a:off x="9429530" y="2212064"/>
            <a:ext cx="348360" cy="261297"/>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457200" fontAlgn="base" hangingPunct="0">
              <a:lnSpc>
                <a:spcPct val="93000"/>
              </a:lnSpc>
              <a:spcBef>
                <a:spcPct val="0"/>
              </a:spcBef>
              <a:spcAft>
                <a:spcPct val="0"/>
              </a:spcAft>
              <a:buClr>
                <a:srgbClr val="000000"/>
              </a:buClr>
              <a:buSzPct val="45000"/>
              <a:defRPr/>
            </a:pPr>
            <a:endParaRPr lang="it-IT" sz="2400">
              <a:solidFill>
                <a:srgbClr val="000000"/>
              </a:solidFill>
              <a:latin typeface="Times New Roman" pitchFamily="16" charset="0"/>
            </a:endParaRPr>
          </a:p>
        </p:txBody>
      </p:sp>
      <p:sp>
        <p:nvSpPr>
          <p:cNvPr id="3" name="CasellaDiTesto 2"/>
          <p:cNvSpPr txBox="1"/>
          <p:nvPr/>
        </p:nvSpPr>
        <p:spPr>
          <a:xfrm>
            <a:off x="9762120" y="1689469"/>
            <a:ext cx="1133401" cy="867289"/>
          </a:xfrm>
          <a:prstGeom prst="rect">
            <a:avLst/>
          </a:prstGeom>
          <a:noFill/>
        </p:spPr>
        <p:txBody>
          <a:bodyPr wrap="square" rtlCol="0">
            <a:spAutoFit/>
          </a:bodyPr>
          <a:lstStyle/>
          <a:p>
            <a:pPr>
              <a:lnSpc>
                <a:spcPct val="150000"/>
              </a:lnSpc>
              <a:defRPr/>
            </a:pPr>
            <a:r>
              <a:rPr lang="it-IT" dirty="0" err="1">
                <a:solidFill>
                  <a:srgbClr val="000000"/>
                </a:solidFill>
                <a:latin typeface="Verdana"/>
              </a:rPr>
              <a:t>pre</a:t>
            </a:r>
            <a:r>
              <a:rPr lang="it-IT" dirty="0">
                <a:solidFill>
                  <a:srgbClr val="000000"/>
                </a:solidFill>
                <a:latin typeface="Verdana"/>
              </a:rPr>
              <a:t> </a:t>
            </a:r>
            <a:r>
              <a:rPr lang="it-IT" dirty="0" err="1">
                <a:solidFill>
                  <a:srgbClr val="000000"/>
                </a:solidFill>
                <a:latin typeface="Verdana"/>
              </a:rPr>
              <a:t>Bt</a:t>
            </a:r>
            <a:endParaRPr lang="it-IT" dirty="0">
              <a:solidFill>
                <a:srgbClr val="000000"/>
              </a:solidFill>
              <a:latin typeface="Verdana"/>
            </a:endParaRPr>
          </a:p>
          <a:p>
            <a:pPr>
              <a:lnSpc>
                <a:spcPct val="150000"/>
              </a:lnSpc>
              <a:defRPr/>
            </a:pPr>
            <a:r>
              <a:rPr lang="it-IT" dirty="0" err="1">
                <a:solidFill>
                  <a:srgbClr val="000000"/>
                </a:solidFill>
                <a:latin typeface="Verdana"/>
              </a:rPr>
              <a:t>Bt</a:t>
            </a:r>
            <a:r>
              <a:rPr lang="it-IT" dirty="0">
                <a:solidFill>
                  <a:srgbClr val="000000"/>
                </a:solidFill>
                <a:latin typeface="Verdana"/>
              </a:rPr>
              <a:t> era</a:t>
            </a:r>
          </a:p>
        </p:txBody>
      </p:sp>
      <p:sp>
        <p:nvSpPr>
          <p:cNvPr id="4" name="Titolo 3"/>
          <p:cNvSpPr>
            <a:spLocks noGrp="1"/>
          </p:cNvSpPr>
          <p:nvPr>
            <p:ph type="title"/>
          </p:nvPr>
        </p:nvSpPr>
        <p:spPr/>
        <p:txBody>
          <a:bodyPr/>
          <a:lstStyle/>
          <a:p>
            <a:r>
              <a:rPr lang="it-IT" dirty="0">
                <a:solidFill>
                  <a:srgbClr val="024B9C"/>
                </a:solidFill>
              </a:rPr>
              <a:t>Area-wide </a:t>
            </a:r>
            <a:r>
              <a:rPr lang="it-IT" dirty="0" err="1">
                <a:solidFill>
                  <a:srgbClr val="024B9C"/>
                </a:solidFill>
              </a:rPr>
              <a:t>pest</a:t>
            </a:r>
            <a:r>
              <a:rPr lang="it-IT" dirty="0">
                <a:solidFill>
                  <a:srgbClr val="024B9C"/>
                </a:solidFill>
              </a:rPr>
              <a:t> management</a:t>
            </a:r>
          </a:p>
        </p:txBody>
      </p:sp>
      <p:sp>
        <p:nvSpPr>
          <p:cNvPr id="5" name="CasellaDiTesto 4"/>
          <p:cNvSpPr txBox="1"/>
          <p:nvPr/>
        </p:nvSpPr>
        <p:spPr>
          <a:xfrm>
            <a:off x="7042008" y="1235017"/>
            <a:ext cx="4042240" cy="369332"/>
          </a:xfrm>
          <a:prstGeom prst="rect">
            <a:avLst/>
          </a:prstGeom>
          <a:noFill/>
        </p:spPr>
        <p:txBody>
          <a:bodyPr wrap="square" rtlCol="0">
            <a:spAutoFit/>
          </a:bodyPr>
          <a:lstStyle/>
          <a:p>
            <a:pPr>
              <a:defRPr/>
            </a:pPr>
            <a:r>
              <a:rPr lang="it-IT" i="1" dirty="0" err="1">
                <a:solidFill>
                  <a:srgbClr val="000000"/>
                </a:solidFill>
                <a:latin typeface="Verdana"/>
              </a:rPr>
              <a:t>Pectinophora</a:t>
            </a:r>
            <a:r>
              <a:rPr lang="it-IT" i="1" dirty="0">
                <a:solidFill>
                  <a:srgbClr val="000000"/>
                </a:solidFill>
                <a:latin typeface="Verdana"/>
              </a:rPr>
              <a:t> </a:t>
            </a:r>
            <a:r>
              <a:rPr lang="it-IT" i="1" dirty="0" err="1">
                <a:solidFill>
                  <a:srgbClr val="000000"/>
                </a:solidFill>
                <a:latin typeface="Verdana"/>
              </a:rPr>
              <a:t>gossypiella</a:t>
            </a:r>
            <a:r>
              <a:rPr lang="it-IT" dirty="0">
                <a:solidFill>
                  <a:srgbClr val="000000"/>
                </a:solidFill>
                <a:latin typeface="Verdana"/>
              </a:rPr>
              <a:t>, USA</a:t>
            </a:r>
          </a:p>
        </p:txBody>
      </p:sp>
      <p:sp>
        <p:nvSpPr>
          <p:cNvPr id="6" name="Slide Number Placeholder 5">
            <a:extLst>
              <a:ext uri="{FF2B5EF4-FFF2-40B4-BE49-F238E27FC236}">
                <a16:creationId xmlns:a16="http://schemas.microsoft.com/office/drawing/2014/main" id="{5D413CA3-CD5E-76A5-621A-2B65910C1F8A}"/>
              </a:ext>
            </a:extLst>
          </p:cNvPr>
          <p:cNvSpPr>
            <a:spLocks noGrp="1"/>
          </p:cNvSpPr>
          <p:nvPr>
            <p:ph type="sldNum" sz="quarter" idx="12"/>
          </p:nvPr>
        </p:nvSpPr>
        <p:spPr/>
        <p:txBody>
          <a:bodyPr/>
          <a:lstStyle/>
          <a:p>
            <a:fld id="{F46C79FD-C571-418B-AB0F-5EE936C85276}" type="slidenum">
              <a:rPr lang="en-GB" smtClean="0"/>
              <a:t>17</a:t>
            </a:fld>
            <a:endParaRPr lang="en-GB"/>
          </a:p>
        </p:txBody>
      </p:sp>
    </p:spTree>
    <p:extLst>
      <p:ext uri="{BB962C8B-B14F-4D97-AF65-F5344CB8AC3E}">
        <p14:creationId xmlns:p14="http://schemas.microsoft.com/office/powerpoint/2010/main" val="21707179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solidFill>
                  <a:srgbClr val="024B9C"/>
                </a:solidFill>
              </a:rPr>
              <a:t>Area-wide IPM</a:t>
            </a:r>
          </a:p>
        </p:txBody>
      </p:sp>
      <p:sp>
        <p:nvSpPr>
          <p:cNvPr id="3" name="Segnaposto contenuto 2"/>
          <p:cNvSpPr>
            <a:spLocks noGrp="1"/>
          </p:cNvSpPr>
          <p:nvPr>
            <p:ph idx="4294967295"/>
          </p:nvPr>
        </p:nvSpPr>
        <p:spPr>
          <a:xfrm>
            <a:off x="866374" y="1773393"/>
            <a:ext cx="8540750" cy="4033837"/>
          </a:xfrm>
        </p:spPr>
        <p:txBody>
          <a:bodyPr/>
          <a:lstStyle/>
          <a:p>
            <a:pPr marL="0" indent="0" algn="just">
              <a:buNone/>
            </a:pPr>
            <a:r>
              <a:rPr lang="it-IT" sz="3200" i="0" dirty="0">
                <a:solidFill>
                  <a:schemeClr val="tx1"/>
                </a:solidFill>
              </a:rPr>
              <a:t>- </a:t>
            </a:r>
            <a:r>
              <a:rPr lang="it-IT" i="0" dirty="0" err="1">
                <a:solidFill>
                  <a:schemeClr val="tx1"/>
                </a:solidFill>
              </a:rPr>
              <a:t>Hutchinson</a:t>
            </a:r>
            <a:r>
              <a:rPr lang="it-IT" i="0" dirty="0">
                <a:solidFill>
                  <a:schemeClr val="tx1"/>
                </a:solidFill>
              </a:rPr>
              <a:t> et al., 2010 Science. </a:t>
            </a:r>
            <a:r>
              <a:rPr lang="en-US" i="0" dirty="0" err="1">
                <a:solidFill>
                  <a:schemeClr val="tx1"/>
                </a:solidFill>
              </a:rPr>
              <a:t>Areawide</a:t>
            </a:r>
            <a:r>
              <a:rPr lang="en-US" i="0" dirty="0">
                <a:solidFill>
                  <a:schemeClr val="tx1"/>
                </a:solidFill>
              </a:rPr>
              <a:t> suppression of European corn borer with </a:t>
            </a:r>
            <a:r>
              <a:rPr lang="en-US" i="0" dirty="0" err="1">
                <a:solidFill>
                  <a:schemeClr val="tx1"/>
                </a:solidFill>
              </a:rPr>
              <a:t>Bt</a:t>
            </a:r>
            <a:r>
              <a:rPr lang="en-US" i="0" dirty="0">
                <a:solidFill>
                  <a:schemeClr val="tx1"/>
                </a:solidFill>
              </a:rPr>
              <a:t> </a:t>
            </a:r>
            <a:r>
              <a:rPr lang="it-IT" i="0" dirty="0" err="1">
                <a:solidFill>
                  <a:schemeClr val="tx1"/>
                </a:solidFill>
              </a:rPr>
              <a:t>Maize</a:t>
            </a:r>
            <a:endParaRPr lang="it-IT" i="0" dirty="0">
              <a:solidFill>
                <a:schemeClr val="tx1"/>
              </a:solidFill>
            </a:endParaRPr>
          </a:p>
          <a:p>
            <a:pPr marL="0" indent="0" algn="just">
              <a:buNone/>
            </a:pPr>
            <a:r>
              <a:rPr lang="it-IT" i="0" dirty="0">
                <a:solidFill>
                  <a:schemeClr val="tx1"/>
                </a:solidFill>
              </a:rPr>
              <a:t>- </a:t>
            </a:r>
            <a:r>
              <a:rPr lang="it-IT" i="0" dirty="0" err="1">
                <a:solidFill>
                  <a:schemeClr val="tx1"/>
                </a:solidFill>
              </a:rPr>
              <a:t>Dively</a:t>
            </a:r>
            <a:r>
              <a:rPr lang="it-IT" i="0" dirty="0">
                <a:solidFill>
                  <a:schemeClr val="tx1"/>
                </a:solidFill>
              </a:rPr>
              <a:t> et al., 2018 PNAS</a:t>
            </a:r>
            <a:r>
              <a:rPr lang="en-US" i="0" dirty="0">
                <a:solidFill>
                  <a:schemeClr val="tx1"/>
                </a:solidFill>
              </a:rPr>
              <a:t>. Regional pest suppression </a:t>
            </a:r>
          </a:p>
          <a:p>
            <a:pPr marL="0" indent="0" algn="just">
              <a:buNone/>
            </a:pPr>
            <a:r>
              <a:rPr lang="en-US" i="0" dirty="0">
                <a:solidFill>
                  <a:schemeClr val="tx1"/>
                </a:solidFill>
              </a:rPr>
              <a:t>associated with widespread </a:t>
            </a:r>
            <a:r>
              <a:rPr lang="en-US" i="0" dirty="0" err="1">
                <a:solidFill>
                  <a:schemeClr val="tx1"/>
                </a:solidFill>
              </a:rPr>
              <a:t>Bt</a:t>
            </a:r>
            <a:r>
              <a:rPr lang="en-US" i="0" dirty="0">
                <a:solidFill>
                  <a:schemeClr val="tx1"/>
                </a:solidFill>
              </a:rPr>
              <a:t> maize adoption benefits vegetable growers. </a:t>
            </a:r>
          </a:p>
          <a:p>
            <a:pPr marL="0" indent="0" algn="just">
              <a:buNone/>
            </a:pPr>
            <a:r>
              <a:rPr lang="it-IT" i="0" dirty="0">
                <a:solidFill>
                  <a:schemeClr val="tx1"/>
                </a:solidFill>
              </a:rPr>
              <a:t>- </a:t>
            </a:r>
            <a:r>
              <a:rPr lang="it-IT" i="0" dirty="0" err="1">
                <a:solidFill>
                  <a:schemeClr val="tx1"/>
                </a:solidFill>
              </a:rPr>
              <a:t>Wu</a:t>
            </a:r>
            <a:r>
              <a:rPr lang="it-IT" i="0" dirty="0">
                <a:solidFill>
                  <a:schemeClr val="tx1"/>
                </a:solidFill>
              </a:rPr>
              <a:t> et al., 2008 Science. </a:t>
            </a:r>
            <a:r>
              <a:rPr lang="en-US" i="0" dirty="0">
                <a:solidFill>
                  <a:schemeClr val="tx1"/>
                </a:solidFill>
              </a:rPr>
              <a:t>Suppression of cotton bollworm in multiple crops in China in areas with </a:t>
            </a:r>
            <a:r>
              <a:rPr lang="en-US" i="0" dirty="0" err="1">
                <a:solidFill>
                  <a:schemeClr val="tx1"/>
                </a:solidFill>
              </a:rPr>
              <a:t>Bt</a:t>
            </a:r>
            <a:r>
              <a:rPr lang="en-US" i="0" dirty="0">
                <a:solidFill>
                  <a:schemeClr val="tx1"/>
                </a:solidFill>
              </a:rPr>
              <a:t> toxin-containing cotton. </a:t>
            </a:r>
            <a:endParaRPr lang="it-IT" dirty="0"/>
          </a:p>
        </p:txBody>
      </p:sp>
      <p:sp>
        <p:nvSpPr>
          <p:cNvPr id="4" name="Slide Number Placeholder 3">
            <a:extLst>
              <a:ext uri="{FF2B5EF4-FFF2-40B4-BE49-F238E27FC236}">
                <a16:creationId xmlns:a16="http://schemas.microsoft.com/office/drawing/2014/main" id="{C3608F0A-B649-1471-27E8-0A6A5CB4CC6F}"/>
              </a:ext>
            </a:extLst>
          </p:cNvPr>
          <p:cNvSpPr>
            <a:spLocks noGrp="1"/>
          </p:cNvSpPr>
          <p:nvPr>
            <p:ph type="sldNum" sz="quarter" idx="12"/>
          </p:nvPr>
        </p:nvSpPr>
        <p:spPr/>
        <p:txBody>
          <a:bodyPr/>
          <a:lstStyle/>
          <a:p>
            <a:fld id="{F46C79FD-C571-418B-AB0F-5EE936C85276}" type="slidenum">
              <a:rPr lang="en-GB" smtClean="0"/>
              <a:t>18</a:t>
            </a:fld>
            <a:endParaRPr lang="en-GB"/>
          </a:p>
        </p:txBody>
      </p:sp>
    </p:spTree>
    <p:extLst>
      <p:ext uri="{BB962C8B-B14F-4D97-AF65-F5344CB8AC3E}">
        <p14:creationId xmlns:p14="http://schemas.microsoft.com/office/powerpoint/2010/main" val="13509529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err="1">
                <a:solidFill>
                  <a:srgbClr val="024B9C"/>
                </a:solidFill>
              </a:rPr>
              <a:t>Insect</a:t>
            </a:r>
            <a:r>
              <a:rPr lang="it-IT" dirty="0">
                <a:solidFill>
                  <a:srgbClr val="024B9C"/>
                </a:solidFill>
              </a:rPr>
              <a:t> </a:t>
            </a:r>
            <a:r>
              <a:rPr lang="it-IT" dirty="0" err="1">
                <a:solidFill>
                  <a:srgbClr val="024B9C"/>
                </a:solidFill>
              </a:rPr>
              <a:t>resistance</a:t>
            </a:r>
            <a:r>
              <a:rPr lang="it-IT" dirty="0">
                <a:solidFill>
                  <a:srgbClr val="024B9C"/>
                </a:solidFill>
              </a:rPr>
              <a:t> management</a:t>
            </a:r>
          </a:p>
        </p:txBody>
      </p:sp>
      <p:sp>
        <p:nvSpPr>
          <p:cNvPr id="3" name="CasellaDiTesto 2"/>
          <p:cNvSpPr txBox="1"/>
          <p:nvPr/>
        </p:nvSpPr>
        <p:spPr>
          <a:xfrm>
            <a:off x="109656" y="2313543"/>
            <a:ext cx="5155512" cy="4016484"/>
          </a:xfrm>
          <a:prstGeom prst="rect">
            <a:avLst/>
          </a:prstGeom>
          <a:noFill/>
        </p:spPr>
        <p:txBody>
          <a:bodyPr wrap="square" rtlCol="0">
            <a:spAutoFit/>
          </a:bodyPr>
          <a:lstStyle/>
          <a:p>
            <a:pPr algn="just">
              <a:spcAft>
                <a:spcPts val="600"/>
              </a:spcAft>
              <a:defRPr/>
            </a:pPr>
            <a:r>
              <a:rPr lang="en-US" sz="2000" dirty="0">
                <a:solidFill>
                  <a:srgbClr val="000000"/>
                </a:solidFill>
                <a:latin typeface="Verdana"/>
              </a:rPr>
              <a:t>-  </a:t>
            </a:r>
            <a:r>
              <a:rPr lang="en-US" sz="2000" dirty="0">
                <a:solidFill>
                  <a:srgbClr val="000000"/>
                </a:solidFill>
              </a:rPr>
              <a:t>Selection pressure </a:t>
            </a:r>
          </a:p>
          <a:p>
            <a:pPr algn="just">
              <a:spcAft>
                <a:spcPts val="600"/>
              </a:spcAft>
              <a:defRPr/>
            </a:pPr>
            <a:endParaRPr lang="en-US" sz="2000" dirty="0">
              <a:solidFill>
                <a:srgbClr val="000000"/>
              </a:solidFill>
            </a:endParaRPr>
          </a:p>
          <a:p>
            <a:pPr marL="342900" indent="-342900" algn="just">
              <a:spcAft>
                <a:spcPts val="600"/>
              </a:spcAft>
              <a:buFontTx/>
              <a:buChar char="-"/>
              <a:defRPr/>
            </a:pPr>
            <a:r>
              <a:rPr lang="en-US" sz="2000" dirty="0">
                <a:solidFill>
                  <a:srgbClr val="000000"/>
                </a:solidFill>
              </a:rPr>
              <a:t>Cases of field evolved resistance to genetically modified (GM) plants expressing Cry proteins are increasing;</a:t>
            </a:r>
          </a:p>
          <a:p>
            <a:pPr marL="342900" indent="-342900" algn="just">
              <a:spcAft>
                <a:spcPts val="600"/>
              </a:spcAft>
              <a:buFontTx/>
              <a:buChar char="-"/>
              <a:defRPr/>
            </a:pPr>
            <a:r>
              <a:rPr lang="en-US" sz="2000" dirty="0">
                <a:solidFill>
                  <a:srgbClr val="000000"/>
                </a:solidFill>
              </a:rPr>
              <a:t>A stewardship program based on the </a:t>
            </a:r>
            <a:r>
              <a:rPr lang="en-US" sz="2000" b="1" dirty="0">
                <a:solidFill>
                  <a:srgbClr val="000000"/>
                </a:solidFill>
              </a:rPr>
              <a:t>high dose of Cry proteins </a:t>
            </a:r>
            <a:r>
              <a:rPr lang="en-US" sz="2000" dirty="0">
                <a:solidFill>
                  <a:srgbClr val="000000"/>
                </a:solidFill>
              </a:rPr>
              <a:t>expressed in GM plants and the implementation of </a:t>
            </a:r>
            <a:r>
              <a:rPr lang="en-US" sz="2000" b="1" dirty="0">
                <a:solidFill>
                  <a:srgbClr val="000000"/>
                </a:solidFill>
              </a:rPr>
              <a:t>refuge zones </a:t>
            </a:r>
            <a:r>
              <a:rPr lang="en-US" sz="2000" dirty="0">
                <a:solidFill>
                  <a:srgbClr val="000000"/>
                </a:solidFill>
              </a:rPr>
              <a:t>(i.e. areas planted with non-GM varieties), has allowed the effective use of insect resistant GM varieties for several years in most cases. </a:t>
            </a:r>
            <a:endParaRPr lang="it-IT" sz="2000" dirty="0" err="1">
              <a:solidFill>
                <a:srgbClr val="0F5494"/>
              </a:solidFill>
            </a:endParaRPr>
          </a:p>
        </p:txBody>
      </p:sp>
      <p:sp>
        <p:nvSpPr>
          <p:cNvPr id="4" name="Text Box 3"/>
          <p:cNvSpPr txBox="1">
            <a:spLocks noChangeArrowheads="1"/>
          </p:cNvSpPr>
          <p:nvPr/>
        </p:nvSpPr>
        <p:spPr bwMode="auto">
          <a:xfrm>
            <a:off x="2007931" y="2286332"/>
            <a:ext cx="4323419" cy="523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defPPr>
              <a:defRPr lang="it-IT"/>
            </a:defPPr>
            <a:lvl1pPr algn="ctr" rtl="0" eaLnBrk="0" fontAlgn="base" hangingPunct="0">
              <a:spcBef>
                <a:spcPct val="0"/>
              </a:spcBef>
              <a:spcAft>
                <a:spcPct val="0"/>
              </a:spcAft>
              <a:defRPr sz="3200" b="1" i="1" kern="1200">
                <a:solidFill>
                  <a:schemeClr val="bg1"/>
                </a:solidFill>
                <a:latin typeface="Courier New" panose="02070309020205020404" pitchFamily="49" charset="0"/>
                <a:ea typeface="+mn-ea"/>
                <a:cs typeface="+mn-cs"/>
              </a:defRPr>
            </a:lvl1pPr>
            <a:lvl2pPr marL="457200" algn="ctr" rtl="0" eaLnBrk="0" fontAlgn="base" hangingPunct="0">
              <a:spcBef>
                <a:spcPct val="0"/>
              </a:spcBef>
              <a:spcAft>
                <a:spcPct val="0"/>
              </a:spcAft>
              <a:defRPr sz="3200" b="1" i="1" kern="1200">
                <a:solidFill>
                  <a:schemeClr val="bg1"/>
                </a:solidFill>
                <a:latin typeface="Courier New" panose="02070309020205020404" pitchFamily="49" charset="0"/>
                <a:ea typeface="+mn-ea"/>
                <a:cs typeface="+mn-cs"/>
              </a:defRPr>
            </a:lvl2pPr>
            <a:lvl3pPr marL="914400" algn="ctr" rtl="0" eaLnBrk="0" fontAlgn="base" hangingPunct="0">
              <a:spcBef>
                <a:spcPct val="0"/>
              </a:spcBef>
              <a:spcAft>
                <a:spcPct val="0"/>
              </a:spcAft>
              <a:defRPr sz="3200" b="1" i="1" kern="1200">
                <a:solidFill>
                  <a:schemeClr val="bg1"/>
                </a:solidFill>
                <a:latin typeface="Courier New" panose="02070309020205020404" pitchFamily="49" charset="0"/>
                <a:ea typeface="+mn-ea"/>
                <a:cs typeface="+mn-cs"/>
              </a:defRPr>
            </a:lvl3pPr>
            <a:lvl4pPr marL="1371600" algn="ctr" rtl="0" eaLnBrk="0" fontAlgn="base" hangingPunct="0">
              <a:spcBef>
                <a:spcPct val="0"/>
              </a:spcBef>
              <a:spcAft>
                <a:spcPct val="0"/>
              </a:spcAft>
              <a:defRPr sz="3200" b="1" i="1" kern="1200">
                <a:solidFill>
                  <a:schemeClr val="bg1"/>
                </a:solidFill>
                <a:latin typeface="Courier New" panose="02070309020205020404" pitchFamily="49" charset="0"/>
                <a:ea typeface="+mn-ea"/>
                <a:cs typeface="+mn-cs"/>
              </a:defRPr>
            </a:lvl4pPr>
            <a:lvl5pPr marL="1828800" algn="ctr" rtl="0" eaLnBrk="0" fontAlgn="base" hangingPunct="0">
              <a:spcBef>
                <a:spcPct val="0"/>
              </a:spcBef>
              <a:spcAft>
                <a:spcPct val="0"/>
              </a:spcAft>
              <a:defRPr sz="3200" b="1" i="1" kern="1200">
                <a:solidFill>
                  <a:schemeClr val="bg1"/>
                </a:solidFill>
                <a:latin typeface="Courier New" panose="02070309020205020404" pitchFamily="49" charset="0"/>
                <a:ea typeface="+mn-ea"/>
                <a:cs typeface="+mn-cs"/>
              </a:defRPr>
            </a:lvl5pPr>
            <a:lvl6pPr marL="2286000" algn="l" defTabSz="914400" rtl="0" eaLnBrk="1" latinLnBrk="0" hangingPunct="1">
              <a:defRPr sz="3200" b="1" i="1" kern="1200">
                <a:solidFill>
                  <a:schemeClr val="bg1"/>
                </a:solidFill>
                <a:latin typeface="Courier New" panose="02070309020205020404" pitchFamily="49" charset="0"/>
                <a:ea typeface="+mn-ea"/>
                <a:cs typeface="+mn-cs"/>
              </a:defRPr>
            </a:lvl6pPr>
            <a:lvl7pPr marL="2743200" algn="l" defTabSz="914400" rtl="0" eaLnBrk="1" latinLnBrk="0" hangingPunct="1">
              <a:defRPr sz="3200" b="1" i="1" kern="1200">
                <a:solidFill>
                  <a:schemeClr val="bg1"/>
                </a:solidFill>
                <a:latin typeface="Courier New" panose="02070309020205020404" pitchFamily="49" charset="0"/>
                <a:ea typeface="+mn-ea"/>
                <a:cs typeface="+mn-cs"/>
              </a:defRPr>
            </a:lvl7pPr>
            <a:lvl8pPr marL="3200400" algn="l" defTabSz="914400" rtl="0" eaLnBrk="1" latinLnBrk="0" hangingPunct="1">
              <a:defRPr sz="3200" b="1" i="1" kern="1200">
                <a:solidFill>
                  <a:schemeClr val="bg1"/>
                </a:solidFill>
                <a:latin typeface="Courier New" panose="02070309020205020404" pitchFamily="49" charset="0"/>
                <a:ea typeface="+mn-ea"/>
                <a:cs typeface="+mn-cs"/>
              </a:defRPr>
            </a:lvl8pPr>
            <a:lvl9pPr marL="3657600" algn="l" defTabSz="914400" rtl="0" eaLnBrk="1" latinLnBrk="0" hangingPunct="1">
              <a:defRPr sz="3200" b="1" i="1" kern="1200">
                <a:solidFill>
                  <a:schemeClr val="bg1"/>
                </a:solidFill>
                <a:latin typeface="Courier New" panose="02070309020205020404" pitchFamily="49" charset="0"/>
                <a:ea typeface="+mn-ea"/>
                <a:cs typeface="+mn-cs"/>
              </a:defRPr>
            </a:lvl9pPr>
          </a:lstStyle>
          <a:p>
            <a:pPr>
              <a:spcBef>
                <a:spcPct val="50000"/>
              </a:spcBef>
              <a:defRPr/>
            </a:pPr>
            <a:r>
              <a:rPr lang="it-IT" altLang="it-IT" sz="2800" dirty="0">
                <a:solidFill>
                  <a:srgbClr val="00CC99"/>
                </a:solidFill>
                <a:latin typeface="Verdana" panose="020B0604030504040204" pitchFamily="34" charset="0"/>
                <a:ea typeface="Verdana" panose="020B0604030504040204" pitchFamily="34" charset="0"/>
              </a:rPr>
              <a:t>R =</a:t>
            </a:r>
            <a:r>
              <a:rPr lang="it-IT" altLang="it-IT" sz="2800" dirty="0">
                <a:solidFill>
                  <a:srgbClr val="FFFFFF"/>
                </a:solidFill>
                <a:latin typeface="Verdana" panose="020B0604030504040204" pitchFamily="34" charset="0"/>
                <a:ea typeface="Verdana" panose="020B0604030504040204" pitchFamily="34" charset="0"/>
              </a:rPr>
              <a:t> </a:t>
            </a:r>
            <a:r>
              <a:rPr lang="it-IT" altLang="it-IT" sz="2800" dirty="0">
                <a:solidFill>
                  <a:srgbClr val="0070C0"/>
                </a:solidFill>
                <a:latin typeface="Verdana" panose="020B0604030504040204" pitchFamily="34" charset="0"/>
                <a:ea typeface="Verdana" panose="020B0604030504040204" pitchFamily="34" charset="0"/>
              </a:rPr>
              <a:t>h</a:t>
            </a:r>
            <a:r>
              <a:rPr lang="it-IT" altLang="it-IT" sz="2800" baseline="30000" dirty="0">
                <a:solidFill>
                  <a:srgbClr val="0070C0"/>
                </a:solidFill>
                <a:latin typeface="Verdana" panose="020B0604030504040204" pitchFamily="34" charset="0"/>
                <a:ea typeface="Verdana" panose="020B0604030504040204" pitchFamily="34" charset="0"/>
              </a:rPr>
              <a:t>2</a:t>
            </a:r>
            <a:r>
              <a:rPr lang="it-IT" altLang="it-IT" sz="2800" dirty="0">
                <a:solidFill>
                  <a:srgbClr val="0070C0"/>
                </a:solidFill>
                <a:latin typeface="Verdana" panose="020B0604030504040204" pitchFamily="34" charset="0"/>
                <a:ea typeface="Verdana" panose="020B0604030504040204" pitchFamily="34" charset="0"/>
              </a:rPr>
              <a:t> *</a:t>
            </a:r>
            <a:r>
              <a:rPr lang="it-IT" altLang="it-IT" sz="2800" dirty="0">
                <a:solidFill>
                  <a:srgbClr val="FFFFFF"/>
                </a:solidFill>
                <a:latin typeface="Verdana" panose="020B0604030504040204" pitchFamily="34" charset="0"/>
                <a:ea typeface="Verdana" panose="020B0604030504040204" pitchFamily="34" charset="0"/>
              </a:rPr>
              <a:t> </a:t>
            </a:r>
            <a:r>
              <a:rPr lang="it-IT" altLang="it-IT" sz="2800" dirty="0">
                <a:solidFill>
                  <a:srgbClr val="FF3300"/>
                </a:solidFill>
                <a:latin typeface="Verdana" panose="020B0604030504040204" pitchFamily="34" charset="0"/>
                <a:ea typeface="Verdana" panose="020B0604030504040204" pitchFamily="34" charset="0"/>
              </a:rPr>
              <a:t>S</a:t>
            </a:r>
            <a:endParaRPr lang="it-IT" altLang="it-IT" sz="2800" dirty="0">
              <a:solidFill>
                <a:srgbClr val="FFFFFF"/>
              </a:solidFill>
              <a:latin typeface="Verdana" panose="020B0604030504040204" pitchFamily="34" charset="0"/>
              <a:ea typeface="Verdana" panose="020B0604030504040204" pitchFamily="34" charset="0"/>
            </a:endParaRPr>
          </a:p>
        </p:txBody>
      </p:sp>
      <p:pic>
        <p:nvPicPr>
          <p:cNvPr id="5" name="Immagine 4"/>
          <p:cNvPicPr>
            <a:picLocks noChangeAspect="1"/>
          </p:cNvPicPr>
          <p:nvPr/>
        </p:nvPicPr>
        <p:blipFill>
          <a:blip r:embed="rId2"/>
          <a:stretch>
            <a:fillRect/>
          </a:stretch>
        </p:blipFill>
        <p:spPr>
          <a:xfrm>
            <a:off x="5571141" y="2362114"/>
            <a:ext cx="4276684" cy="2996588"/>
          </a:xfrm>
          <a:prstGeom prst="rect">
            <a:avLst/>
          </a:prstGeom>
        </p:spPr>
      </p:pic>
      <p:pic>
        <p:nvPicPr>
          <p:cNvPr id="7" name="Immagine 6"/>
          <p:cNvPicPr>
            <a:picLocks noChangeAspect="1"/>
          </p:cNvPicPr>
          <p:nvPr/>
        </p:nvPicPr>
        <p:blipFill>
          <a:blip r:embed="rId3"/>
          <a:stretch>
            <a:fillRect/>
          </a:stretch>
        </p:blipFill>
        <p:spPr>
          <a:xfrm>
            <a:off x="7562405" y="4712714"/>
            <a:ext cx="1755491" cy="1812364"/>
          </a:xfrm>
          <a:prstGeom prst="rect">
            <a:avLst/>
          </a:prstGeom>
        </p:spPr>
      </p:pic>
      <p:pic>
        <p:nvPicPr>
          <p:cNvPr id="8" name="Immagine 7"/>
          <p:cNvPicPr>
            <a:picLocks noChangeAspect="1"/>
          </p:cNvPicPr>
          <p:nvPr/>
        </p:nvPicPr>
        <p:blipFill>
          <a:blip r:embed="rId4"/>
          <a:stretch>
            <a:fillRect/>
          </a:stretch>
        </p:blipFill>
        <p:spPr>
          <a:xfrm>
            <a:off x="8294811" y="2697178"/>
            <a:ext cx="274344" cy="310923"/>
          </a:xfrm>
          <a:prstGeom prst="rect">
            <a:avLst/>
          </a:prstGeom>
        </p:spPr>
      </p:pic>
      <p:sp>
        <p:nvSpPr>
          <p:cNvPr id="9" name="Oval 13"/>
          <p:cNvSpPr>
            <a:spLocks noChangeArrowheads="1"/>
          </p:cNvSpPr>
          <p:nvPr/>
        </p:nvSpPr>
        <p:spPr bwMode="auto">
          <a:xfrm rot="16140000">
            <a:off x="8300211" y="2763207"/>
            <a:ext cx="100013" cy="131763"/>
          </a:xfrm>
          <a:prstGeom prst="ellipse">
            <a:avLst/>
          </a:prstGeom>
          <a:solidFill>
            <a:srgbClr val="FF0000"/>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it-IT">
              <a:solidFill>
                <a:srgbClr val="000000"/>
              </a:solidFill>
              <a:latin typeface="Verdana"/>
            </a:endParaRPr>
          </a:p>
        </p:txBody>
      </p:sp>
      <p:sp>
        <p:nvSpPr>
          <p:cNvPr id="6" name="Slide Number Placeholder 5">
            <a:extLst>
              <a:ext uri="{FF2B5EF4-FFF2-40B4-BE49-F238E27FC236}">
                <a16:creationId xmlns:a16="http://schemas.microsoft.com/office/drawing/2014/main" id="{09AA1FF5-3254-FD5D-9EE9-F942CD6FAE5B}"/>
              </a:ext>
            </a:extLst>
          </p:cNvPr>
          <p:cNvSpPr>
            <a:spLocks noGrp="1"/>
          </p:cNvSpPr>
          <p:nvPr>
            <p:ph type="sldNum" sz="quarter" idx="12"/>
          </p:nvPr>
        </p:nvSpPr>
        <p:spPr/>
        <p:txBody>
          <a:bodyPr/>
          <a:lstStyle/>
          <a:p>
            <a:fld id="{F46C79FD-C571-418B-AB0F-5EE936C85276}" type="slidenum">
              <a:rPr lang="en-GB" smtClean="0"/>
              <a:t>19</a:t>
            </a:fld>
            <a:endParaRPr lang="en-GB"/>
          </a:p>
        </p:txBody>
      </p:sp>
    </p:spTree>
    <p:extLst>
      <p:ext uri="{BB962C8B-B14F-4D97-AF65-F5344CB8AC3E}">
        <p14:creationId xmlns:p14="http://schemas.microsoft.com/office/powerpoint/2010/main" val="27571679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a:extLst>
              <a:ext uri="{FF2B5EF4-FFF2-40B4-BE49-F238E27FC236}">
                <a16:creationId xmlns:a16="http://schemas.microsoft.com/office/drawing/2014/main" id="{A6C69497-AE7B-4E22-8C31-9929216162AB}"/>
              </a:ext>
            </a:extLst>
          </p:cNvPr>
          <p:cNvSpPr>
            <a:spLocks noGrp="1"/>
          </p:cNvSpPr>
          <p:nvPr>
            <p:ph idx="1"/>
          </p:nvPr>
        </p:nvSpPr>
        <p:spPr>
          <a:xfrm>
            <a:off x="857249" y="2367206"/>
            <a:ext cx="10905699" cy="3881904"/>
          </a:xfrm>
        </p:spPr>
        <p:txBody>
          <a:bodyPr/>
          <a:lstStyle/>
          <a:p>
            <a:r>
              <a:rPr lang="it-IT" sz="2800" dirty="0" err="1"/>
              <a:t>Implementing</a:t>
            </a:r>
            <a:r>
              <a:rPr lang="it-IT" sz="2800" dirty="0"/>
              <a:t> a system </a:t>
            </a:r>
            <a:r>
              <a:rPr lang="it-IT" sz="2800" dirty="0" err="1"/>
              <a:t>approach</a:t>
            </a:r>
            <a:r>
              <a:rPr lang="it-IT" sz="2800" dirty="0"/>
              <a:t> to </a:t>
            </a:r>
            <a:r>
              <a:rPr lang="it-IT" sz="2800" dirty="0" err="1"/>
              <a:t>pest</a:t>
            </a:r>
            <a:r>
              <a:rPr lang="it-IT" sz="2800" dirty="0"/>
              <a:t> management</a:t>
            </a:r>
          </a:p>
          <a:p>
            <a:r>
              <a:rPr lang="it-IT" sz="2800" dirty="0" err="1"/>
              <a:t>Managing</a:t>
            </a:r>
            <a:r>
              <a:rPr lang="it-IT" sz="2800" dirty="0"/>
              <a:t> the «arm race» </a:t>
            </a:r>
            <a:r>
              <a:rPr lang="it-IT" sz="2800" dirty="0" err="1"/>
              <a:t>between</a:t>
            </a:r>
            <a:r>
              <a:rPr lang="it-IT" sz="2800" dirty="0"/>
              <a:t> </a:t>
            </a:r>
            <a:r>
              <a:rPr lang="it-IT" sz="2800" dirty="0" err="1"/>
              <a:t>pests</a:t>
            </a:r>
            <a:r>
              <a:rPr lang="it-IT" sz="2800" dirty="0"/>
              <a:t> and farmers</a:t>
            </a:r>
          </a:p>
          <a:p>
            <a:r>
              <a:rPr lang="it-IT" sz="2800" dirty="0" err="1"/>
              <a:t>Evaluating</a:t>
            </a:r>
            <a:r>
              <a:rPr lang="it-IT" sz="2800" dirty="0"/>
              <a:t> the </a:t>
            </a:r>
            <a:r>
              <a:rPr lang="it-IT" sz="2800" dirty="0" err="1"/>
              <a:t>possible</a:t>
            </a:r>
            <a:r>
              <a:rPr lang="it-IT" sz="2800" dirty="0"/>
              <a:t> </a:t>
            </a:r>
            <a:r>
              <a:rPr lang="it-IT" sz="2800" dirty="0" err="1"/>
              <a:t>role</a:t>
            </a:r>
            <a:r>
              <a:rPr lang="it-IT" sz="2800" dirty="0"/>
              <a:t> of </a:t>
            </a:r>
            <a:r>
              <a:rPr lang="it-IT" sz="2800" dirty="0" err="1"/>
              <a:t>resistant</a:t>
            </a:r>
            <a:r>
              <a:rPr lang="it-IT" sz="2800" dirty="0"/>
              <a:t> </a:t>
            </a:r>
            <a:r>
              <a:rPr lang="it-IT" sz="2800" dirty="0" err="1"/>
              <a:t>crops</a:t>
            </a:r>
            <a:endParaRPr lang="it-IT" sz="2800" dirty="0"/>
          </a:p>
          <a:p>
            <a:endParaRPr lang="it-IT" sz="2800" dirty="0"/>
          </a:p>
        </p:txBody>
      </p:sp>
      <p:sp>
        <p:nvSpPr>
          <p:cNvPr id="3" name="Titolo 2">
            <a:extLst>
              <a:ext uri="{FF2B5EF4-FFF2-40B4-BE49-F238E27FC236}">
                <a16:creationId xmlns:a16="http://schemas.microsoft.com/office/drawing/2014/main" id="{F655631D-182F-0B22-4532-D0601ED38703}"/>
              </a:ext>
            </a:extLst>
          </p:cNvPr>
          <p:cNvSpPr>
            <a:spLocks noGrp="1"/>
          </p:cNvSpPr>
          <p:nvPr>
            <p:ph type="title"/>
          </p:nvPr>
        </p:nvSpPr>
        <p:spPr/>
        <p:txBody>
          <a:bodyPr/>
          <a:lstStyle/>
          <a:p>
            <a:r>
              <a:rPr lang="it-IT" dirty="0" err="1"/>
              <a:t>What</a:t>
            </a:r>
            <a:r>
              <a:rPr lang="it-IT" dirty="0"/>
              <a:t> to </a:t>
            </a:r>
            <a:r>
              <a:rPr lang="it-IT" dirty="0" err="1"/>
              <a:t>expect</a:t>
            </a:r>
            <a:r>
              <a:rPr lang="it-IT" dirty="0"/>
              <a:t> from </a:t>
            </a:r>
            <a:r>
              <a:rPr lang="it-IT" dirty="0" err="1"/>
              <a:t>this</a:t>
            </a:r>
            <a:r>
              <a:rPr lang="it-IT" dirty="0"/>
              <a:t> </a:t>
            </a:r>
            <a:r>
              <a:rPr lang="it-IT" dirty="0" err="1"/>
              <a:t>lecture</a:t>
            </a:r>
            <a:endParaRPr lang="it-IT" dirty="0"/>
          </a:p>
        </p:txBody>
      </p:sp>
      <p:sp>
        <p:nvSpPr>
          <p:cNvPr id="4" name="Slide Number Placeholder 3">
            <a:extLst>
              <a:ext uri="{FF2B5EF4-FFF2-40B4-BE49-F238E27FC236}">
                <a16:creationId xmlns:a16="http://schemas.microsoft.com/office/drawing/2014/main" id="{6CB94CB9-D457-E9AD-7490-A8EDD74E6B4D}"/>
              </a:ext>
            </a:extLst>
          </p:cNvPr>
          <p:cNvSpPr>
            <a:spLocks noGrp="1"/>
          </p:cNvSpPr>
          <p:nvPr>
            <p:ph type="sldNum" sz="quarter" idx="12"/>
          </p:nvPr>
        </p:nvSpPr>
        <p:spPr/>
        <p:txBody>
          <a:bodyPr/>
          <a:lstStyle/>
          <a:p>
            <a:fld id="{F46C79FD-C571-418B-AB0F-5EE936C85276}" type="slidenum">
              <a:rPr lang="en-GB" smtClean="0"/>
              <a:t>2</a:t>
            </a:fld>
            <a:endParaRPr lang="en-GB"/>
          </a:p>
        </p:txBody>
      </p:sp>
    </p:spTree>
    <p:extLst>
      <p:ext uri="{BB962C8B-B14F-4D97-AF65-F5344CB8AC3E}">
        <p14:creationId xmlns:p14="http://schemas.microsoft.com/office/powerpoint/2010/main" val="19593928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244707" y="794607"/>
            <a:ext cx="8457372" cy="782357"/>
          </a:xfrm>
        </p:spPr>
        <p:txBody>
          <a:bodyPr/>
          <a:lstStyle/>
          <a:p>
            <a:r>
              <a:rPr lang="it-IT" dirty="0" err="1">
                <a:solidFill>
                  <a:srgbClr val="024B9C"/>
                </a:solidFill>
              </a:rPr>
              <a:t>Insect</a:t>
            </a:r>
            <a:r>
              <a:rPr lang="it-IT" dirty="0">
                <a:solidFill>
                  <a:srgbClr val="024B9C"/>
                </a:solidFill>
              </a:rPr>
              <a:t> </a:t>
            </a:r>
            <a:r>
              <a:rPr lang="it-IT" dirty="0" err="1">
                <a:solidFill>
                  <a:srgbClr val="024B9C"/>
                </a:solidFill>
              </a:rPr>
              <a:t>resistance</a:t>
            </a:r>
            <a:r>
              <a:rPr lang="it-IT" dirty="0">
                <a:solidFill>
                  <a:srgbClr val="024B9C"/>
                </a:solidFill>
              </a:rPr>
              <a:t> management (IRM)</a:t>
            </a:r>
          </a:p>
        </p:txBody>
      </p:sp>
      <p:sp>
        <p:nvSpPr>
          <p:cNvPr id="6" name="CasellaDiTesto 5"/>
          <p:cNvSpPr txBox="1"/>
          <p:nvPr/>
        </p:nvSpPr>
        <p:spPr>
          <a:xfrm>
            <a:off x="669573" y="4290520"/>
            <a:ext cx="8056034" cy="1938992"/>
          </a:xfrm>
          <a:prstGeom prst="rect">
            <a:avLst/>
          </a:prstGeom>
          <a:noFill/>
        </p:spPr>
        <p:txBody>
          <a:bodyPr wrap="square" rtlCol="0">
            <a:spAutoFit/>
          </a:bodyPr>
          <a:lstStyle/>
          <a:p>
            <a:pPr marL="342900" indent="-342900">
              <a:buFontTx/>
              <a:buChar char="-"/>
              <a:defRPr/>
            </a:pPr>
            <a:r>
              <a:rPr lang="en-US" sz="2400" dirty="0">
                <a:solidFill>
                  <a:srgbClr val="000000"/>
                </a:solidFill>
              </a:rPr>
              <a:t>Surveys for compliance with non-</a:t>
            </a:r>
            <a:r>
              <a:rPr lang="en-US" sz="2400" dirty="0" err="1">
                <a:solidFill>
                  <a:srgbClr val="000000"/>
                </a:solidFill>
              </a:rPr>
              <a:t>Bt</a:t>
            </a:r>
            <a:r>
              <a:rPr lang="en-US" sz="2400" dirty="0">
                <a:solidFill>
                  <a:srgbClr val="000000"/>
                </a:solidFill>
              </a:rPr>
              <a:t> refuges;</a:t>
            </a:r>
          </a:p>
          <a:p>
            <a:pPr marL="342900" indent="-342900">
              <a:buFontTx/>
              <a:buChar char="-"/>
              <a:defRPr/>
            </a:pPr>
            <a:r>
              <a:rPr lang="en-US" sz="2400" dirty="0">
                <a:solidFill>
                  <a:srgbClr val="000000"/>
                </a:solidFill>
              </a:rPr>
              <a:t>Concentration–response and diagnostic concentration bioassays to monitor for changes in susceptibility to the toxin in target pests; </a:t>
            </a:r>
          </a:p>
          <a:p>
            <a:pPr marL="342900" indent="-342900">
              <a:buFontTx/>
              <a:buChar char="-"/>
              <a:defRPr/>
            </a:pPr>
            <a:r>
              <a:rPr lang="en-US" sz="2400" dirty="0">
                <a:solidFill>
                  <a:srgbClr val="000000"/>
                </a:solidFill>
              </a:rPr>
              <a:t>Farmer alert system</a:t>
            </a:r>
            <a:endParaRPr lang="it-IT" sz="2400" dirty="0" err="1">
              <a:solidFill>
                <a:srgbClr val="0F5494"/>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45905" y="1212288"/>
            <a:ext cx="2156174" cy="1025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asellaDiTesto 2"/>
          <p:cNvSpPr txBox="1"/>
          <p:nvPr/>
        </p:nvSpPr>
        <p:spPr>
          <a:xfrm>
            <a:off x="1524001" y="2211182"/>
            <a:ext cx="8993171" cy="1938992"/>
          </a:xfrm>
          <a:prstGeom prst="rect">
            <a:avLst/>
          </a:prstGeom>
          <a:noFill/>
        </p:spPr>
        <p:txBody>
          <a:bodyPr wrap="square" rtlCol="0">
            <a:spAutoFit/>
          </a:bodyPr>
          <a:lstStyle/>
          <a:p>
            <a:pPr algn="just">
              <a:defRPr/>
            </a:pPr>
            <a:r>
              <a:rPr lang="it-IT" sz="2400" dirty="0">
                <a:solidFill>
                  <a:srgbClr val="000000"/>
                </a:solidFill>
              </a:rPr>
              <a:t>IRM </a:t>
            </a:r>
            <a:r>
              <a:rPr lang="it-IT" sz="2400" dirty="0" err="1">
                <a:solidFill>
                  <a:srgbClr val="000000"/>
                </a:solidFill>
              </a:rPr>
              <a:t>has</a:t>
            </a:r>
            <a:r>
              <a:rPr lang="it-IT" sz="2400" dirty="0">
                <a:solidFill>
                  <a:srgbClr val="000000"/>
                </a:solidFill>
              </a:rPr>
              <a:t> </a:t>
            </a:r>
            <a:r>
              <a:rPr lang="it-IT" sz="2400" dirty="0" err="1">
                <a:solidFill>
                  <a:srgbClr val="000000"/>
                </a:solidFill>
              </a:rPr>
              <a:t>implication</a:t>
            </a:r>
            <a:r>
              <a:rPr lang="it-IT" sz="2400" dirty="0">
                <a:solidFill>
                  <a:srgbClr val="000000"/>
                </a:solidFill>
              </a:rPr>
              <a:t> for </a:t>
            </a:r>
            <a:r>
              <a:rPr lang="it-IT" sz="2400" dirty="0" err="1">
                <a:solidFill>
                  <a:srgbClr val="000000"/>
                </a:solidFill>
              </a:rPr>
              <a:t>environmental</a:t>
            </a:r>
            <a:r>
              <a:rPr lang="it-IT" sz="2400" dirty="0">
                <a:solidFill>
                  <a:srgbClr val="000000"/>
                </a:solidFill>
              </a:rPr>
              <a:t> </a:t>
            </a:r>
            <a:r>
              <a:rPr lang="it-IT" sz="2400" dirty="0" err="1">
                <a:solidFill>
                  <a:srgbClr val="000000"/>
                </a:solidFill>
              </a:rPr>
              <a:t>risk</a:t>
            </a:r>
            <a:r>
              <a:rPr lang="it-IT" sz="2400" dirty="0">
                <a:solidFill>
                  <a:srgbClr val="000000"/>
                </a:solidFill>
              </a:rPr>
              <a:t> </a:t>
            </a:r>
            <a:r>
              <a:rPr lang="it-IT" sz="2400" dirty="0" err="1">
                <a:solidFill>
                  <a:srgbClr val="000000"/>
                </a:solidFill>
              </a:rPr>
              <a:t>assessment</a:t>
            </a:r>
            <a:r>
              <a:rPr lang="it-IT" sz="2400" dirty="0">
                <a:solidFill>
                  <a:srgbClr val="000000"/>
                </a:solidFill>
              </a:rPr>
              <a:t> </a:t>
            </a:r>
            <a:r>
              <a:rPr lang="it-IT" sz="2400" dirty="0" err="1">
                <a:solidFill>
                  <a:srgbClr val="000000"/>
                </a:solidFill>
              </a:rPr>
              <a:t>because</a:t>
            </a:r>
            <a:r>
              <a:rPr lang="it-IT" sz="2400" dirty="0">
                <a:solidFill>
                  <a:srgbClr val="000000"/>
                </a:solidFill>
              </a:rPr>
              <a:t>, </a:t>
            </a:r>
            <a:r>
              <a:rPr lang="it-IT" sz="2400" dirty="0" err="1">
                <a:solidFill>
                  <a:srgbClr val="000000"/>
                </a:solidFill>
              </a:rPr>
              <a:t>if</a:t>
            </a:r>
            <a:r>
              <a:rPr lang="it-IT" sz="2400" dirty="0">
                <a:solidFill>
                  <a:srgbClr val="000000"/>
                </a:solidFill>
              </a:rPr>
              <a:t> </a:t>
            </a:r>
            <a:r>
              <a:rPr lang="it-IT" sz="2400" dirty="0" err="1">
                <a:solidFill>
                  <a:srgbClr val="000000"/>
                </a:solidFill>
              </a:rPr>
              <a:t>not</a:t>
            </a:r>
            <a:r>
              <a:rPr lang="it-IT" sz="2400" dirty="0">
                <a:solidFill>
                  <a:srgbClr val="000000"/>
                </a:solidFill>
              </a:rPr>
              <a:t> </a:t>
            </a:r>
            <a:r>
              <a:rPr lang="it-IT" sz="2400" dirty="0" err="1">
                <a:solidFill>
                  <a:srgbClr val="000000"/>
                </a:solidFill>
              </a:rPr>
              <a:t>managed</a:t>
            </a:r>
            <a:r>
              <a:rPr lang="it-IT" sz="2400" dirty="0">
                <a:solidFill>
                  <a:srgbClr val="000000"/>
                </a:solidFill>
              </a:rPr>
              <a:t>, </a:t>
            </a:r>
            <a:r>
              <a:rPr lang="it-IT" sz="2400" dirty="0" err="1">
                <a:solidFill>
                  <a:srgbClr val="000000"/>
                </a:solidFill>
              </a:rPr>
              <a:t>continued</a:t>
            </a:r>
            <a:r>
              <a:rPr lang="it-IT" sz="2400" dirty="0">
                <a:solidFill>
                  <a:srgbClr val="000000"/>
                </a:solidFill>
              </a:rPr>
              <a:t> use of GM </a:t>
            </a:r>
            <a:r>
              <a:rPr lang="it-IT" sz="2400" dirty="0" err="1">
                <a:solidFill>
                  <a:srgbClr val="000000"/>
                </a:solidFill>
              </a:rPr>
              <a:t>events</a:t>
            </a:r>
            <a:r>
              <a:rPr lang="it-IT" sz="2400" dirty="0">
                <a:solidFill>
                  <a:srgbClr val="000000"/>
                </a:solidFill>
              </a:rPr>
              <a:t> </a:t>
            </a:r>
            <a:r>
              <a:rPr lang="it-IT" sz="2400" dirty="0" err="1">
                <a:solidFill>
                  <a:srgbClr val="000000"/>
                </a:solidFill>
              </a:rPr>
              <a:t>might</a:t>
            </a:r>
            <a:r>
              <a:rPr lang="it-IT" sz="2400" dirty="0">
                <a:solidFill>
                  <a:srgbClr val="000000"/>
                </a:solidFill>
              </a:rPr>
              <a:t> </a:t>
            </a:r>
            <a:r>
              <a:rPr lang="it-IT" sz="2400" dirty="0" err="1">
                <a:solidFill>
                  <a:srgbClr val="000000"/>
                </a:solidFill>
              </a:rPr>
              <a:t>lead</a:t>
            </a:r>
            <a:r>
              <a:rPr lang="it-IT" sz="2400" dirty="0">
                <a:solidFill>
                  <a:srgbClr val="000000"/>
                </a:solidFill>
              </a:rPr>
              <a:t> to </a:t>
            </a:r>
            <a:r>
              <a:rPr lang="it-IT" sz="2400" dirty="0" err="1">
                <a:solidFill>
                  <a:srgbClr val="000000"/>
                </a:solidFill>
              </a:rPr>
              <a:t>resistant</a:t>
            </a:r>
            <a:r>
              <a:rPr lang="it-IT" sz="2400" dirty="0">
                <a:solidFill>
                  <a:srgbClr val="000000"/>
                </a:solidFill>
              </a:rPr>
              <a:t> </a:t>
            </a:r>
            <a:r>
              <a:rPr lang="it-IT" sz="2400" dirty="0" err="1">
                <a:solidFill>
                  <a:srgbClr val="000000"/>
                </a:solidFill>
              </a:rPr>
              <a:t>pests</a:t>
            </a:r>
            <a:r>
              <a:rPr lang="it-IT" sz="2400" dirty="0">
                <a:solidFill>
                  <a:srgbClr val="000000"/>
                </a:solidFill>
              </a:rPr>
              <a:t> </a:t>
            </a:r>
            <a:r>
              <a:rPr lang="it-IT" sz="2400" dirty="0" err="1">
                <a:solidFill>
                  <a:srgbClr val="000000"/>
                </a:solidFill>
              </a:rPr>
              <a:t>which</a:t>
            </a:r>
            <a:r>
              <a:rPr lang="it-IT" sz="2400" dirty="0">
                <a:solidFill>
                  <a:srgbClr val="000000"/>
                </a:solidFill>
              </a:rPr>
              <a:t> can </a:t>
            </a:r>
            <a:r>
              <a:rPr lang="it-IT" sz="2400" dirty="0" err="1">
                <a:solidFill>
                  <a:srgbClr val="000000"/>
                </a:solidFill>
              </a:rPr>
              <a:t>lead</a:t>
            </a:r>
            <a:r>
              <a:rPr lang="it-IT" sz="2400" dirty="0">
                <a:solidFill>
                  <a:srgbClr val="000000"/>
                </a:solidFill>
              </a:rPr>
              <a:t> to the use of more </a:t>
            </a:r>
            <a:r>
              <a:rPr lang="it-IT" sz="2400" dirty="0" err="1">
                <a:solidFill>
                  <a:srgbClr val="000000"/>
                </a:solidFill>
              </a:rPr>
              <a:t>insecticides</a:t>
            </a:r>
            <a:r>
              <a:rPr lang="it-IT" sz="2400" dirty="0">
                <a:solidFill>
                  <a:srgbClr val="000000"/>
                </a:solidFill>
              </a:rPr>
              <a:t> and compromise </a:t>
            </a:r>
            <a:r>
              <a:rPr lang="it-IT" sz="2400" dirty="0" err="1">
                <a:solidFill>
                  <a:srgbClr val="000000"/>
                </a:solidFill>
              </a:rPr>
              <a:t>also</a:t>
            </a:r>
            <a:r>
              <a:rPr lang="it-IT" sz="2400" dirty="0">
                <a:solidFill>
                  <a:srgbClr val="000000"/>
                </a:solidFill>
              </a:rPr>
              <a:t> </a:t>
            </a:r>
            <a:r>
              <a:rPr lang="it-IT" sz="2400" dirty="0" err="1">
                <a:solidFill>
                  <a:srgbClr val="000000"/>
                </a:solidFill>
              </a:rPr>
              <a:t>nearby</a:t>
            </a:r>
            <a:r>
              <a:rPr lang="it-IT" sz="2400" dirty="0">
                <a:solidFill>
                  <a:srgbClr val="000000"/>
                </a:solidFill>
              </a:rPr>
              <a:t> </a:t>
            </a:r>
            <a:r>
              <a:rPr lang="it-IT" sz="2400" dirty="0" err="1">
                <a:solidFill>
                  <a:srgbClr val="000000"/>
                </a:solidFill>
              </a:rPr>
              <a:t>farms</a:t>
            </a:r>
            <a:r>
              <a:rPr lang="it-IT" sz="2400" dirty="0">
                <a:solidFill>
                  <a:srgbClr val="000000"/>
                </a:solidFill>
              </a:rPr>
              <a:t>, </a:t>
            </a:r>
            <a:r>
              <a:rPr lang="it-IT" sz="2400" dirty="0" err="1">
                <a:solidFill>
                  <a:srgbClr val="000000"/>
                </a:solidFill>
              </a:rPr>
              <a:t>especially</a:t>
            </a:r>
            <a:r>
              <a:rPr lang="it-IT" sz="2400" dirty="0">
                <a:solidFill>
                  <a:srgbClr val="000000"/>
                </a:solidFill>
              </a:rPr>
              <a:t> </a:t>
            </a:r>
            <a:r>
              <a:rPr lang="it-IT" sz="2400" dirty="0" err="1">
                <a:solidFill>
                  <a:srgbClr val="000000"/>
                </a:solidFill>
              </a:rPr>
              <a:t>organic</a:t>
            </a:r>
            <a:r>
              <a:rPr lang="it-IT" sz="2400" dirty="0">
                <a:solidFill>
                  <a:srgbClr val="000000"/>
                </a:solidFill>
              </a:rPr>
              <a:t> </a:t>
            </a:r>
            <a:r>
              <a:rPr lang="it-IT" sz="2400" dirty="0" err="1">
                <a:solidFill>
                  <a:srgbClr val="000000"/>
                </a:solidFill>
              </a:rPr>
              <a:t>cropping</a:t>
            </a:r>
            <a:r>
              <a:rPr lang="it-IT" sz="2400" dirty="0">
                <a:solidFill>
                  <a:srgbClr val="000000"/>
                </a:solidFill>
              </a:rPr>
              <a:t> </a:t>
            </a:r>
            <a:r>
              <a:rPr lang="it-IT" sz="2400" dirty="0" err="1">
                <a:solidFill>
                  <a:srgbClr val="000000"/>
                </a:solidFill>
              </a:rPr>
              <a:t>systems</a:t>
            </a:r>
            <a:r>
              <a:rPr lang="it-IT" sz="2400" dirty="0">
                <a:solidFill>
                  <a:srgbClr val="000000"/>
                </a:solidFill>
              </a:rPr>
              <a:t> </a:t>
            </a:r>
          </a:p>
        </p:txBody>
      </p:sp>
      <p:sp>
        <p:nvSpPr>
          <p:cNvPr id="4" name="Slide Number Placeholder 3">
            <a:extLst>
              <a:ext uri="{FF2B5EF4-FFF2-40B4-BE49-F238E27FC236}">
                <a16:creationId xmlns:a16="http://schemas.microsoft.com/office/drawing/2014/main" id="{FF32611E-FFF4-A413-E782-7CF3E695D758}"/>
              </a:ext>
            </a:extLst>
          </p:cNvPr>
          <p:cNvSpPr>
            <a:spLocks noGrp="1"/>
          </p:cNvSpPr>
          <p:nvPr>
            <p:ph type="sldNum" sz="quarter" idx="12"/>
          </p:nvPr>
        </p:nvSpPr>
        <p:spPr/>
        <p:txBody>
          <a:bodyPr/>
          <a:lstStyle/>
          <a:p>
            <a:fld id="{F46C79FD-C571-418B-AB0F-5EE936C85276}" type="slidenum">
              <a:rPr lang="en-GB" smtClean="0"/>
              <a:t>20</a:t>
            </a:fld>
            <a:endParaRPr lang="en-GB"/>
          </a:p>
        </p:txBody>
      </p:sp>
    </p:spTree>
    <p:extLst>
      <p:ext uri="{BB962C8B-B14F-4D97-AF65-F5344CB8AC3E}">
        <p14:creationId xmlns:p14="http://schemas.microsoft.com/office/powerpoint/2010/main" val="33200217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344211" y="491286"/>
            <a:ext cx="8457372" cy="782357"/>
          </a:xfrm>
        </p:spPr>
        <p:txBody>
          <a:bodyPr/>
          <a:lstStyle/>
          <a:p>
            <a:r>
              <a:rPr lang="it-IT" dirty="0" err="1">
                <a:solidFill>
                  <a:srgbClr val="0070C0"/>
                </a:solidFill>
              </a:rPr>
              <a:t>Herbicide</a:t>
            </a:r>
            <a:r>
              <a:rPr lang="it-IT" dirty="0">
                <a:solidFill>
                  <a:srgbClr val="0070C0"/>
                </a:solidFill>
              </a:rPr>
              <a:t> </a:t>
            </a:r>
            <a:r>
              <a:rPr lang="it-IT" dirty="0" err="1">
                <a:solidFill>
                  <a:srgbClr val="0070C0"/>
                </a:solidFill>
              </a:rPr>
              <a:t>tolerant</a:t>
            </a:r>
            <a:r>
              <a:rPr lang="it-IT" dirty="0">
                <a:solidFill>
                  <a:srgbClr val="0070C0"/>
                </a:solidFill>
              </a:rPr>
              <a:t> GM </a:t>
            </a:r>
            <a:r>
              <a:rPr lang="it-IT" dirty="0" err="1">
                <a:solidFill>
                  <a:srgbClr val="0070C0"/>
                </a:solidFill>
              </a:rPr>
              <a:t>crops</a:t>
            </a:r>
            <a:endParaRPr lang="it-IT" dirty="0">
              <a:solidFill>
                <a:srgbClr val="0070C0"/>
              </a:solidFill>
            </a:endParaRPr>
          </a:p>
        </p:txBody>
      </p:sp>
      <p:sp>
        <p:nvSpPr>
          <p:cNvPr id="3" name="Segnaposto contenuto 2"/>
          <p:cNvSpPr>
            <a:spLocks noGrp="1"/>
          </p:cNvSpPr>
          <p:nvPr>
            <p:ph sz="half" idx="4294967295"/>
          </p:nvPr>
        </p:nvSpPr>
        <p:spPr>
          <a:xfrm>
            <a:off x="873304" y="1719262"/>
            <a:ext cx="4478338" cy="4489450"/>
          </a:xfrm>
        </p:spPr>
        <p:txBody>
          <a:bodyPr/>
          <a:lstStyle/>
          <a:p>
            <a:pPr algn="just"/>
            <a:r>
              <a:rPr lang="it-IT" sz="1800" dirty="0"/>
              <a:t>Reduced crop rotation (more selection pressure by pesticides, specialized pathogens and weeds)</a:t>
            </a:r>
          </a:p>
          <a:p>
            <a:pPr algn="just"/>
            <a:r>
              <a:rPr lang="it-IT" sz="1800" dirty="0"/>
              <a:t>Herbicide resistance in weeds (</a:t>
            </a:r>
            <a:r>
              <a:rPr lang="en-US" sz="1800" dirty="0"/>
              <a:t>the number of weed species resistant to glyphosate is higher for GM crops than for non glyphosate-tolerant crops)</a:t>
            </a:r>
            <a:endParaRPr lang="it-IT" sz="1800" dirty="0"/>
          </a:p>
          <a:p>
            <a:pPr algn="just"/>
            <a:r>
              <a:rPr lang="it-IT" sz="1800" dirty="0"/>
              <a:t>Decline of weed biodiversity and consequent impacts on pollinators and </a:t>
            </a:r>
            <a:r>
              <a:rPr lang="it-IT" sz="1800" dirty="0" err="1"/>
              <a:t>natural</a:t>
            </a:r>
            <a:r>
              <a:rPr lang="it-IT" sz="1800" dirty="0"/>
              <a:t> </a:t>
            </a:r>
            <a:r>
              <a:rPr lang="it-IT" sz="1800" dirty="0" err="1"/>
              <a:t>enemies</a:t>
            </a:r>
            <a:r>
              <a:rPr lang="it-IT" sz="1800" dirty="0"/>
              <a:t> (depending on the crop species)</a:t>
            </a:r>
          </a:p>
          <a:p>
            <a:pPr algn="just"/>
            <a:r>
              <a:rPr lang="it-IT" sz="1800" dirty="0"/>
              <a:t>Some reports of toxicity to some aquatic organisms (e.g. 2,4D)</a:t>
            </a:r>
          </a:p>
        </p:txBody>
      </p:sp>
      <p:sp>
        <p:nvSpPr>
          <p:cNvPr id="4" name="Segnaposto contenuto 3"/>
          <p:cNvSpPr>
            <a:spLocks noGrp="1"/>
          </p:cNvSpPr>
          <p:nvPr>
            <p:ph sz="half" idx="4294967295"/>
          </p:nvPr>
        </p:nvSpPr>
        <p:spPr>
          <a:xfrm>
            <a:off x="7323246" y="1722740"/>
            <a:ext cx="4478337" cy="4175125"/>
          </a:xfrm>
        </p:spPr>
        <p:txBody>
          <a:bodyPr/>
          <a:lstStyle/>
          <a:p>
            <a:pPr algn="just"/>
            <a:r>
              <a:rPr lang="it-IT" sz="1800" dirty="0"/>
              <a:t>HT crops favour reduced or no-tillage systems (</a:t>
            </a:r>
            <a:r>
              <a:rPr lang="en-US" sz="1800" dirty="0"/>
              <a:t>reduced fuel use, erosion, greenhouse gas emissions, loss of water from soils);</a:t>
            </a:r>
          </a:p>
          <a:p>
            <a:pPr algn="just"/>
            <a:r>
              <a:rPr lang="en-US" sz="1800" dirty="0"/>
              <a:t>Herbicide resistance is also occurring in non-GM systems;</a:t>
            </a:r>
          </a:p>
        </p:txBody>
      </p:sp>
      <p:sp>
        <p:nvSpPr>
          <p:cNvPr id="5" name="Slide Number Placeholder 4">
            <a:extLst>
              <a:ext uri="{FF2B5EF4-FFF2-40B4-BE49-F238E27FC236}">
                <a16:creationId xmlns:a16="http://schemas.microsoft.com/office/drawing/2014/main" id="{59F13419-37EF-EFC5-4742-FA703AFA0371}"/>
              </a:ext>
            </a:extLst>
          </p:cNvPr>
          <p:cNvSpPr>
            <a:spLocks noGrp="1"/>
          </p:cNvSpPr>
          <p:nvPr>
            <p:ph type="sldNum" sz="quarter" idx="12"/>
          </p:nvPr>
        </p:nvSpPr>
        <p:spPr/>
        <p:txBody>
          <a:bodyPr/>
          <a:lstStyle/>
          <a:p>
            <a:fld id="{F46C79FD-C571-418B-AB0F-5EE936C85276}" type="slidenum">
              <a:rPr lang="en-GB" smtClean="0"/>
              <a:t>21</a:t>
            </a:fld>
            <a:endParaRPr lang="en-GB"/>
          </a:p>
        </p:txBody>
      </p:sp>
    </p:spTree>
    <p:extLst>
      <p:ext uri="{BB962C8B-B14F-4D97-AF65-F5344CB8AC3E}">
        <p14:creationId xmlns:p14="http://schemas.microsoft.com/office/powerpoint/2010/main" val="28184820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AA64619E-C549-44BD-B96D-2CDE45F3444B}"/>
              </a:ext>
            </a:extLst>
          </p:cNvPr>
          <p:cNvPicPr>
            <a:picLocks noChangeAspect="1"/>
          </p:cNvPicPr>
          <p:nvPr/>
        </p:nvPicPr>
        <p:blipFill>
          <a:blip r:embed="rId2"/>
          <a:stretch>
            <a:fillRect/>
          </a:stretch>
        </p:blipFill>
        <p:spPr>
          <a:xfrm>
            <a:off x="700206" y="1411374"/>
            <a:ext cx="9040577" cy="5085325"/>
          </a:xfrm>
          <a:prstGeom prst="rect">
            <a:avLst/>
          </a:prstGeom>
        </p:spPr>
      </p:pic>
      <p:sp>
        <p:nvSpPr>
          <p:cNvPr id="2" name="Title 1">
            <a:extLst>
              <a:ext uri="{FF2B5EF4-FFF2-40B4-BE49-F238E27FC236}">
                <a16:creationId xmlns:a16="http://schemas.microsoft.com/office/drawing/2014/main" id="{08009572-32CA-C6F2-72B6-6AF1580AE983}"/>
              </a:ext>
            </a:extLst>
          </p:cNvPr>
          <p:cNvSpPr>
            <a:spLocks noGrp="1"/>
          </p:cNvSpPr>
          <p:nvPr>
            <p:ph type="title"/>
          </p:nvPr>
        </p:nvSpPr>
        <p:spPr>
          <a:xfrm>
            <a:off x="3028950" y="446165"/>
            <a:ext cx="8457372" cy="782357"/>
          </a:xfrm>
        </p:spPr>
        <p:txBody>
          <a:bodyPr/>
          <a:lstStyle/>
          <a:p>
            <a:r>
              <a:rPr lang="it-IT" dirty="0" err="1">
                <a:solidFill>
                  <a:srgbClr val="024B9C"/>
                </a:solidFill>
              </a:rPr>
              <a:t>Herbicide</a:t>
            </a:r>
            <a:r>
              <a:rPr lang="it-IT" dirty="0">
                <a:solidFill>
                  <a:srgbClr val="024B9C"/>
                </a:solidFill>
              </a:rPr>
              <a:t> </a:t>
            </a:r>
            <a:r>
              <a:rPr lang="it-IT" dirty="0" err="1">
                <a:solidFill>
                  <a:srgbClr val="024B9C"/>
                </a:solidFill>
              </a:rPr>
              <a:t>tolerant</a:t>
            </a:r>
            <a:r>
              <a:rPr lang="it-IT" dirty="0">
                <a:solidFill>
                  <a:srgbClr val="024B9C"/>
                </a:solidFill>
              </a:rPr>
              <a:t> GM </a:t>
            </a:r>
            <a:r>
              <a:rPr lang="it-IT" dirty="0" err="1">
                <a:solidFill>
                  <a:srgbClr val="024B9C"/>
                </a:solidFill>
              </a:rPr>
              <a:t>crops</a:t>
            </a:r>
            <a:endParaRPr lang="en-US" dirty="0">
              <a:solidFill>
                <a:srgbClr val="024B9C"/>
              </a:solidFill>
            </a:endParaRPr>
          </a:p>
        </p:txBody>
      </p:sp>
      <p:sp>
        <p:nvSpPr>
          <p:cNvPr id="3" name="Slide Number Placeholder 2">
            <a:extLst>
              <a:ext uri="{FF2B5EF4-FFF2-40B4-BE49-F238E27FC236}">
                <a16:creationId xmlns:a16="http://schemas.microsoft.com/office/drawing/2014/main" id="{DDF6FB9E-1C9A-5B2D-455E-D89F63BA91A9}"/>
              </a:ext>
            </a:extLst>
          </p:cNvPr>
          <p:cNvSpPr>
            <a:spLocks noGrp="1"/>
          </p:cNvSpPr>
          <p:nvPr>
            <p:ph type="sldNum" sz="quarter" idx="12"/>
          </p:nvPr>
        </p:nvSpPr>
        <p:spPr/>
        <p:txBody>
          <a:bodyPr/>
          <a:lstStyle/>
          <a:p>
            <a:fld id="{F46C79FD-C571-418B-AB0F-5EE936C85276}" type="slidenum">
              <a:rPr lang="en-GB" smtClean="0"/>
              <a:t>22</a:t>
            </a:fld>
            <a:endParaRPr lang="en-GB"/>
          </a:p>
        </p:txBody>
      </p:sp>
    </p:spTree>
    <p:extLst>
      <p:ext uri="{BB962C8B-B14F-4D97-AF65-F5344CB8AC3E}">
        <p14:creationId xmlns:p14="http://schemas.microsoft.com/office/powerpoint/2010/main" val="2208675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613EF7F-3834-47D5-A00C-7BAB8B64CF14}"/>
              </a:ext>
            </a:extLst>
          </p:cNvPr>
          <p:cNvPicPr>
            <a:picLocks noChangeAspect="1"/>
          </p:cNvPicPr>
          <p:nvPr/>
        </p:nvPicPr>
        <p:blipFill>
          <a:blip r:embed="rId2"/>
          <a:stretch>
            <a:fillRect/>
          </a:stretch>
        </p:blipFill>
        <p:spPr>
          <a:xfrm>
            <a:off x="635685" y="1825625"/>
            <a:ext cx="5445017" cy="4124601"/>
          </a:xfrm>
          <a:prstGeom prst="rect">
            <a:avLst/>
          </a:prstGeom>
          <a:noFill/>
        </p:spPr>
      </p:pic>
      <p:pic>
        <p:nvPicPr>
          <p:cNvPr id="4" name="Immagine 3">
            <a:extLst>
              <a:ext uri="{FF2B5EF4-FFF2-40B4-BE49-F238E27FC236}">
                <a16:creationId xmlns:a16="http://schemas.microsoft.com/office/drawing/2014/main" id="{A00CAB73-D075-9FC2-E007-8F072ACFF93F}"/>
              </a:ext>
            </a:extLst>
          </p:cNvPr>
          <p:cNvPicPr>
            <a:picLocks noChangeAspect="1"/>
          </p:cNvPicPr>
          <p:nvPr/>
        </p:nvPicPr>
        <p:blipFill>
          <a:blip r:embed="rId3"/>
          <a:stretch>
            <a:fillRect/>
          </a:stretch>
        </p:blipFill>
        <p:spPr>
          <a:xfrm>
            <a:off x="6171073" y="1825625"/>
            <a:ext cx="5499465" cy="4124601"/>
          </a:xfrm>
          <a:prstGeom prst="rect">
            <a:avLst/>
          </a:prstGeom>
          <a:noFill/>
        </p:spPr>
      </p:pic>
      <p:sp>
        <p:nvSpPr>
          <p:cNvPr id="2" name="Title 1">
            <a:extLst>
              <a:ext uri="{FF2B5EF4-FFF2-40B4-BE49-F238E27FC236}">
                <a16:creationId xmlns:a16="http://schemas.microsoft.com/office/drawing/2014/main" id="{0AB01062-A86C-D02B-C8BD-62556ADD288E}"/>
              </a:ext>
            </a:extLst>
          </p:cNvPr>
          <p:cNvSpPr>
            <a:spLocks noGrp="1"/>
          </p:cNvSpPr>
          <p:nvPr>
            <p:ph type="title"/>
          </p:nvPr>
        </p:nvSpPr>
        <p:spPr>
          <a:xfrm>
            <a:off x="3028950" y="482860"/>
            <a:ext cx="8457372" cy="782357"/>
          </a:xfrm>
        </p:spPr>
        <p:txBody>
          <a:bodyPr anchor="b">
            <a:normAutofit/>
          </a:bodyPr>
          <a:lstStyle/>
          <a:p>
            <a:r>
              <a:rPr lang="en-US" dirty="0"/>
              <a:t>Herbicide tolerance</a:t>
            </a:r>
          </a:p>
        </p:txBody>
      </p:sp>
      <p:sp>
        <p:nvSpPr>
          <p:cNvPr id="5" name="Slide Number Placeholder 4">
            <a:extLst>
              <a:ext uri="{FF2B5EF4-FFF2-40B4-BE49-F238E27FC236}">
                <a16:creationId xmlns:a16="http://schemas.microsoft.com/office/drawing/2014/main" id="{EFB7CFD4-90C5-A001-F232-C00AECF367FD}"/>
              </a:ext>
            </a:extLst>
          </p:cNvPr>
          <p:cNvSpPr>
            <a:spLocks noGrp="1"/>
          </p:cNvSpPr>
          <p:nvPr>
            <p:ph type="sldNum" sz="quarter" idx="12"/>
          </p:nvPr>
        </p:nvSpPr>
        <p:spPr/>
        <p:txBody>
          <a:bodyPr/>
          <a:lstStyle/>
          <a:p>
            <a:fld id="{F46C79FD-C571-418B-AB0F-5EE936C85276}" type="slidenum">
              <a:rPr lang="en-GB" smtClean="0"/>
              <a:t>23</a:t>
            </a:fld>
            <a:endParaRPr lang="en-GB"/>
          </a:p>
        </p:txBody>
      </p:sp>
    </p:spTree>
    <p:extLst>
      <p:ext uri="{BB962C8B-B14F-4D97-AF65-F5344CB8AC3E}">
        <p14:creationId xmlns:p14="http://schemas.microsoft.com/office/powerpoint/2010/main" val="25002499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solidFill>
                  <a:srgbClr val="024B9C"/>
                </a:solidFill>
              </a:rPr>
              <a:t>Integration of HTGM </a:t>
            </a:r>
            <a:r>
              <a:rPr lang="it-IT" dirty="0" err="1">
                <a:solidFill>
                  <a:srgbClr val="024B9C"/>
                </a:solidFill>
              </a:rPr>
              <a:t>crops</a:t>
            </a:r>
            <a:r>
              <a:rPr lang="it-IT" dirty="0">
                <a:solidFill>
                  <a:srgbClr val="024B9C"/>
                </a:solidFill>
              </a:rPr>
              <a:t> in IPM</a:t>
            </a:r>
          </a:p>
        </p:txBody>
      </p:sp>
      <p:sp>
        <p:nvSpPr>
          <p:cNvPr id="4" name="CasellaDiTesto 3"/>
          <p:cNvSpPr txBox="1"/>
          <p:nvPr/>
        </p:nvSpPr>
        <p:spPr>
          <a:xfrm>
            <a:off x="609600" y="1799377"/>
            <a:ext cx="10876722" cy="3539430"/>
          </a:xfrm>
          <a:prstGeom prst="rect">
            <a:avLst/>
          </a:prstGeom>
          <a:noFill/>
        </p:spPr>
        <p:txBody>
          <a:bodyPr wrap="square" rtlCol="0">
            <a:spAutoFit/>
          </a:bodyPr>
          <a:lstStyle/>
          <a:p>
            <a:pPr marL="342900" indent="-342900" algn="just">
              <a:buFontTx/>
              <a:buChar char="-"/>
              <a:defRPr/>
            </a:pPr>
            <a:r>
              <a:rPr lang="it-IT" sz="2400" dirty="0">
                <a:solidFill>
                  <a:srgbClr val="000000"/>
                </a:solidFill>
              </a:rPr>
              <a:t>Product </a:t>
            </a:r>
            <a:r>
              <a:rPr lang="it-IT" sz="2400" dirty="0" err="1">
                <a:solidFill>
                  <a:srgbClr val="000000"/>
                </a:solidFill>
              </a:rPr>
              <a:t>stewardship</a:t>
            </a:r>
            <a:r>
              <a:rPr lang="it-IT" sz="2400" dirty="0">
                <a:solidFill>
                  <a:srgbClr val="000000"/>
                </a:solidFill>
              </a:rPr>
              <a:t> </a:t>
            </a:r>
            <a:r>
              <a:rPr lang="it-IT" sz="2400" dirty="0" err="1">
                <a:solidFill>
                  <a:srgbClr val="000000"/>
                </a:solidFill>
              </a:rPr>
              <a:t>programs</a:t>
            </a:r>
            <a:r>
              <a:rPr lang="it-IT" sz="2400" dirty="0">
                <a:solidFill>
                  <a:srgbClr val="000000"/>
                </a:solidFill>
              </a:rPr>
              <a:t> (e.g. </a:t>
            </a:r>
            <a:r>
              <a:rPr lang="it-IT" sz="2400" dirty="0" err="1">
                <a:solidFill>
                  <a:srgbClr val="000000"/>
                </a:solidFill>
              </a:rPr>
              <a:t>considering</a:t>
            </a:r>
            <a:r>
              <a:rPr lang="it-IT" sz="2400" dirty="0">
                <a:solidFill>
                  <a:srgbClr val="000000"/>
                </a:solidFill>
              </a:rPr>
              <a:t> </a:t>
            </a:r>
            <a:r>
              <a:rPr lang="it-IT" sz="2400" dirty="0" err="1">
                <a:solidFill>
                  <a:srgbClr val="000000"/>
                </a:solidFill>
              </a:rPr>
              <a:t>crop</a:t>
            </a:r>
            <a:r>
              <a:rPr lang="it-IT" sz="2400" dirty="0">
                <a:solidFill>
                  <a:srgbClr val="000000"/>
                </a:solidFill>
              </a:rPr>
              <a:t> </a:t>
            </a:r>
            <a:r>
              <a:rPr lang="it-IT" sz="2400" dirty="0" err="1">
                <a:solidFill>
                  <a:srgbClr val="000000"/>
                </a:solidFill>
              </a:rPr>
              <a:t>rotation</a:t>
            </a:r>
            <a:r>
              <a:rPr lang="it-IT" sz="2400" dirty="0">
                <a:solidFill>
                  <a:srgbClr val="000000"/>
                </a:solidFill>
              </a:rPr>
              <a:t>, </a:t>
            </a:r>
            <a:r>
              <a:rPr lang="it-IT" sz="2400" dirty="0" err="1">
                <a:solidFill>
                  <a:srgbClr val="000000"/>
                </a:solidFill>
              </a:rPr>
              <a:t>reduced</a:t>
            </a:r>
            <a:r>
              <a:rPr lang="it-IT" sz="2400" dirty="0">
                <a:solidFill>
                  <a:srgbClr val="000000"/>
                </a:solidFill>
              </a:rPr>
              <a:t> </a:t>
            </a:r>
            <a:r>
              <a:rPr lang="it-IT" sz="2400" dirty="0" err="1">
                <a:solidFill>
                  <a:srgbClr val="000000"/>
                </a:solidFill>
              </a:rPr>
              <a:t>tillage</a:t>
            </a:r>
            <a:r>
              <a:rPr lang="it-IT" sz="2400" dirty="0">
                <a:solidFill>
                  <a:srgbClr val="000000"/>
                </a:solidFill>
              </a:rPr>
              <a:t>, </a:t>
            </a:r>
            <a:r>
              <a:rPr lang="it-IT" sz="2400" dirty="0" err="1">
                <a:solidFill>
                  <a:srgbClr val="000000"/>
                </a:solidFill>
              </a:rPr>
              <a:t>lowering</a:t>
            </a:r>
            <a:r>
              <a:rPr lang="it-IT" sz="2400" dirty="0">
                <a:solidFill>
                  <a:srgbClr val="000000"/>
                </a:solidFill>
              </a:rPr>
              <a:t> </a:t>
            </a:r>
            <a:r>
              <a:rPr lang="it-IT" sz="2400" dirty="0" err="1">
                <a:solidFill>
                  <a:srgbClr val="000000"/>
                </a:solidFill>
              </a:rPr>
              <a:t>seed</a:t>
            </a:r>
            <a:r>
              <a:rPr lang="it-IT" sz="2400" dirty="0">
                <a:solidFill>
                  <a:srgbClr val="000000"/>
                </a:solidFill>
              </a:rPr>
              <a:t> bank);</a:t>
            </a:r>
          </a:p>
          <a:p>
            <a:pPr marL="342900" indent="-342900" algn="just">
              <a:buFontTx/>
              <a:buChar char="-"/>
              <a:defRPr/>
            </a:pPr>
            <a:r>
              <a:rPr lang="it-IT" sz="2400" dirty="0">
                <a:solidFill>
                  <a:srgbClr val="000000"/>
                </a:solidFill>
              </a:rPr>
              <a:t>Technology users guide and monitoring farmer adoption in support </a:t>
            </a:r>
            <a:r>
              <a:rPr lang="it-IT" sz="2400" dirty="0" err="1">
                <a:solidFill>
                  <a:srgbClr val="000000"/>
                </a:solidFill>
              </a:rPr>
              <a:t>as</a:t>
            </a:r>
            <a:r>
              <a:rPr lang="it-IT" sz="2400" dirty="0">
                <a:solidFill>
                  <a:srgbClr val="000000"/>
                </a:solidFill>
              </a:rPr>
              <a:t> for IR GM </a:t>
            </a:r>
            <a:r>
              <a:rPr lang="it-IT" sz="2400" dirty="0" err="1">
                <a:solidFill>
                  <a:srgbClr val="000000"/>
                </a:solidFill>
              </a:rPr>
              <a:t>crops</a:t>
            </a:r>
            <a:r>
              <a:rPr lang="it-IT" sz="2400" dirty="0">
                <a:solidFill>
                  <a:srgbClr val="000000"/>
                </a:solidFill>
              </a:rPr>
              <a:t> (Iowa </a:t>
            </a:r>
            <a:r>
              <a:rPr lang="it-IT" sz="2400" dirty="0" err="1">
                <a:solidFill>
                  <a:srgbClr val="000000"/>
                </a:solidFill>
              </a:rPr>
              <a:t>implemented</a:t>
            </a:r>
            <a:r>
              <a:rPr lang="it-IT" sz="2400" dirty="0">
                <a:solidFill>
                  <a:srgbClr val="000000"/>
                </a:solidFill>
              </a:rPr>
              <a:t> a State </a:t>
            </a:r>
            <a:r>
              <a:rPr lang="it-IT" sz="2400" dirty="0" err="1">
                <a:solidFill>
                  <a:srgbClr val="000000"/>
                </a:solidFill>
              </a:rPr>
              <a:t>Resistance</a:t>
            </a:r>
            <a:r>
              <a:rPr lang="it-IT" sz="2400" dirty="0">
                <a:solidFill>
                  <a:srgbClr val="000000"/>
                </a:solidFill>
              </a:rPr>
              <a:t> Management plan);</a:t>
            </a:r>
          </a:p>
          <a:p>
            <a:pPr marL="342900" indent="-342900" algn="just">
              <a:buFontTx/>
              <a:buChar char="-"/>
              <a:defRPr/>
            </a:pPr>
            <a:r>
              <a:rPr lang="it-IT" sz="2400" dirty="0" err="1">
                <a:solidFill>
                  <a:srgbClr val="000000"/>
                </a:solidFill>
              </a:rPr>
              <a:t>Promote</a:t>
            </a:r>
            <a:r>
              <a:rPr lang="it-IT" sz="2400" dirty="0">
                <a:solidFill>
                  <a:srgbClr val="000000"/>
                </a:solidFill>
              </a:rPr>
              <a:t> </a:t>
            </a:r>
            <a:r>
              <a:rPr lang="it-IT" sz="2400" dirty="0" err="1">
                <a:solidFill>
                  <a:srgbClr val="000000"/>
                </a:solidFill>
              </a:rPr>
              <a:t>user</a:t>
            </a:r>
            <a:r>
              <a:rPr lang="it-IT" sz="2400" dirty="0">
                <a:solidFill>
                  <a:srgbClr val="000000"/>
                </a:solidFill>
              </a:rPr>
              <a:t> of </a:t>
            </a:r>
            <a:r>
              <a:rPr lang="it-IT" sz="2400" dirty="0" err="1">
                <a:solidFill>
                  <a:srgbClr val="000000"/>
                </a:solidFill>
              </a:rPr>
              <a:t>weed</a:t>
            </a:r>
            <a:r>
              <a:rPr lang="it-IT" sz="2400" dirty="0">
                <a:solidFill>
                  <a:srgbClr val="000000"/>
                </a:solidFill>
              </a:rPr>
              <a:t> management in </a:t>
            </a:r>
            <a:r>
              <a:rPr lang="it-IT" sz="2400" dirty="0" err="1">
                <a:solidFill>
                  <a:srgbClr val="000000"/>
                </a:solidFill>
              </a:rPr>
              <a:t>field</a:t>
            </a:r>
            <a:r>
              <a:rPr lang="it-IT" sz="2400" dirty="0">
                <a:solidFill>
                  <a:srgbClr val="000000"/>
                </a:solidFill>
              </a:rPr>
              <a:t> </a:t>
            </a:r>
            <a:r>
              <a:rPr lang="it-IT" sz="2400" dirty="0" err="1">
                <a:solidFill>
                  <a:srgbClr val="000000"/>
                </a:solidFill>
              </a:rPr>
              <a:t>margins</a:t>
            </a:r>
            <a:r>
              <a:rPr lang="it-IT" sz="2400" dirty="0">
                <a:solidFill>
                  <a:srgbClr val="000000"/>
                </a:solidFill>
              </a:rPr>
              <a:t> (e.g. </a:t>
            </a:r>
            <a:r>
              <a:rPr lang="it-IT" sz="2400" dirty="0" err="1">
                <a:solidFill>
                  <a:srgbClr val="000000"/>
                </a:solidFill>
              </a:rPr>
              <a:t>ecological</a:t>
            </a:r>
            <a:r>
              <a:rPr lang="it-IT" sz="2400" dirty="0">
                <a:solidFill>
                  <a:srgbClr val="000000"/>
                </a:solidFill>
              </a:rPr>
              <a:t> </a:t>
            </a:r>
            <a:r>
              <a:rPr lang="it-IT" sz="2400" dirty="0" err="1">
                <a:solidFill>
                  <a:srgbClr val="000000"/>
                </a:solidFill>
              </a:rPr>
              <a:t>infrastructure</a:t>
            </a:r>
            <a:r>
              <a:rPr lang="it-IT" sz="2400" dirty="0">
                <a:solidFill>
                  <a:srgbClr val="000000"/>
                </a:solidFill>
              </a:rPr>
              <a:t>);</a:t>
            </a:r>
          </a:p>
          <a:p>
            <a:pPr marL="342900" indent="-342900" algn="just">
              <a:buFontTx/>
              <a:buChar char="-"/>
              <a:defRPr/>
            </a:pPr>
            <a:r>
              <a:rPr lang="en-US" sz="2400" dirty="0">
                <a:solidFill>
                  <a:srgbClr val="000000"/>
                </a:solidFill>
              </a:rPr>
              <a:t>For the EU a clarification of the interplay between GMO and pesticide legislation (e.g.  regulate</a:t>
            </a:r>
            <a:r>
              <a:rPr lang="it-IT" sz="2400" dirty="0">
                <a:solidFill>
                  <a:srgbClr val="000000"/>
                </a:solidFill>
              </a:rPr>
              <a:t> </a:t>
            </a:r>
            <a:r>
              <a:rPr lang="en-US" sz="2400" dirty="0">
                <a:solidFill>
                  <a:srgbClr val="000000"/>
                </a:solidFill>
              </a:rPr>
              <a:t>the possible environmental impacts of the use of the complementary herbicides). </a:t>
            </a:r>
            <a:endParaRPr lang="it-IT" sz="2400" dirty="0">
              <a:solidFill>
                <a:srgbClr val="000000"/>
              </a:solidFill>
            </a:endParaRPr>
          </a:p>
        </p:txBody>
      </p:sp>
      <p:sp>
        <p:nvSpPr>
          <p:cNvPr id="3" name="Slide Number Placeholder 2">
            <a:extLst>
              <a:ext uri="{FF2B5EF4-FFF2-40B4-BE49-F238E27FC236}">
                <a16:creationId xmlns:a16="http://schemas.microsoft.com/office/drawing/2014/main" id="{ECC2C532-F0A7-BEB2-42FF-55EF43C2A8D5}"/>
              </a:ext>
            </a:extLst>
          </p:cNvPr>
          <p:cNvSpPr>
            <a:spLocks noGrp="1"/>
          </p:cNvSpPr>
          <p:nvPr>
            <p:ph type="sldNum" sz="quarter" idx="12"/>
          </p:nvPr>
        </p:nvSpPr>
        <p:spPr/>
        <p:txBody>
          <a:bodyPr/>
          <a:lstStyle/>
          <a:p>
            <a:fld id="{F46C79FD-C571-418B-AB0F-5EE936C85276}" type="slidenum">
              <a:rPr lang="en-GB" smtClean="0"/>
              <a:t>24</a:t>
            </a:fld>
            <a:endParaRPr lang="en-GB"/>
          </a:p>
        </p:txBody>
      </p:sp>
    </p:spTree>
    <p:extLst>
      <p:ext uri="{BB962C8B-B14F-4D97-AF65-F5344CB8AC3E}">
        <p14:creationId xmlns:p14="http://schemas.microsoft.com/office/powerpoint/2010/main" val="18234923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defTabSz="407484"/>
            <a:r>
              <a:rPr lang="it-IT" dirty="0" err="1">
                <a:solidFill>
                  <a:srgbClr val="024B9C"/>
                </a:solidFill>
              </a:rPr>
              <a:t>Is</a:t>
            </a:r>
            <a:r>
              <a:rPr lang="it-IT" dirty="0">
                <a:solidFill>
                  <a:srgbClr val="024B9C"/>
                </a:solidFill>
              </a:rPr>
              <a:t> the </a:t>
            </a:r>
            <a:r>
              <a:rPr lang="it-IT" dirty="0" err="1">
                <a:solidFill>
                  <a:srgbClr val="024B9C"/>
                </a:solidFill>
              </a:rPr>
              <a:t>larger</a:t>
            </a:r>
            <a:r>
              <a:rPr lang="it-IT" dirty="0">
                <a:solidFill>
                  <a:srgbClr val="024B9C"/>
                </a:solidFill>
              </a:rPr>
              <a:t> </a:t>
            </a:r>
            <a:r>
              <a:rPr lang="it-IT" dirty="0" err="1">
                <a:solidFill>
                  <a:srgbClr val="024B9C"/>
                </a:solidFill>
              </a:rPr>
              <a:t>picture</a:t>
            </a:r>
            <a:r>
              <a:rPr lang="it-IT" dirty="0">
                <a:solidFill>
                  <a:srgbClr val="024B9C"/>
                </a:solidFill>
              </a:rPr>
              <a:t> informative?</a:t>
            </a:r>
          </a:p>
        </p:txBody>
      </p:sp>
      <p:sp>
        <p:nvSpPr>
          <p:cNvPr id="3" name="Segnaposto contenuto 2"/>
          <p:cNvSpPr>
            <a:spLocks noGrp="1"/>
          </p:cNvSpPr>
          <p:nvPr>
            <p:ph idx="4294967295"/>
          </p:nvPr>
        </p:nvSpPr>
        <p:spPr>
          <a:xfrm>
            <a:off x="2167697" y="1473955"/>
            <a:ext cx="9318625" cy="4746625"/>
          </a:xfrm>
        </p:spPr>
        <p:txBody>
          <a:bodyPr/>
          <a:lstStyle/>
          <a:p>
            <a:r>
              <a:rPr lang="it-IT" i="0" dirty="0">
                <a:solidFill>
                  <a:schemeClr val="tx1"/>
                </a:solidFill>
              </a:rPr>
              <a:t>GM </a:t>
            </a:r>
            <a:r>
              <a:rPr lang="it-IT" i="0" dirty="0" err="1">
                <a:solidFill>
                  <a:schemeClr val="tx1"/>
                </a:solidFill>
              </a:rPr>
              <a:t>crops</a:t>
            </a:r>
            <a:r>
              <a:rPr lang="it-IT" i="0" dirty="0">
                <a:solidFill>
                  <a:schemeClr val="tx1"/>
                </a:solidFill>
              </a:rPr>
              <a:t>, </a:t>
            </a:r>
            <a:r>
              <a:rPr lang="it-IT" i="0" dirty="0" err="1">
                <a:solidFill>
                  <a:schemeClr val="tx1"/>
                </a:solidFill>
              </a:rPr>
              <a:t>as</a:t>
            </a:r>
            <a:r>
              <a:rPr lang="it-IT" i="0" dirty="0">
                <a:solidFill>
                  <a:schemeClr val="tx1"/>
                </a:solidFill>
              </a:rPr>
              <a:t> </a:t>
            </a:r>
            <a:r>
              <a:rPr lang="it-IT" i="0" dirty="0" err="1">
                <a:solidFill>
                  <a:schemeClr val="tx1"/>
                </a:solidFill>
              </a:rPr>
              <a:t>any</a:t>
            </a:r>
            <a:r>
              <a:rPr lang="it-IT" i="0" dirty="0">
                <a:solidFill>
                  <a:schemeClr val="tx1"/>
                </a:solidFill>
              </a:rPr>
              <a:t> </a:t>
            </a:r>
            <a:r>
              <a:rPr lang="it-IT" i="0" dirty="0" err="1">
                <a:solidFill>
                  <a:schemeClr val="tx1"/>
                </a:solidFill>
              </a:rPr>
              <a:t>other</a:t>
            </a:r>
            <a:r>
              <a:rPr lang="it-IT" i="0" dirty="0">
                <a:solidFill>
                  <a:schemeClr val="tx1"/>
                </a:solidFill>
              </a:rPr>
              <a:t> </a:t>
            </a:r>
            <a:r>
              <a:rPr lang="it-IT" i="0" dirty="0" err="1">
                <a:solidFill>
                  <a:schemeClr val="tx1"/>
                </a:solidFill>
              </a:rPr>
              <a:t>pest</a:t>
            </a:r>
            <a:r>
              <a:rPr lang="it-IT" i="0" dirty="0">
                <a:solidFill>
                  <a:schemeClr val="tx1"/>
                </a:solidFill>
              </a:rPr>
              <a:t> control </a:t>
            </a:r>
            <a:r>
              <a:rPr lang="it-IT" i="0" dirty="0" err="1">
                <a:solidFill>
                  <a:schemeClr val="tx1"/>
                </a:solidFill>
              </a:rPr>
              <a:t>approach</a:t>
            </a:r>
            <a:r>
              <a:rPr lang="it-IT" i="0" dirty="0">
                <a:solidFill>
                  <a:schemeClr val="tx1"/>
                </a:solidFill>
              </a:rPr>
              <a:t>, </a:t>
            </a:r>
            <a:r>
              <a:rPr lang="it-IT" i="0" dirty="0" err="1">
                <a:solidFill>
                  <a:schemeClr val="tx1"/>
                </a:solidFill>
              </a:rPr>
              <a:t>need</a:t>
            </a:r>
            <a:r>
              <a:rPr lang="it-IT" i="0" dirty="0">
                <a:solidFill>
                  <a:schemeClr val="tx1"/>
                </a:solidFill>
              </a:rPr>
              <a:t> to be </a:t>
            </a:r>
            <a:r>
              <a:rPr lang="it-IT" i="0" dirty="0" err="1">
                <a:solidFill>
                  <a:schemeClr val="tx1"/>
                </a:solidFill>
              </a:rPr>
              <a:t>incorporated</a:t>
            </a:r>
            <a:r>
              <a:rPr lang="it-IT" i="0" dirty="0">
                <a:solidFill>
                  <a:schemeClr val="tx1"/>
                </a:solidFill>
              </a:rPr>
              <a:t> in a IPM </a:t>
            </a:r>
            <a:r>
              <a:rPr lang="it-IT" i="0" dirty="0" err="1">
                <a:solidFill>
                  <a:schemeClr val="tx1"/>
                </a:solidFill>
              </a:rPr>
              <a:t>system</a:t>
            </a:r>
            <a:r>
              <a:rPr lang="it-IT" i="0" dirty="0">
                <a:solidFill>
                  <a:schemeClr val="tx1"/>
                </a:solidFill>
              </a:rPr>
              <a:t>.</a:t>
            </a:r>
          </a:p>
          <a:p>
            <a:r>
              <a:rPr lang="it-IT" i="0" dirty="0" err="1">
                <a:solidFill>
                  <a:schemeClr val="tx1"/>
                </a:solidFill>
              </a:rPr>
              <a:t>Their</a:t>
            </a:r>
            <a:r>
              <a:rPr lang="it-IT" i="0" dirty="0">
                <a:solidFill>
                  <a:schemeClr val="tx1"/>
                </a:solidFill>
              </a:rPr>
              <a:t> use </a:t>
            </a:r>
            <a:r>
              <a:rPr lang="it-IT" i="0" dirty="0" err="1">
                <a:solidFill>
                  <a:schemeClr val="tx1"/>
                </a:solidFill>
              </a:rPr>
              <a:t>has</a:t>
            </a:r>
            <a:r>
              <a:rPr lang="it-IT" i="0" dirty="0">
                <a:solidFill>
                  <a:schemeClr val="tx1"/>
                </a:solidFill>
              </a:rPr>
              <a:t> </a:t>
            </a:r>
            <a:r>
              <a:rPr lang="it-IT" i="0" dirty="0" err="1">
                <a:solidFill>
                  <a:schemeClr val="tx1"/>
                </a:solidFill>
              </a:rPr>
              <a:t>consequences</a:t>
            </a:r>
            <a:r>
              <a:rPr lang="it-IT" i="0" dirty="0">
                <a:solidFill>
                  <a:schemeClr val="tx1"/>
                </a:solidFill>
              </a:rPr>
              <a:t> </a:t>
            </a:r>
            <a:r>
              <a:rPr lang="it-IT" i="0" dirty="0" err="1">
                <a:solidFill>
                  <a:schemeClr val="tx1"/>
                </a:solidFill>
              </a:rPr>
              <a:t>at</a:t>
            </a:r>
            <a:r>
              <a:rPr lang="it-IT" i="0" dirty="0">
                <a:solidFill>
                  <a:schemeClr val="tx1"/>
                </a:solidFill>
              </a:rPr>
              <a:t> </a:t>
            </a:r>
            <a:r>
              <a:rPr lang="it-IT" i="0" dirty="0" err="1">
                <a:solidFill>
                  <a:schemeClr val="tx1"/>
                </a:solidFill>
              </a:rPr>
              <a:t>cropping</a:t>
            </a:r>
            <a:r>
              <a:rPr lang="it-IT" i="0" dirty="0">
                <a:solidFill>
                  <a:schemeClr val="tx1"/>
                </a:solidFill>
              </a:rPr>
              <a:t> </a:t>
            </a:r>
            <a:r>
              <a:rPr lang="it-IT" i="0" dirty="0" err="1">
                <a:solidFill>
                  <a:schemeClr val="tx1"/>
                </a:solidFill>
              </a:rPr>
              <a:t>systems</a:t>
            </a:r>
            <a:r>
              <a:rPr lang="it-IT" i="0" dirty="0">
                <a:solidFill>
                  <a:schemeClr val="tx1"/>
                </a:solidFill>
              </a:rPr>
              <a:t> and </a:t>
            </a:r>
            <a:r>
              <a:rPr lang="it-IT" i="0" dirty="0" err="1">
                <a:solidFill>
                  <a:schemeClr val="tx1"/>
                </a:solidFill>
              </a:rPr>
              <a:t>landscape</a:t>
            </a:r>
            <a:r>
              <a:rPr lang="it-IT" i="0" dirty="0">
                <a:solidFill>
                  <a:schemeClr val="tx1"/>
                </a:solidFill>
              </a:rPr>
              <a:t> </a:t>
            </a:r>
            <a:r>
              <a:rPr lang="it-IT" i="0" dirty="0" err="1">
                <a:solidFill>
                  <a:schemeClr val="tx1"/>
                </a:solidFill>
              </a:rPr>
              <a:t>level</a:t>
            </a:r>
            <a:r>
              <a:rPr lang="it-IT" i="0" dirty="0">
                <a:solidFill>
                  <a:schemeClr val="tx1"/>
                </a:solidFill>
              </a:rPr>
              <a:t>, e.g. Area-wide </a:t>
            </a:r>
            <a:r>
              <a:rPr lang="it-IT" i="0" dirty="0" err="1">
                <a:solidFill>
                  <a:schemeClr val="tx1"/>
                </a:solidFill>
              </a:rPr>
              <a:t>pest</a:t>
            </a:r>
            <a:r>
              <a:rPr lang="it-IT" i="0" dirty="0">
                <a:solidFill>
                  <a:schemeClr val="tx1"/>
                </a:solidFill>
              </a:rPr>
              <a:t> management (+), </a:t>
            </a:r>
            <a:r>
              <a:rPr lang="it-IT" i="0" dirty="0" err="1">
                <a:solidFill>
                  <a:schemeClr val="tx1"/>
                </a:solidFill>
              </a:rPr>
              <a:t>Outbreaks</a:t>
            </a:r>
            <a:r>
              <a:rPr lang="it-IT" i="0" dirty="0">
                <a:solidFill>
                  <a:schemeClr val="tx1"/>
                </a:solidFill>
              </a:rPr>
              <a:t> of </a:t>
            </a:r>
            <a:r>
              <a:rPr lang="it-IT" i="0" dirty="0" err="1">
                <a:solidFill>
                  <a:schemeClr val="tx1"/>
                </a:solidFill>
              </a:rPr>
              <a:t>secundary</a:t>
            </a:r>
            <a:r>
              <a:rPr lang="it-IT" i="0" dirty="0">
                <a:solidFill>
                  <a:schemeClr val="tx1"/>
                </a:solidFill>
              </a:rPr>
              <a:t> </a:t>
            </a:r>
            <a:r>
              <a:rPr lang="it-IT" i="0" dirty="0" err="1">
                <a:solidFill>
                  <a:schemeClr val="tx1"/>
                </a:solidFill>
              </a:rPr>
              <a:t>pests</a:t>
            </a:r>
            <a:r>
              <a:rPr lang="it-IT" i="0" dirty="0">
                <a:solidFill>
                  <a:schemeClr val="tx1"/>
                </a:solidFill>
              </a:rPr>
              <a:t> (-)</a:t>
            </a:r>
          </a:p>
          <a:p>
            <a:endParaRPr lang="it-IT" dirty="0"/>
          </a:p>
          <a:p>
            <a:endParaRPr lang="it-IT" dirty="0"/>
          </a:p>
        </p:txBody>
      </p:sp>
      <p:pic>
        <p:nvPicPr>
          <p:cNvPr id="4" name="Immagin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0" y="3847268"/>
            <a:ext cx="5253989" cy="2101596"/>
          </a:xfrm>
          <a:prstGeom prst="rect">
            <a:avLst/>
          </a:prstGeom>
        </p:spPr>
      </p:pic>
      <p:pic>
        <p:nvPicPr>
          <p:cNvPr id="6" name="Immagin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2676" y="3997966"/>
            <a:ext cx="2028325" cy="1800200"/>
          </a:xfrm>
          <a:prstGeom prst="rect">
            <a:avLst/>
          </a:prstGeom>
        </p:spPr>
      </p:pic>
      <p:sp>
        <p:nvSpPr>
          <p:cNvPr id="5" name="Slide Number Placeholder 4">
            <a:extLst>
              <a:ext uri="{FF2B5EF4-FFF2-40B4-BE49-F238E27FC236}">
                <a16:creationId xmlns:a16="http://schemas.microsoft.com/office/drawing/2014/main" id="{E104B064-6F4D-4F8B-BA79-5BFDF5B59346}"/>
              </a:ext>
            </a:extLst>
          </p:cNvPr>
          <p:cNvSpPr>
            <a:spLocks noGrp="1"/>
          </p:cNvSpPr>
          <p:nvPr>
            <p:ph type="sldNum" sz="quarter" idx="12"/>
          </p:nvPr>
        </p:nvSpPr>
        <p:spPr/>
        <p:txBody>
          <a:bodyPr/>
          <a:lstStyle/>
          <a:p>
            <a:fld id="{F46C79FD-C571-418B-AB0F-5EE936C85276}" type="slidenum">
              <a:rPr lang="en-GB" smtClean="0"/>
              <a:t>25</a:t>
            </a:fld>
            <a:endParaRPr lang="en-GB"/>
          </a:p>
        </p:txBody>
      </p:sp>
    </p:spTree>
    <p:extLst>
      <p:ext uri="{BB962C8B-B14F-4D97-AF65-F5344CB8AC3E}">
        <p14:creationId xmlns:p14="http://schemas.microsoft.com/office/powerpoint/2010/main" val="3137028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fade">
                                      <p:cBhvr>
                                        <p:cTn id="2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a:solidFill>
                  <a:srgbClr val="024B9C"/>
                </a:solidFill>
              </a:rPr>
              <a:t>Are </a:t>
            </a:r>
            <a:r>
              <a:rPr lang="it-IT" dirty="0" err="1">
                <a:solidFill>
                  <a:srgbClr val="024B9C"/>
                </a:solidFill>
              </a:rPr>
              <a:t>they</a:t>
            </a:r>
            <a:r>
              <a:rPr lang="it-IT" dirty="0">
                <a:solidFill>
                  <a:srgbClr val="024B9C"/>
                </a:solidFill>
              </a:rPr>
              <a:t> </a:t>
            </a:r>
            <a:r>
              <a:rPr lang="it-IT" dirty="0" err="1">
                <a:solidFill>
                  <a:srgbClr val="024B9C"/>
                </a:solidFill>
              </a:rPr>
              <a:t>compatible</a:t>
            </a:r>
            <a:r>
              <a:rPr lang="it-IT" dirty="0">
                <a:solidFill>
                  <a:srgbClr val="024B9C"/>
                </a:solidFill>
              </a:rPr>
              <a:t>?</a:t>
            </a:r>
          </a:p>
        </p:txBody>
      </p:sp>
      <p:sp>
        <p:nvSpPr>
          <p:cNvPr id="3" name="Segnaposto contenuto 2"/>
          <p:cNvSpPr>
            <a:spLocks noGrp="1"/>
          </p:cNvSpPr>
          <p:nvPr>
            <p:ph idx="4294967295"/>
          </p:nvPr>
        </p:nvSpPr>
        <p:spPr>
          <a:xfrm>
            <a:off x="883577" y="1716445"/>
            <a:ext cx="9331325" cy="4554537"/>
          </a:xfrm>
        </p:spPr>
        <p:txBody>
          <a:bodyPr/>
          <a:lstStyle/>
          <a:p>
            <a:pPr algn="just"/>
            <a:r>
              <a:rPr lang="en-US" i="0" dirty="0">
                <a:solidFill>
                  <a:schemeClr val="tx1"/>
                </a:solidFill>
              </a:rPr>
              <a:t>Biological control agents may delay the evolution of pest resistance to GM crops (Gould, 1994; Arpaia et al., 1997)</a:t>
            </a:r>
          </a:p>
          <a:p>
            <a:pPr algn="just"/>
            <a:r>
              <a:rPr lang="en-US" i="0" dirty="0">
                <a:solidFill>
                  <a:schemeClr val="tx1"/>
                </a:solidFill>
              </a:rPr>
              <a:t>Generalist predators may suppress outbreaks of secondary pests not targeted by GM plants (Lundgren et al., 2009) </a:t>
            </a:r>
          </a:p>
          <a:p>
            <a:pPr algn="just"/>
            <a:r>
              <a:rPr lang="en-US" i="0" dirty="0">
                <a:solidFill>
                  <a:schemeClr val="tx1"/>
                </a:solidFill>
              </a:rPr>
              <a:t>Herbicide-tolerant crops can flexibly manage non-crop vegetation and reducing soil disturbance, promoting biological control within cropland. However, this is only possible if herbicide-tolerant crops are used in ways that preserve plant diversity over conventional herbicide treatment systems (Lundgren et al.,2009; </a:t>
            </a:r>
            <a:r>
              <a:rPr lang="en-US" i="0" dirty="0" err="1">
                <a:solidFill>
                  <a:schemeClr val="tx1"/>
                </a:solidFill>
              </a:rPr>
              <a:t>Lamichhane</a:t>
            </a:r>
            <a:r>
              <a:rPr lang="en-US" i="0" dirty="0">
                <a:solidFill>
                  <a:schemeClr val="tx1"/>
                </a:solidFill>
              </a:rPr>
              <a:t> et al., 2016) </a:t>
            </a:r>
          </a:p>
        </p:txBody>
      </p:sp>
      <p:sp>
        <p:nvSpPr>
          <p:cNvPr id="2" name="Slide Number Placeholder 1">
            <a:extLst>
              <a:ext uri="{FF2B5EF4-FFF2-40B4-BE49-F238E27FC236}">
                <a16:creationId xmlns:a16="http://schemas.microsoft.com/office/drawing/2014/main" id="{502C5124-A8A5-5116-1E84-3F5297F646E9}"/>
              </a:ext>
            </a:extLst>
          </p:cNvPr>
          <p:cNvSpPr>
            <a:spLocks noGrp="1"/>
          </p:cNvSpPr>
          <p:nvPr>
            <p:ph type="sldNum" sz="quarter" idx="12"/>
          </p:nvPr>
        </p:nvSpPr>
        <p:spPr/>
        <p:txBody>
          <a:bodyPr/>
          <a:lstStyle/>
          <a:p>
            <a:fld id="{F46C79FD-C571-418B-AB0F-5EE936C85276}" type="slidenum">
              <a:rPr lang="en-GB" smtClean="0"/>
              <a:t>26</a:t>
            </a:fld>
            <a:endParaRPr lang="en-GB"/>
          </a:p>
        </p:txBody>
      </p:sp>
    </p:spTree>
    <p:extLst>
      <p:ext uri="{BB962C8B-B14F-4D97-AF65-F5344CB8AC3E}">
        <p14:creationId xmlns:p14="http://schemas.microsoft.com/office/powerpoint/2010/main" val="21614724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067050" y="492385"/>
            <a:ext cx="8457372" cy="782357"/>
          </a:xfrm>
        </p:spPr>
        <p:txBody>
          <a:bodyPr/>
          <a:lstStyle/>
          <a:p>
            <a:r>
              <a:rPr lang="it-IT" dirty="0" err="1">
                <a:solidFill>
                  <a:srgbClr val="024B9C"/>
                </a:solidFill>
              </a:rPr>
              <a:t>Conclusions</a:t>
            </a:r>
            <a:endParaRPr lang="it-IT" dirty="0">
              <a:solidFill>
                <a:srgbClr val="024B9C"/>
              </a:solidFill>
            </a:endParaRPr>
          </a:p>
        </p:txBody>
      </p:sp>
      <p:sp>
        <p:nvSpPr>
          <p:cNvPr id="3" name="Segnaposto contenuto 2"/>
          <p:cNvSpPr>
            <a:spLocks noGrp="1"/>
          </p:cNvSpPr>
          <p:nvPr>
            <p:ph idx="4294967295"/>
          </p:nvPr>
        </p:nvSpPr>
        <p:spPr>
          <a:xfrm>
            <a:off x="708917" y="1821701"/>
            <a:ext cx="10263883" cy="4427538"/>
          </a:xfrm>
        </p:spPr>
        <p:txBody>
          <a:bodyPr>
            <a:normAutofit/>
          </a:bodyPr>
          <a:lstStyle/>
          <a:p>
            <a:pPr algn="just"/>
            <a:r>
              <a:rPr lang="it-IT" sz="2000" dirty="0"/>
              <a:t>GM crops have potential to lead to a more sustainable crop protection approach, however they </a:t>
            </a:r>
            <a:r>
              <a:rPr lang="en-US" sz="2000" dirty="0"/>
              <a:t>are often still perceived by the growers as a stand-alone technology without any real attempts to integrate them as a component in IPM; </a:t>
            </a:r>
            <a:endParaRPr lang="it-IT" sz="2000" dirty="0"/>
          </a:p>
          <a:p>
            <a:pPr algn="just"/>
            <a:r>
              <a:rPr lang="it-IT" sz="2000" dirty="0"/>
              <a:t>Agro-ecosystems are complex and changing biological systems, therefore environmental risk assessment can not become a cookbook</a:t>
            </a:r>
          </a:p>
          <a:p>
            <a:pPr algn="just"/>
            <a:r>
              <a:rPr lang="it-IT" sz="2000" dirty="0"/>
              <a:t>Science should keep supplying ecological information (and ideas) to give risk assessors the best chances for making an informed judgement for ERA as new products will come along;</a:t>
            </a:r>
          </a:p>
          <a:p>
            <a:pPr algn="just"/>
            <a:r>
              <a:rPr lang="it-IT" sz="2000" dirty="0"/>
              <a:t> Make it simple doesn’t mean make it clumsy. </a:t>
            </a:r>
            <a:r>
              <a:rPr lang="it-IT" sz="2000" dirty="0" err="1"/>
              <a:t>Risk</a:t>
            </a:r>
            <a:r>
              <a:rPr lang="it-IT" sz="2000" dirty="0"/>
              <a:t> management </a:t>
            </a:r>
            <a:r>
              <a:rPr lang="it-IT" sz="2000" dirty="0" err="1"/>
              <a:t>is</a:t>
            </a:r>
            <a:r>
              <a:rPr lang="it-IT" sz="2000" dirty="0"/>
              <a:t> a </a:t>
            </a:r>
            <a:r>
              <a:rPr lang="it-IT" sz="2000" dirty="0" err="1"/>
              <a:t>hell</a:t>
            </a:r>
            <a:r>
              <a:rPr lang="it-IT" sz="2000" dirty="0"/>
              <a:t> of a job… </a:t>
            </a:r>
            <a:r>
              <a:rPr lang="it-IT" sz="2000" dirty="0" err="1"/>
              <a:t>but</a:t>
            </a:r>
            <a:r>
              <a:rPr lang="it-IT" sz="2000" dirty="0"/>
              <a:t> </a:t>
            </a:r>
            <a:r>
              <a:rPr lang="it-IT" sz="2000" dirty="0" err="1"/>
              <a:t>somebody</a:t>
            </a:r>
            <a:r>
              <a:rPr lang="it-IT" sz="2000" dirty="0"/>
              <a:t> </a:t>
            </a:r>
            <a:r>
              <a:rPr lang="it-IT" sz="2000" dirty="0" err="1"/>
              <a:t>has</a:t>
            </a:r>
            <a:r>
              <a:rPr lang="it-IT" sz="2000" dirty="0"/>
              <a:t> to do </a:t>
            </a:r>
            <a:r>
              <a:rPr lang="it-IT" sz="2000" dirty="0" err="1"/>
              <a:t>it</a:t>
            </a:r>
            <a:r>
              <a:rPr lang="it-IT" sz="2000" dirty="0"/>
              <a:t>.</a:t>
            </a:r>
          </a:p>
        </p:txBody>
      </p:sp>
      <p:sp>
        <p:nvSpPr>
          <p:cNvPr id="4" name="Slide Number Placeholder 3">
            <a:extLst>
              <a:ext uri="{FF2B5EF4-FFF2-40B4-BE49-F238E27FC236}">
                <a16:creationId xmlns:a16="http://schemas.microsoft.com/office/drawing/2014/main" id="{CA2070EA-64B9-C9EF-1F2A-242E0C443BC6}"/>
              </a:ext>
            </a:extLst>
          </p:cNvPr>
          <p:cNvSpPr>
            <a:spLocks noGrp="1"/>
          </p:cNvSpPr>
          <p:nvPr>
            <p:ph type="sldNum" sz="quarter" idx="12"/>
          </p:nvPr>
        </p:nvSpPr>
        <p:spPr/>
        <p:txBody>
          <a:bodyPr/>
          <a:lstStyle/>
          <a:p>
            <a:fld id="{F46C79FD-C571-418B-AB0F-5EE936C85276}" type="slidenum">
              <a:rPr lang="en-GB" smtClean="0"/>
              <a:t>27</a:t>
            </a:fld>
            <a:endParaRPr lang="en-GB"/>
          </a:p>
        </p:txBody>
      </p:sp>
    </p:spTree>
    <p:extLst>
      <p:ext uri="{BB962C8B-B14F-4D97-AF65-F5344CB8AC3E}">
        <p14:creationId xmlns:p14="http://schemas.microsoft.com/office/powerpoint/2010/main" val="3704012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0104" y="1412776"/>
            <a:ext cx="9174072" cy="2167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9522" y="4102911"/>
            <a:ext cx="8558580" cy="2107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a:extLst>
              <a:ext uri="{FF2B5EF4-FFF2-40B4-BE49-F238E27FC236}">
                <a16:creationId xmlns:a16="http://schemas.microsoft.com/office/drawing/2014/main" id="{7C6A3262-3BCF-4974-39AF-2856D2041531}"/>
              </a:ext>
            </a:extLst>
          </p:cNvPr>
          <p:cNvSpPr>
            <a:spLocks noGrp="1"/>
          </p:cNvSpPr>
          <p:nvPr>
            <p:ph type="sldNum" sz="quarter" idx="12"/>
          </p:nvPr>
        </p:nvSpPr>
        <p:spPr/>
        <p:txBody>
          <a:bodyPr/>
          <a:lstStyle/>
          <a:p>
            <a:fld id="{F46C79FD-C571-418B-AB0F-5EE936C85276}" type="slidenum">
              <a:rPr lang="en-GB" smtClean="0"/>
              <a:t>28</a:t>
            </a:fld>
            <a:endParaRPr lang="en-GB"/>
          </a:p>
        </p:txBody>
      </p:sp>
    </p:spTree>
    <p:extLst>
      <p:ext uri="{BB962C8B-B14F-4D97-AF65-F5344CB8AC3E}">
        <p14:creationId xmlns:p14="http://schemas.microsoft.com/office/powerpoint/2010/main" val="28999209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29</a:t>
            </a:fld>
            <a:endParaRPr lang="en-GB"/>
          </a:p>
        </p:txBody>
      </p:sp>
      <p:sp>
        <p:nvSpPr>
          <p:cNvPr id="4" name="TextBox 4">
            <a:extLst>
              <a:ext uri="{FF2B5EF4-FFF2-40B4-BE49-F238E27FC236}">
                <a16:creationId xmlns:a16="http://schemas.microsoft.com/office/drawing/2014/main" id="{1DE18CC4-DE36-AF4F-ADFD-C9C801BA7375}"/>
              </a:ext>
            </a:extLst>
          </p:cNvPr>
          <p:cNvSpPr txBox="1"/>
          <p:nvPr/>
        </p:nvSpPr>
        <p:spPr>
          <a:xfrm>
            <a:off x="1583266" y="2080286"/>
            <a:ext cx="8695267" cy="830997"/>
          </a:xfrm>
          <a:prstGeom prst="rect">
            <a:avLst/>
          </a:prstGeom>
          <a:noFill/>
        </p:spPr>
        <p:txBody>
          <a:bodyPr wrap="square" rtlCol="0">
            <a:spAutoFit/>
          </a:bodyPr>
          <a:lstStyle/>
          <a:p>
            <a:pPr algn="ctr"/>
            <a:r>
              <a:rPr lang="en-IE" sz="4800" dirty="0">
                <a:solidFill>
                  <a:srgbClr val="034EA2"/>
                </a:solidFill>
                <a:latin typeface="+mj-lt"/>
                <a:ea typeface="+mj-ea"/>
                <a:cs typeface="+mj-cs"/>
              </a:rPr>
              <a:t>Thank you for your attention </a:t>
            </a:r>
            <a:r>
              <a:rPr lang="en-IE" sz="4800" dirty="0">
                <a:solidFill>
                  <a:srgbClr val="034EA2"/>
                </a:solidFill>
                <a:latin typeface="+mj-lt"/>
                <a:ea typeface="+mj-ea"/>
                <a:cs typeface="+mj-cs"/>
                <a:sym typeface="Wingdings" panose="05000000000000000000" pitchFamily="2" charset="2"/>
              </a:rPr>
              <a:t> </a:t>
            </a:r>
            <a:endParaRPr lang="en-IE" sz="4800" dirty="0">
              <a:solidFill>
                <a:srgbClr val="034EA2"/>
              </a:solidFill>
              <a:latin typeface="+mj-lt"/>
              <a:ea typeface="+mj-ea"/>
              <a:cs typeface="+mj-cs"/>
            </a:endParaRPr>
          </a:p>
        </p:txBody>
      </p:sp>
      <p:sp>
        <p:nvSpPr>
          <p:cNvPr id="5" name="Rectangle 5">
            <a:extLst>
              <a:ext uri="{FF2B5EF4-FFF2-40B4-BE49-F238E27FC236}">
                <a16:creationId xmlns:a16="http://schemas.microsoft.com/office/drawing/2014/main" id="{4AABDC21-2000-D74B-9192-19B1DDCFAEBE}"/>
              </a:ext>
            </a:extLst>
          </p:cNvPr>
          <p:cNvSpPr/>
          <p:nvPr/>
        </p:nvSpPr>
        <p:spPr>
          <a:xfrm>
            <a:off x="3122587" y="3946718"/>
            <a:ext cx="5616624" cy="830997"/>
          </a:xfrm>
          <a:prstGeom prst="rect">
            <a:avLst/>
          </a:prstGeom>
        </p:spPr>
        <p:txBody>
          <a:bodyPr wrap="square">
            <a:spAutoFit/>
          </a:bodyPr>
          <a:lstStyle/>
          <a:p>
            <a:pPr algn="ctr"/>
            <a:r>
              <a:rPr lang="en-IE" sz="4800" i="1" dirty="0">
                <a:solidFill>
                  <a:srgbClr val="FF0000"/>
                </a:solidFill>
                <a:latin typeface="+mj-lt"/>
                <a:ea typeface="+mj-ea"/>
                <a:cs typeface="+mj-cs"/>
              </a:rPr>
              <a:t>Any questions?</a:t>
            </a:r>
          </a:p>
        </p:txBody>
      </p:sp>
    </p:spTree>
    <p:extLst>
      <p:ext uri="{BB962C8B-B14F-4D97-AF65-F5344CB8AC3E}">
        <p14:creationId xmlns:p14="http://schemas.microsoft.com/office/powerpoint/2010/main" val="2009612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86133261-F426-4E3C-B2AF-F6E5B7E61F25}" type="slidenum">
              <a:rPr lang="en-GB" smtClean="0"/>
              <a:pPr>
                <a:defRPr/>
              </a:pPr>
              <a:t>3</a:t>
            </a:fld>
            <a:endParaRPr lang="en-GB"/>
          </a:p>
        </p:txBody>
      </p:sp>
      <p:sp>
        <p:nvSpPr>
          <p:cNvPr id="6" name="Segnaposto testo 9">
            <a:extLst>
              <a:ext uri="{FF2B5EF4-FFF2-40B4-BE49-F238E27FC236}">
                <a16:creationId xmlns:a16="http://schemas.microsoft.com/office/drawing/2014/main" id="{F139FCA9-16FC-443B-AA94-E3F4E61F7C01}"/>
              </a:ext>
            </a:extLst>
          </p:cNvPr>
          <p:cNvSpPr txBox="1">
            <a:spLocks/>
          </p:cNvSpPr>
          <p:nvPr/>
        </p:nvSpPr>
        <p:spPr>
          <a:xfrm>
            <a:off x="1919927" y="4712247"/>
            <a:ext cx="8902749" cy="804862"/>
          </a:xfrm>
          <a:prstGeom prst="rect">
            <a:avLst/>
          </a:prstGeom>
        </p:spPr>
        <p:txBody>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r>
              <a:rPr lang="en-US" i="0" kern="0" dirty="0">
                <a:solidFill>
                  <a:schemeClr val="tx1"/>
                </a:solidFill>
              </a:rPr>
              <a:t>A long history of crop protection activities has demonstrated that no “silver bullets” exist in pest management</a:t>
            </a:r>
            <a:endParaRPr lang="it-IT" i="0" kern="0" dirty="0">
              <a:solidFill>
                <a:schemeClr val="tx1"/>
              </a:solidFill>
            </a:endParaRPr>
          </a:p>
          <a:p>
            <a:endParaRPr lang="it-IT" kern="0" dirty="0"/>
          </a:p>
        </p:txBody>
      </p:sp>
      <p:pic>
        <p:nvPicPr>
          <p:cNvPr id="7" name="Immagine 6">
            <a:extLst>
              <a:ext uri="{FF2B5EF4-FFF2-40B4-BE49-F238E27FC236}">
                <a16:creationId xmlns:a16="http://schemas.microsoft.com/office/drawing/2014/main" id="{E4FE08F6-2749-4F14-BEC2-05993E10B934}"/>
              </a:ext>
            </a:extLst>
          </p:cNvPr>
          <p:cNvPicPr>
            <a:picLocks noChangeAspect="1"/>
          </p:cNvPicPr>
          <p:nvPr/>
        </p:nvPicPr>
        <p:blipFill>
          <a:blip r:embed="rId2"/>
          <a:stretch>
            <a:fillRect/>
          </a:stretch>
        </p:blipFill>
        <p:spPr>
          <a:xfrm>
            <a:off x="2696783" y="1909268"/>
            <a:ext cx="6730858" cy="2512609"/>
          </a:xfrm>
          <a:prstGeom prst="rect">
            <a:avLst/>
          </a:prstGeom>
        </p:spPr>
      </p:pic>
    </p:spTree>
    <p:extLst>
      <p:ext uri="{BB962C8B-B14F-4D97-AF65-F5344CB8AC3E}">
        <p14:creationId xmlns:p14="http://schemas.microsoft.com/office/powerpoint/2010/main" val="13555910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F30C8E1C-24FF-9044-BB09-DC601078C0E0}"/>
              </a:ext>
            </a:extLst>
          </p:cNvPr>
          <p:cNvSpPr/>
          <p:nvPr/>
        </p:nvSpPr>
        <p:spPr>
          <a:xfrm>
            <a:off x="7837250" y="713188"/>
            <a:ext cx="1787657" cy="178765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Subtitle 2"/>
          <p:cNvSpPr>
            <a:spLocks noGrp="1"/>
          </p:cNvSpPr>
          <p:nvPr>
            <p:ph type="subTitle" idx="1"/>
          </p:nvPr>
        </p:nvSpPr>
        <p:spPr>
          <a:xfrm>
            <a:off x="759575" y="5256108"/>
            <a:ext cx="8941016" cy="1243846"/>
          </a:xfrm>
        </p:spPr>
        <p:txBody>
          <a:bodyPr wrap="square" anchor="b" anchorCtr="0"/>
          <a:lstStyle/>
          <a:p>
            <a:r>
              <a:rPr lang="en-GB" sz="1050" b="1" dirty="0"/>
              <a:t>© European Union 2020</a:t>
            </a:r>
          </a:p>
          <a:p>
            <a:r>
              <a:rPr lang="en-GB" sz="1050" dirty="0"/>
              <a:t>Unless otherwise noted the reuse of this presentation is not authorised. For any use or reproduction of elements that are owned by the EU, permission may need to be sought directly from the respective right holders. All statements and references in this presentation come from the Training coordinator and tutors and do not represent the official position of the European Commission.</a:t>
            </a:r>
          </a:p>
        </p:txBody>
      </p:sp>
      <p:sp>
        <p:nvSpPr>
          <p:cNvPr id="6" name="Text Placeholder 7"/>
          <p:cNvSpPr txBox="1">
            <a:spLocks/>
          </p:cNvSpPr>
          <p:nvPr/>
        </p:nvSpPr>
        <p:spPr>
          <a:xfrm>
            <a:off x="830524" y="3535087"/>
            <a:ext cx="4669944" cy="1111348"/>
          </a:xfrm>
          <a:prstGeom prst="rect">
            <a:avLst/>
          </a:prstGeom>
        </p:spPr>
        <p:txBody>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spcAft>
                <a:spcPts val="0"/>
              </a:spcAft>
              <a:buNone/>
            </a:pPr>
            <a:r>
              <a:rPr lang="fr-FR" sz="1600" b="0" i="0" u="none" strike="noStrike" baseline="0" dirty="0" err="1">
                <a:solidFill>
                  <a:srgbClr val="4D4D4D"/>
                </a:solidFill>
                <a:latin typeface="Arial" panose="020B0604020202020204" pitchFamily="34" charset="0"/>
              </a:rPr>
              <a:t>European</a:t>
            </a:r>
            <a:r>
              <a:rPr lang="fr-FR" sz="1600" b="0" i="0" u="none" strike="noStrike" baseline="0" dirty="0">
                <a:solidFill>
                  <a:srgbClr val="4D4D4D"/>
                </a:solidFill>
                <a:latin typeface="Arial" panose="020B0604020202020204" pitchFamily="34" charset="0"/>
              </a:rPr>
              <a:t> Commission</a:t>
            </a:r>
          </a:p>
          <a:p>
            <a:pPr marL="0" indent="0" algn="l">
              <a:spcAft>
                <a:spcPts val="0"/>
              </a:spcAft>
              <a:buNone/>
            </a:pPr>
            <a:r>
              <a:rPr lang="en-US" sz="1600" b="0" i="0" u="none" strike="noStrike" baseline="0" dirty="0">
                <a:solidFill>
                  <a:srgbClr val="4D4D4D"/>
                </a:solidFill>
                <a:latin typeface="Arial" panose="020B0604020202020204" pitchFamily="34" charset="0"/>
              </a:rPr>
              <a:t>European Health and Digital Executive Agency</a:t>
            </a:r>
          </a:p>
          <a:p>
            <a:pPr marL="0" indent="0" algn="l">
              <a:spcAft>
                <a:spcPts val="0"/>
              </a:spcAft>
              <a:buNone/>
            </a:pPr>
            <a:r>
              <a:rPr lang="fr-FR" sz="1600" b="0" i="0" u="none" strike="noStrike" baseline="0" dirty="0" err="1">
                <a:solidFill>
                  <a:srgbClr val="4D4D4D"/>
                </a:solidFill>
                <a:latin typeface="Arial" panose="020B0604020202020204" pitchFamily="34" charset="0"/>
              </a:rPr>
              <a:t>Covent</a:t>
            </a:r>
            <a:r>
              <a:rPr lang="fr-FR" sz="1600" b="0" i="0" u="none" strike="noStrike" baseline="0" dirty="0">
                <a:solidFill>
                  <a:srgbClr val="4D4D4D"/>
                </a:solidFill>
                <a:latin typeface="Arial" panose="020B0604020202020204" pitchFamily="34" charset="0"/>
              </a:rPr>
              <a:t> Garden Building</a:t>
            </a:r>
          </a:p>
          <a:p>
            <a:pPr marL="0" indent="0" algn="l">
              <a:spcAft>
                <a:spcPts val="0"/>
              </a:spcAft>
              <a:buNone/>
            </a:pPr>
            <a:r>
              <a:rPr lang="fr-FR" sz="1600" b="0" i="0" u="none" strike="noStrike" baseline="0" dirty="0">
                <a:solidFill>
                  <a:srgbClr val="4D4D4D"/>
                </a:solidFill>
                <a:latin typeface="Arial" panose="020B0604020202020204" pitchFamily="34" charset="0"/>
              </a:rPr>
              <a:t>Place Charles Rogier, 16</a:t>
            </a:r>
          </a:p>
          <a:p>
            <a:pPr marL="0" indent="0" algn="l">
              <a:spcAft>
                <a:spcPts val="0"/>
              </a:spcAft>
              <a:buNone/>
            </a:pPr>
            <a:r>
              <a:rPr lang="fr-FR" sz="1600" b="0" i="0" u="none" strike="noStrike" baseline="0" dirty="0">
                <a:solidFill>
                  <a:srgbClr val="4D4D4D"/>
                </a:solidFill>
                <a:latin typeface="Arial" panose="020B0604020202020204" pitchFamily="34" charset="0"/>
              </a:rPr>
              <a:t>B-1210 Brussels - </a:t>
            </a:r>
            <a:r>
              <a:rPr lang="fr-FR" sz="1600" b="0" i="0" u="none" strike="noStrike" baseline="0" dirty="0" err="1">
                <a:solidFill>
                  <a:srgbClr val="4D4D4D"/>
                </a:solidFill>
                <a:latin typeface="Arial" panose="020B0604020202020204" pitchFamily="34" charset="0"/>
              </a:rPr>
              <a:t>Belgium</a:t>
            </a:r>
            <a:endParaRPr lang="en-GB" sz="1400" dirty="0"/>
          </a:p>
        </p:txBody>
      </p:sp>
      <p:sp>
        <p:nvSpPr>
          <p:cNvPr id="7" name="Text Placeholder 7"/>
          <p:cNvSpPr txBox="1">
            <a:spLocks/>
          </p:cNvSpPr>
          <p:nvPr/>
        </p:nvSpPr>
        <p:spPr>
          <a:xfrm flipH="1">
            <a:off x="6485205" y="3546499"/>
            <a:ext cx="5176910" cy="983298"/>
          </a:xfrm>
          <a:prstGeom prst="rect">
            <a:avLst/>
          </a:prstGeom>
        </p:spPr>
        <p:txBody>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endParaRPr lang="en-GB" sz="1600" dirty="0"/>
          </a:p>
        </p:txBody>
      </p:sp>
      <p:sp>
        <p:nvSpPr>
          <p:cNvPr id="8" name="Text Placeholder 7"/>
          <p:cNvSpPr txBox="1">
            <a:spLocks/>
          </p:cNvSpPr>
          <p:nvPr/>
        </p:nvSpPr>
        <p:spPr>
          <a:xfrm flipH="1">
            <a:off x="6485205" y="3535087"/>
            <a:ext cx="5581104" cy="2198169"/>
          </a:xfrm>
          <a:prstGeom prst="rect">
            <a:avLst/>
          </a:prstGeom>
        </p:spPr>
        <p:txBody>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US" sz="1400" dirty="0"/>
              <a:t>Contractor contact details: </a:t>
            </a:r>
          </a:p>
          <a:p>
            <a:pPr marL="0" indent="0">
              <a:spcAft>
                <a:spcPts val="1200"/>
              </a:spcAft>
              <a:buNone/>
            </a:pPr>
            <a:r>
              <a:rPr lang="en-US" sz="1400" dirty="0"/>
              <a:t>Name:</a:t>
            </a:r>
            <a:r>
              <a:rPr lang="en-US" sz="1400" b="1" dirty="0"/>
              <a:t> OPERA (in consortium with NSF </a:t>
            </a:r>
            <a:r>
              <a:rPr lang="en-US" sz="1400" b="1" dirty="0" err="1"/>
              <a:t>Euroconsultants</a:t>
            </a:r>
            <a:r>
              <a:rPr lang="en-US" sz="1400" b="1" dirty="0"/>
              <a:t>)</a:t>
            </a:r>
          </a:p>
          <a:p>
            <a:pPr marL="0" indent="0">
              <a:spcAft>
                <a:spcPts val="1200"/>
              </a:spcAft>
              <a:buNone/>
            </a:pPr>
            <a:r>
              <a:rPr lang="en-US" sz="1400" dirty="0"/>
              <a:t>Address : </a:t>
            </a:r>
            <a:r>
              <a:rPr lang="it-IT" sz="1400" b="1" dirty="0"/>
              <a:t>Viale Parioli 96 - 00197 Roma - </a:t>
            </a:r>
            <a:r>
              <a:rPr lang="it-IT" sz="1400" b="1" dirty="0" err="1"/>
              <a:t>Italy</a:t>
            </a:r>
            <a:endParaRPr lang="it-IT" sz="1400" b="1" dirty="0"/>
          </a:p>
          <a:p>
            <a:pPr marL="0" indent="0">
              <a:spcAft>
                <a:spcPts val="1200"/>
              </a:spcAft>
              <a:buNone/>
            </a:pPr>
            <a:r>
              <a:rPr lang="en-US" sz="1400" dirty="0"/>
              <a:t>Phone: </a:t>
            </a:r>
            <a:r>
              <a:rPr lang="it-IT" sz="1400" b="1" dirty="0"/>
              <a:t>Tel/Fax +39.06.8080111 </a:t>
            </a:r>
          </a:p>
          <a:p>
            <a:pPr marL="0" indent="0">
              <a:spcAft>
                <a:spcPts val="1200"/>
              </a:spcAft>
              <a:buNone/>
            </a:pPr>
            <a:r>
              <a:rPr lang="en-US" sz="1400" dirty="0"/>
              <a:t>Email: </a:t>
            </a:r>
            <a:r>
              <a:rPr lang="it-IT" sz="1400" b="1" dirty="0">
                <a:hlinkClick r:id="rId3"/>
              </a:rPr>
              <a:t>20189605riskassessment@btsftraining.com</a:t>
            </a:r>
            <a:r>
              <a:rPr lang="it-IT" sz="1400" b="1" dirty="0"/>
              <a:t>   </a:t>
            </a:r>
          </a:p>
          <a:p>
            <a:pPr marL="0" indent="0">
              <a:spcAft>
                <a:spcPts val="1200"/>
              </a:spcAft>
              <a:buNone/>
            </a:pPr>
            <a:r>
              <a:rPr lang="en-US" sz="1400" dirty="0"/>
              <a:t>Website: </a:t>
            </a:r>
            <a:r>
              <a:rPr lang="it-IT" sz="1400" b="1" dirty="0">
                <a:hlinkClick r:id="rId4"/>
              </a:rPr>
              <a:t>www.opera-italy.eu</a:t>
            </a:r>
            <a:endParaRPr lang="it-IT" sz="1400" b="1" dirty="0"/>
          </a:p>
          <a:p>
            <a:pPr marL="0" indent="0">
              <a:spcAft>
                <a:spcPts val="0"/>
              </a:spcAft>
              <a:buNone/>
              <a:defRPr/>
            </a:pPr>
            <a:endParaRPr lang="it-IT" sz="1400" dirty="0">
              <a:sym typeface="Helvetica" charset="0"/>
            </a:endParaRPr>
          </a:p>
        </p:txBody>
      </p:sp>
      <p:pic>
        <p:nvPicPr>
          <p:cNvPr id="3074" name="Picture 2">
            <a:extLst>
              <a:ext uri="{FF2B5EF4-FFF2-40B4-BE49-F238E27FC236}">
                <a16:creationId xmlns:a16="http://schemas.microsoft.com/office/drawing/2014/main" id="{F8A33FF2-4334-F1FD-8FA6-A5F450BCE2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11234" y="1301265"/>
            <a:ext cx="1537887" cy="615568"/>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C552F695-A420-BC24-5F76-28986A82551F}"/>
              </a:ext>
            </a:extLst>
          </p:cNvPr>
          <p:cNvSpPr>
            <a:spLocks noGrp="1"/>
          </p:cNvSpPr>
          <p:nvPr>
            <p:ph type="sldNum" sz="quarter" idx="12"/>
          </p:nvPr>
        </p:nvSpPr>
        <p:spPr/>
        <p:txBody>
          <a:bodyPr/>
          <a:lstStyle/>
          <a:p>
            <a:fld id="{F46C79FD-C571-418B-AB0F-5EE936C85276}" type="slidenum">
              <a:rPr lang="en-GB" smtClean="0"/>
              <a:t>30</a:t>
            </a:fld>
            <a:endParaRPr lang="en-GB"/>
          </a:p>
        </p:txBody>
      </p:sp>
    </p:spTree>
    <p:extLst>
      <p:ext uri="{BB962C8B-B14F-4D97-AF65-F5344CB8AC3E}">
        <p14:creationId xmlns:p14="http://schemas.microsoft.com/office/powerpoint/2010/main" val="5034437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6485206" y="2939702"/>
            <a:ext cx="5706794" cy="2687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4"/>
          <p:cNvSpPr>
            <a:spLocks noGrp="1"/>
          </p:cNvSpPr>
          <p:nvPr>
            <p:ph idx="1"/>
          </p:nvPr>
        </p:nvSpPr>
        <p:spPr>
          <a:xfrm>
            <a:off x="6270177" y="4714827"/>
            <a:ext cx="3617290" cy="361995"/>
          </a:xfrm>
        </p:spPr>
        <p:txBody>
          <a:bodyPr/>
          <a:lstStyle/>
          <a:p>
            <a:pPr marL="0" indent="0">
              <a:buNone/>
            </a:pPr>
            <a:r>
              <a:rPr lang="en-IE" sz="1600" dirty="0">
                <a:hlinkClick r:id="rId3"/>
              </a:rPr>
              <a:t>EU Spotify</a:t>
            </a:r>
            <a:endParaRPr lang="en-GB" sz="1600"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0722" y="1630238"/>
            <a:ext cx="684199" cy="750146"/>
          </a:xfrm>
          <a:prstGeom prst="rect">
            <a:avLst/>
          </a:prstGeom>
        </p:spPr>
      </p:pic>
      <p:sp>
        <p:nvSpPr>
          <p:cNvPr id="2" name="Rectangle 1"/>
          <p:cNvSpPr/>
          <p:nvPr/>
        </p:nvSpPr>
        <p:spPr>
          <a:xfrm>
            <a:off x="1819504" y="1774881"/>
            <a:ext cx="1439818" cy="338554"/>
          </a:xfrm>
          <a:prstGeom prst="rect">
            <a:avLst/>
          </a:prstGeom>
        </p:spPr>
        <p:txBody>
          <a:bodyPr wrap="none">
            <a:spAutoFit/>
          </a:bodyPr>
          <a:lstStyle/>
          <a:p>
            <a:r>
              <a:rPr lang="en-GB" sz="1600" dirty="0">
                <a:hlinkClick r:id="rId5"/>
              </a:rPr>
              <a:t>ec.europa.eu/</a:t>
            </a:r>
            <a:endParaRPr lang="en-IE" sz="1200" dirty="0"/>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0722" y="2635213"/>
            <a:ext cx="684199" cy="750146"/>
          </a:xfrm>
          <a:prstGeom prst="rect">
            <a:avLst/>
          </a:prstGeom>
        </p:spPr>
      </p:pic>
      <p:sp>
        <p:nvSpPr>
          <p:cNvPr id="7" name="Rectangle 6"/>
          <p:cNvSpPr/>
          <p:nvPr/>
        </p:nvSpPr>
        <p:spPr>
          <a:xfrm>
            <a:off x="1819504" y="2841009"/>
            <a:ext cx="1165704" cy="338554"/>
          </a:xfrm>
          <a:prstGeom prst="rect">
            <a:avLst/>
          </a:prstGeom>
        </p:spPr>
        <p:txBody>
          <a:bodyPr wrap="none">
            <a:spAutoFit/>
          </a:bodyPr>
          <a:lstStyle/>
          <a:p>
            <a:r>
              <a:rPr lang="en-GB" sz="1600" dirty="0">
                <a:hlinkClick r:id="rId6"/>
              </a:rPr>
              <a:t>europa.eu/</a:t>
            </a:r>
            <a:endParaRPr lang="en-GB" sz="1600" dirty="0"/>
          </a:p>
        </p:txBody>
      </p:sp>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0722" y="3587900"/>
            <a:ext cx="640631" cy="702230"/>
          </a:xfrm>
          <a:prstGeom prst="rect">
            <a:avLst/>
          </a:prstGeom>
        </p:spPr>
      </p:pic>
      <p:sp>
        <p:nvSpPr>
          <p:cNvPr id="9" name="Rectangle 8"/>
          <p:cNvSpPr/>
          <p:nvPr/>
        </p:nvSpPr>
        <p:spPr>
          <a:xfrm>
            <a:off x="1819504" y="3736212"/>
            <a:ext cx="1975221" cy="338554"/>
          </a:xfrm>
          <a:prstGeom prst="rect">
            <a:avLst/>
          </a:prstGeom>
        </p:spPr>
        <p:txBody>
          <a:bodyPr wrap="none">
            <a:spAutoFit/>
          </a:bodyPr>
          <a:lstStyle/>
          <a:p>
            <a:r>
              <a:rPr lang="en-IE" sz="1600" dirty="0">
                <a:hlinkClick r:id="rId8"/>
              </a:rPr>
              <a:t>@</a:t>
            </a:r>
            <a:r>
              <a:rPr lang="en-IE" sz="1600" dirty="0" err="1">
                <a:hlinkClick r:id="rId8"/>
              </a:rPr>
              <a:t>EU_Commission</a:t>
            </a:r>
            <a:r>
              <a:rPr lang="en-IE" sz="1600" dirty="0">
                <a:hlinkClick r:id="rId8"/>
              </a:rPr>
              <a:t> </a:t>
            </a:r>
            <a:endParaRPr lang="en-GB" sz="1200" dirty="0"/>
          </a:p>
        </p:txBody>
      </p:sp>
      <p:sp>
        <p:nvSpPr>
          <p:cNvPr id="10" name="Rectangle 9"/>
          <p:cNvSpPr/>
          <p:nvPr/>
        </p:nvSpPr>
        <p:spPr>
          <a:xfrm>
            <a:off x="1819504" y="4710652"/>
            <a:ext cx="6096000" cy="338554"/>
          </a:xfrm>
          <a:prstGeom prst="rect">
            <a:avLst/>
          </a:prstGeom>
        </p:spPr>
        <p:txBody>
          <a:bodyPr>
            <a:spAutoFit/>
          </a:bodyPr>
          <a:lstStyle/>
          <a:p>
            <a:r>
              <a:rPr lang="en-IE" sz="1600" dirty="0">
                <a:hlinkClick r:id="rId9"/>
              </a:rPr>
              <a:t>@</a:t>
            </a:r>
            <a:r>
              <a:rPr lang="en-IE" sz="1600" dirty="0" err="1">
                <a:hlinkClick r:id="rId9"/>
              </a:rPr>
              <a:t>EuropeanCommission</a:t>
            </a:r>
            <a:r>
              <a:rPr lang="en-IE" sz="1600" dirty="0">
                <a:hlinkClick r:id="rId9"/>
              </a:rPr>
              <a:t> </a:t>
            </a:r>
            <a:endParaRPr lang="en-GB" sz="1200" dirty="0"/>
          </a:p>
        </p:txBody>
      </p:sp>
      <p:pic>
        <p:nvPicPr>
          <p:cNvPr id="11" name="Picture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80922" y="4538287"/>
            <a:ext cx="620230" cy="681506"/>
          </a:xfrm>
          <a:prstGeom prst="rect">
            <a:avLst/>
          </a:prstGeom>
        </p:spPr>
      </p:pic>
      <p:sp>
        <p:nvSpPr>
          <p:cNvPr id="12" name="Rectangle 11"/>
          <p:cNvSpPr/>
          <p:nvPr/>
        </p:nvSpPr>
        <p:spPr>
          <a:xfrm>
            <a:off x="1819504" y="5661644"/>
            <a:ext cx="6096000" cy="338554"/>
          </a:xfrm>
          <a:prstGeom prst="rect">
            <a:avLst/>
          </a:prstGeom>
        </p:spPr>
        <p:txBody>
          <a:bodyPr>
            <a:spAutoFit/>
          </a:bodyPr>
          <a:lstStyle/>
          <a:p>
            <a:r>
              <a:rPr lang="en-IE" sz="1600" dirty="0">
                <a:hlinkClick r:id="rId11"/>
              </a:rPr>
              <a:t>European Commission</a:t>
            </a:r>
            <a:endParaRPr lang="en-GB" sz="1200" dirty="0">
              <a:hlinkClick r:id="rId11"/>
            </a:endParaRPr>
          </a:p>
        </p:txBody>
      </p:sp>
      <p:pic>
        <p:nvPicPr>
          <p:cNvPr id="13" name="Picture 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80922" y="5491270"/>
            <a:ext cx="620230" cy="681506"/>
          </a:xfrm>
          <a:prstGeom prst="rect">
            <a:avLst/>
          </a:prstGeom>
        </p:spPr>
      </p:pic>
      <p:pic>
        <p:nvPicPr>
          <p:cNvPr id="14" name="Picture 1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363060" y="1661642"/>
            <a:ext cx="647562" cy="711537"/>
          </a:xfrm>
          <a:prstGeom prst="rect">
            <a:avLst/>
          </a:prstGeom>
        </p:spPr>
      </p:pic>
      <p:sp>
        <p:nvSpPr>
          <p:cNvPr id="15" name="Rectangle 14"/>
          <p:cNvSpPr/>
          <p:nvPr/>
        </p:nvSpPr>
        <p:spPr>
          <a:xfrm>
            <a:off x="6156397" y="1792054"/>
            <a:ext cx="3798073" cy="338554"/>
          </a:xfrm>
          <a:prstGeom prst="rect">
            <a:avLst/>
          </a:prstGeom>
        </p:spPr>
        <p:txBody>
          <a:bodyPr wrap="square">
            <a:spAutoFit/>
          </a:bodyPr>
          <a:lstStyle/>
          <a:p>
            <a:r>
              <a:rPr lang="en-IE" sz="1600" dirty="0">
                <a:hlinkClick r:id="rId14"/>
              </a:rPr>
              <a:t>europeancommission</a:t>
            </a:r>
            <a:r>
              <a:rPr lang="en-IE" sz="1600" dirty="0"/>
              <a:t> </a:t>
            </a:r>
            <a:endParaRPr lang="en-GB" sz="1200" dirty="0"/>
          </a:p>
        </p:txBody>
      </p:sp>
      <p:pic>
        <p:nvPicPr>
          <p:cNvPr id="16" name="Picture 1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402348" y="2611751"/>
            <a:ext cx="568985" cy="623695"/>
          </a:xfrm>
          <a:prstGeom prst="rect">
            <a:avLst/>
          </a:prstGeom>
        </p:spPr>
      </p:pic>
      <p:sp>
        <p:nvSpPr>
          <p:cNvPr id="17" name="Rectangle 16">
            <a:hlinkClick r:id="rId16"/>
          </p:cNvPr>
          <p:cNvSpPr/>
          <p:nvPr/>
        </p:nvSpPr>
        <p:spPr>
          <a:xfrm>
            <a:off x="6156397" y="2749321"/>
            <a:ext cx="2465740" cy="338554"/>
          </a:xfrm>
          <a:prstGeom prst="rect">
            <a:avLst/>
          </a:prstGeom>
        </p:spPr>
        <p:txBody>
          <a:bodyPr wrap="none">
            <a:spAutoFit/>
          </a:bodyPr>
          <a:lstStyle/>
          <a:p>
            <a:r>
              <a:rPr lang="en-GB" sz="1600" dirty="0">
                <a:hlinkClick r:id="rId16"/>
              </a:rPr>
              <a:t>@</a:t>
            </a:r>
            <a:r>
              <a:rPr lang="en-GB" sz="1600" dirty="0" err="1">
                <a:hlinkClick r:id="rId16"/>
              </a:rPr>
              <a:t>EuropeanCommission</a:t>
            </a:r>
            <a:endParaRPr lang="en-GB" sz="1200" dirty="0"/>
          </a:p>
        </p:txBody>
      </p:sp>
      <p:sp>
        <p:nvSpPr>
          <p:cNvPr id="18" name="Rectangle 17"/>
          <p:cNvSpPr/>
          <p:nvPr/>
        </p:nvSpPr>
        <p:spPr>
          <a:xfrm>
            <a:off x="6270177" y="3733427"/>
            <a:ext cx="927242" cy="338554"/>
          </a:xfrm>
          <a:prstGeom prst="rect">
            <a:avLst/>
          </a:prstGeom>
        </p:spPr>
        <p:txBody>
          <a:bodyPr wrap="none">
            <a:spAutoFit/>
          </a:bodyPr>
          <a:lstStyle/>
          <a:p>
            <a:r>
              <a:rPr lang="en-IE" sz="1600" dirty="0">
                <a:hlinkClick r:id="rId17"/>
              </a:rPr>
              <a:t>EUTube</a:t>
            </a:r>
            <a:endParaRPr lang="en-IE" sz="1200" dirty="0"/>
          </a:p>
        </p:txBody>
      </p:sp>
      <p:pic>
        <p:nvPicPr>
          <p:cNvPr id="19" name="Picture 18"/>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399823" y="3542487"/>
            <a:ext cx="660728" cy="726004"/>
          </a:xfrm>
          <a:prstGeom prst="rect">
            <a:avLst/>
          </a:prstGeom>
        </p:spPr>
      </p:pic>
      <p:pic>
        <p:nvPicPr>
          <p:cNvPr id="20" name="Picture 19"/>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381661" y="4514763"/>
            <a:ext cx="695271" cy="762124"/>
          </a:xfrm>
          <a:prstGeom prst="rect">
            <a:avLst/>
          </a:prstGeom>
        </p:spPr>
      </p:pic>
      <p:sp>
        <p:nvSpPr>
          <p:cNvPr id="21" name="Title 20"/>
          <p:cNvSpPr>
            <a:spLocks noGrp="1"/>
          </p:cNvSpPr>
          <p:nvPr>
            <p:ph type="title"/>
          </p:nvPr>
        </p:nvSpPr>
        <p:spPr/>
        <p:txBody>
          <a:bodyPr/>
          <a:lstStyle/>
          <a:p>
            <a:r>
              <a:rPr lang="en-US" dirty="0"/>
              <a:t>Keep in touch</a:t>
            </a:r>
          </a:p>
        </p:txBody>
      </p:sp>
      <p:sp>
        <p:nvSpPr>
          <p:cNvPr id="3" name="Slide Number Placeholder 2">
            <a:extLst>
              <a:ext uri="{FF2B5EF4-FFF2-40B4-BE49-F238E27FC236}">
                <a16:creationId xmlns:a16="http://schemas.microsoft.com/office/drawing/2014/main" id="{070AB925-4555-F6E3-3D40-ACF69B7F92A4}"/>
              </a:ext>
            </a:extLst>
          </p:cNvPr>
          <p:cNvSpPr>
            <a:spLocks noGrp="1"/>
          </p:cNvSpPr>
          <p:nvPr>
            <p:ph type="sldNum" sz="quarter" idx="12"/>
          </p:nvPr>
        </p:nvSpPr>
        <p:spPr/>
        <p:txBody>
          <a:bodyPr/>
          <a:lstStyle/>
          <a:p>
            <a:fld id="{F46C79FD-C571-418B-AB0F-5EE936C85276}" type="slidenum">
              <a:rPr lang="en-GB" smtClean="0"/>
              <a:t>31</a:t>
            </a:fld>
            <a:endParaRPr lang="en-GB"/>
          </a:p>
        </p:txBody>
      </p:sp>
    </p:spTree>
    <p:extLst>
      <p:ext uri="{BB962C8B-B14F-4D97-AF65-F5344CB8AC3E}">
        <p14:creationId xmlns:p14="http://schemas.microsoft.com/office/powerpoint/2010/main" val="12446399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86133261-F426-4E3C-B2AF-F6E5B7E61F25}" type="slidenum">
              <a:rPr lang="en-GB" smtClean="0"/>
              <a:pPr>
                <a:defRPr/>
              </a:pPr>
              <a:t>4</a:t>
            </a:fld>
            <a:endParaRPr lang="en-GB"/>
          </a:p>
        </p:txBody>
      </p:sp>
      <p:sp>
        <p:nvSpPr>
          <p:cNvPr id="9" name="Rectangle 2">
            <a:extLst>
              <a:ext uri="{FF2B5EF4-FFF2-40B4-BE49-F238E27FC236}">
                <a16:creationId xmlns:a16="http://schemas.microsoft.com/office/drawing/2014/main" id="{B5E7C219-2E27-4349-B287-AB122BFB3190}"/>
              </a:ext>
            </a:extLst>
          </p:cNvPr>
          <p:cNvSpPr>
            <a:spLocks noGrp="1" noChangeArrowheads="1"/>
          </p:cNvSpPr>
          <p:nvPr>
            <p:ph type="title"/>
          </p:nvPr>
        </p:nvSpPr>
        <p:spPr>
          <a:xfrm>
            <a:off x="3028950" y="482860"/>
            <a:ext cx="7924800" cy="782357"/>
          </a:xfrm>
        </p:spPr>
        <p:txBody>
          <a:bodyPr/>
          <a:lstStyle/>
          <a:p>
            <a:pPr algn="ctr"/>
            <a:r>
              <a:rPr lang="it-IT" altLang="it-IT" dirty="0">
                <a:solidFill>
                  <a:srgbClr val="024B9C"/>
                </a:solidFill>
              </a:rPr>
              <a:t>Pest control tactics</a:t>
            </a:r>
          </a:p>
        </p:txBody>
      </p:sp>
      <p:sp>
        <p:nvSpPr>
          <p:cNvPr id="10" name="Rectangle 3">
            <a:extLst>
              <a:ext uri="{FF2B5EF4-FFF2-40B4-BE49-F238E27FC236}">
                <a16:creationId xmlns:a16="http://schemas.microsoft.com/office/drawing/2014/main" id="{7B108C33-7930-4950-962C-0F830EBA2521}"/>
              </a:ext>
            </a:extLst>
          </p:cNvPr>
          <p:cNvSpPr txBox="1">
            <a:spLocks noChangeArrowheads="1"/>
          </p:cNvSpPr>
          <p:nvPr/>
        </p:nvSpPr>
        <p:spPr>
          <a:xfrm>
            <a:off x="929476" y="2045530"/>
            <a:ext cx="4482546" cy="3633788"/>
          </a:xfrm>
          <a:prstGeom prst="rect">
            <a:avLst/>
          </a:prstGeom>
        </p:spPr>
        <p:txBody>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algn="just">
              <a:buNone/>
            </a:pPr>
            <a:r>
              <a:rPr lang="it-IT" altLang="it-IT" sz="2800" i="0" kern="0" dirty="0">
                <a:solidFill>
                  <a:schemeClr val="tx1"/>
                </a:solidFill>
              </a:rPr>
              <a:t>-  </a:t>
            </a:r>
            <a:r>
              <a:rPr lang="it-IT" altLang="it-IT" sz="2000" b="1" i="0" kern="0" dirty="0">
                <a:solidFill>
                  <a:schemeClr val="tx1"/>
                </a:solidFill>
              </a:rPr>
              <a:t>Chemical control </a:t>
            </a:r>
            <a:r>
              <a:rPr lang="it-IT" altLang="it-IT" sz="2000" i="0" kern="0" dirty="0">
                <a:solidFill>
                  <a:schemeClr val="tx1"/>
                </a:solidFill>
              </a:rPr>
              <a:t>(appeared in the 30’s, boomed in the 60’s when the number of active compounds increased steadily)</a:t>
            </a:r>
          </a:p>
          <a:p>
            <a:pPr marL="0" indent="0" algn="just">
              <a:buNone/>
            </a:pPr>
            <a:r>
              <a:rPr lang="it-IT" altLang="it-IT" sz="2000" i="0" kern="0" dirty="0">
                <a:solidFill>
                  <a:schemeClr val="tx1"/>
                </a:solidFill>
              </a:rPr>
              <a:t>- </a:t>
            </a:r>
            <a:r>
              <a:rPr lang="it-IT" altLang="it-IT" sz="2000" b="1" i="0" kern="0" dirty="0">
                <a:solidFill>
                  <a:schemeClr val="tx1"/>
                </a:solidFill>
              </a:rPr>
              <a:t>Biological Control</a:t>
            </a:r>
          </a:p>
          <a:p>
            <a:pPr marL="0" indent="0" algn="just">
              <a:buNone/>
            </a:pPr>
            <a:r>
              <a:rPr lang="it-IT" altLang="it-IT" sz="2000" i="0" kern="0" dirty="0">
                <a:solidFill>
                  <a:schemeClr val="tx1"/>
                </a:solidFill>
              </a:rPr>
              <a:t>- </a:t>
            </a:r>
            <a:r>
              <a:rPr lang="it-IT" altLang="it-IT" sz="2000" b="1" i="0" kern="0" dirty="0">
                <a:solidFill>
                  <a:schemeClr val="tx1"/>
                </a:solidFill>
              </a:rPr>
              <a:t>Integrated Pest Management </a:t>
            </a:r>
            <a:r>
              <a:rPr lang="it-IT" altLang="it-IT" sz="2000" i="0" kern="0" dirty="0">
                <a:solidFill>
                  <a:schemeClr val="tx1"/>
                </a:solidFill>
              </a:rPr>
              <a:t>(started in the 60’s, only became more common in the 80’s)</a:t>
            </a:r>
          </a:p>
        </p:txBody>
      </p:sp>
      <p:pic>
        <p:nvPicPr>
          <p:cNvPr id="11" name="Segnaposto contenuto 4">
            <a:extLst>
              <a:ext uri="{FF2B5EF4-FFF2-40B4-BE49-F238E27FC236}">
                <a16:creationId xmlns:a16="http://schemas.microsoft.com/office/drawing/2014/main" id="{221B909B-76FE-4071-BA09-22FE49B0C633}"/>
              </a:ext>
            </a:extLst>
          </p:cNvPr>
          <p:cNvPicPr>
            <a:picLocks noChangeAspect="1"/>
          </p:cNvPicPr>
          <p:nvPr/>
        </p:nvPicPr>
        <p:blipFill>
          <a:blip r:embed="rId2"/>
          <a:stretch>
            <a:fillRect/>
          </a:stretch>
        </p:blipFill>
        <p:spPr>
          <a:xfrm>
            <a:off x="8890554" y="3178919"/>
            <a:ext cx="2413944" cy="1635433"/>
          </a:xfrm>
          <a:prstGeom prst="rect">
            <a:avLst/>
          </a:prstGeom>
        </p:spPr>
      </p:pic>
      <p:pic>
        <p:nvPicPr>
          <p:cNvPr id="12" name="Immagine 5">
            <a:extLst>
              <a:ext uri="{FF2B5EF4-FFF2-40B4-BE49-F238E27FC236}">
                <a16:creationId xmlns:a16="http://schemas.microsoft.com/office/drawing/2014/main" id="{1D154EF9-3E4F-42B5-8340-C5AE294F3E37}"/>
              </a:ext>
            </a:extLst>
          </p:cNvPr>
          <p:cNvPicPr>
            <a:picLocks noChangeAspect="1"/>
          </p:cNvPicPr>
          <p:nvPr/>
        </p:nvPicPr>
        <p:blipFill>
          <a:blip r:embed="rId3"/>
          <a:stretch>
            <a:fillRect/>
          </a:stretch>
        </p:blipFill>
        <p:spPr>
          <a:xfrm>
            <a:off x="6096000" y="2166974"/>
            <a:ext cx="2705100" cy="1695450"/>
          </a:xfrm>
          <a:prstGeom prst="rect">
            <a:avLst/>
          </a:prstGeom>
        </p:spPr>
      </p:pic>
      <p:pic>
        <p:nvPicPr>
          <p:cNvPr id="13" name="Immagine 6">
            <a:extLst>
              <a:ext uri="{FF2B5EF4-FFF2-40B4-BE49-F238E27FC236}">
                <a16:creationId xmlns:a16="http://schemas.microsoft.com/office/drawing/2014/main" id="{E5CCD6E6-9DD3-47A2-9FC3-BE63C0C932E2}"/>
              </a:ext>
            </a:extLst>
          </p:cNvPr>
          <p:cNvPicPr>
            <a:picLocks noChangeAspect="1"/>
          </p:cNvPicPr>
          <p:nvPr/>
        </p:nvPicPr>
        <p:blipFill>
          <a:blip r:embed="rId4"/>
          <a:stretch>
            <a:fillRect/>
          </a:stretch>
        </p:blipFill>
        <p:spPr>
          <a:xfrm>
            <a:off x="7242643" y="4764181"/>
            <a:ext cx="2466975" cy="1847850"/>
          </a:xfrm>
          <a:prstGeom prst="rect">
            <a:avLst/>
          </a:prstGeom>
        </p:spPr>
      </p:pic>
    </p:spTree>
    <p:extLst>
      <p:ext uri="{BB962C8B-B14F-4D97-AF65-F5344CB8AC3E}">
        <p14:creationId xmlns:p14="http://schemas.microsoft.com/office/powerpoint/2010/main" val="40630017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E973135-AA69-48B3-9D4F-2A40F1EC51BF}"/>
              </a:ext>
            </a:extLst>
          </p:cNvPr>
          <p:cNvSpPr>
            <a:spLocks noGrp="1"/>
          </p:cNvSpPr>
          <p:nvPr>
            <p:ph type="sldNum" sz="quarter" idx="12"/>
          </p:nvPr>
        </p:nvSpPr>
        <p:spPr/>
        <p:txBody>
          <a:bodyPr/>
          <a:lstStyle/>
          <a:p>
            <a:pPr>
              <a:defRPr/>
            </a:pPr>
            <a:fld id="{86133261-F426-4E3C-B2AF-F6E5B7E61F25}" type="slidenum">
              <a:rPr lang="en-GB" smtClean="0"/>
              <a:pPr>
                <a:defRPr/>
              </a:pPr>
              <a:t>5</a:t>
            </a:fld>
            <a:endParaRPr lang="en-GB"/>
          </a:p>
        </p:txBody>
      </p:sp>
      <p:sp>
        <p:nvSpPr>
          <p:cNvPr id="6" name="Rectangle 2">
            <a:extLst>
              <a:ext uri="{FF2B5EF4-FFF2-40B4-BE49-F238E27FC236}">
                <a16:creationId xmlns:a16="http://schemas.microsoft.com/office/drawing/2014/main" id="{8644CBFF-9CB1-4CC4-96D3-A83A47EE920E}"/>
              </a:ext>
            </a:extLst>
          </p:cNvPr>
          <p:cNvSpPr>
            <a:spLocks noGrp="1" noChangeArrowheads="1"/>
          </p:cNvSpPr>
          <p:nvPr>
            <p:ph type="title"/>
          </p:nvPr>
        </p:nvSpPr>
        <p:spPr/>
        <p:txBody>
          <a:bodyPr/>
          <a:lstStyle/>
          <a:p>
            <a:pPr algn="l"/>
            <a:r>
              <a:rPr lang="it-IT" altLang="it-IT" b="1" dirty="0">
                <a:solidFill>
                  <a:srgbClr val="024B9C"/>
                </a:solidFill>
              </a:rPr>
              <a:t>DDT</a:t>
            </a:r>
            <a:endParaRPr lang="en-GB" altLang="it-IT" b="1" dirty="0">
              <a:solidFill>
                <a:srgbClr val="024B9C"/>
              </a:solidFill>
            </a:endParaRPr>
          </a:p>
        </p:txBody>
      </p:sp>
      <p:pic>
        <p:nvPicPr>
          <p:cNvPr id="7" name="Picture 3" descr="A:\DDT_struttura3d.jpg">
            <a:extLst>
              <a:ext uri="{FF2B5EF4-FFF2-40B4-BE49-F238E27FC236}">
                <a16:creationId xmlns:a16="http://schemas.microsoft.com/office/drawing/2014/main" id="{F1015DB0-6464-494F-B6C1-F0C925BD7D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372745"/>
            <a:ext cx="1644650" cy="106203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A:\ddt_subambini.jpg">
            <a:extLst>
              <a:ext uri="{FF2B5EF4-FFF2-40B4-BE49-F238E27FC236}">
                <a16:creationId xmlns:a16="http://schemas.microsoft.com/office/drawing/2014/main" id="{0457EF6D-2378-410A-BB8B-6B1DE07815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1175" y="3335077"/>
            <a:ext cx="3929018" cy="2796209"/>
          </a:xfrm>
          <a:prstGeom prst="rect">
            <a:avLst/>
          </a:prstGeom>
          <a:noFill/>
          <a:extLst>
            <a:ext uri="{909E8E84-426E-40DD-AFC4-6F175D3DCCD1}">
              <a14:hiddenFill xmlns:a14="http://schemas.microsoft.com/office/drawing/2010/main">
                <a:solidFill>
                  <a:srgbClr val="FFFFFF"/>
                </a:solidFill>
              </a14:hiddenFill>
            </a:ext>
          </a:extLst>
        </p:spPr>
      </p:pic>
      <p:pic>
        <p:nvPicPr>
          <p:cNvPr id="9" name="Immagine 4">
            <a:extLst>
              <a:ext uri="{FF2B5EF4-FFF2-40B4-BE49-F238E27FC236}">
                <a16:creationId xmlns:a16="http://schemas.microsoft.com/office/drawing/2014/main" id="{61B0558E-E9C6-492D-830A-745CA73F805F}"/>
              </a:ext>
            </a:extLst>
          </p:cNvPr>
          <p:cNvPicPr>
            <a:picLocks noChangeAspect="1"/>
          </p:cNvPicPr>
          <p:nvPr/>
        </p:nvPicPr>
        <p:blipFill>
          <a:blip r:embed="rId4"/>
          <a:stretch>
            <a:fillRect/>
          </a:stretch>
        </p:blipFill>
        <p:spPr>
          <a:xfrm>
            <a:off x="974328" y="2582899"/>
            <a:ext cx="2607072" cy="4015047"/>
          </a:xfrm>
          <a:prstGeom prst="rect">
            <a:avLst/>
          </a:prstGeom>
        </p:spPr>
      </p:pic>
      <p:pic>
        <p:nvPicPr>
          <p:cNvPr id="10" name="Picture 2">
            <a:extLst>
              <a:ext uri="{FF2B5EF4-FFF2-40B4-BE49-F238E27FC236}">
                <a16:creationId xmlns:a16="http://schemas.microsoft.com/office/drawing/2014/main" id="{42B4396B-E211-48F6-AE05-684240D84CA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80076" y="1398371"/>
            <a:ext cx="4125608" cy="27396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45973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C1E388C-9012-4578-9B91-1ABAABC7EB3E}"/>
              </a:ext>
            </a:extLst>
          </p:cNvPr>
          <p:cNvSpPr>
            <a:spLocks noGrp="1"/>
          </p:cNvSpPr>
          <p:nvPr>
            <p:ph type="sldNum" sz="quarter" idx="12"/>
          </p:nvPr>
        </p:nvSpPr>
        <p:spPr/>
        <p:txBody>
          <a:bodyPr/>
          <a:lstStyle/>
          <a:p>
            <a:pPr>
              <a:defRPr/>
            </a:pPr>
            <a:fld id="{86133261-F426-4E3C-B2AF-F6E5B7E61F25}" type="slidenum">
              <a:rPr lang="en-GB" smtClean="0"/>
              <a:pPr>
                <a:defRPr/>
              </a:pPr>
              <a:t>6</a:t>
            </a:fld>
            <a:endParaRPr lang="en-GB"/>
          </a:p>
        </p:txBody>
      </p:sp>
      <p:sp>
        <p:nvSpPr>
          <p:cNvPr id="7" name="Titolo 1">
            <a:extLst>
              <a:ext uri="{FF2B5EF4-FFF2-40B4-BE49-F238E27FC236}">
                <a16:creationId xmlns:a16="http://schemas.microsoft.com/office/drawing/2014/main" id="{5B19CE47-936D-4C49-A7FE-096AD1AFF217}"/>
              </a:ext>
            </a:extLst>
          </p:cNvPr>
          <p:cNvSpPr>
            <a:spLocks noGrp="1"/>
          </p:cNvSpPr>
          <p:nvPr>
            <p:ph type="title"/>
          </p:nvPr>
        </p:nvSpPr>
        <p:spPr>
          <a:xfrm>
            <a:off x="3183062" y="791085"/>
            <a:ext cx="8457372" cy="782357"/>
          </a:xfrm>
        </p:spPr>
        <p:txBody>
          <a:bodyPr/>
          <a:lstStyle/>
          <a:p>
            <a:r>
              <a:rPr lang="it-IT" dirty="0" err="1">
                <a:solidFill>
                  <a:srgbClr val="024B9C"/>
                </a:solidFill>
              </a:rPr>
              <a:t>Problems</a:t>
            </a:r>
            <a:r>
              <a:rPr lang="it-IT" dirty="0">
                <a:solidFill>
                  <a:srgbClr val="024B9C"/>
                </a:solidFill>
              </a:rPr>
              <a:t> </a:t>
            </a:r>
            <a:r>
              <a:rPr lang="it-IT" dirty="0" err="1">
                <a:solidFill>
                  <a:srgbClr val="024B9C"/>
                </a:solidFill>
              </a:rPr>
              <a:t>associated</a:t>
            </a:r>
            <a:r>
              <a:rPr lang="it-IT" dirty="0">
                <a:solidFill>
                  <a:srgbClr val="024B9C"/>
                </a:solidFill>
              </a:rPr>
              <a:t> with the use of </a:t>
            </a:r>
            <a:r>
              <a:rPr lang="it-IT" dirty="0" err="1">
                <a:solidFill>
                  <a:srgbClr val="024B9C"/>
                </a:solidFill>
              </a:rPr>
              <a:t>pesticides</a:t>
            </a:r>
            <a:endParaRPr lang="it-IT" dirty="0">
              <a:solidFill>
                <a:srgbClr val="024B9C"/>
              </a:solidFill>
            </a:endParaRPr>
          </a:p>
        </p:txBody>
      </p:sp>
      <p:sp>
        <p:nvSpPr>
          <p:cNvPr id="6" name="Text Box 2">
            <a:extLst>
              <a:ext uri="{FF2B5EF4-FFF2-40B4-BE49-F238E27FC236}">
                <a16:creationId xmlns:a16="http://schemas.microsoft.com/office/drawing/2014/main" id="{492E8100-CF18-4237-A561-9CF58A854483}"/>
              </a:ext>
            </a:extLst>
          </p:cNvPr>
          <p:cNvSpPr txBox="1">
            <a:spLocks noChangeArrowheads="1"/>
          </p:cNvSpPr>
          <p:nvPr/>
        </p:nvSpPr>
        <p:spPr bwMode="auto">
          <a:xfrm>
            <a:off x="1046779" y="1976302"/>
            <a:ext cx="5407249" cy="4770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pPr>
            <a:endParaRPr lang="en-US" altLang="it-IT" sz="2800" b="1" dirty="0">
              <a:solidFill>
                <a:srgbClr val="024B9C"/>
              </a:solidFill>
            </a:endParaRPr>
          </a:p>
          <a:p>
            <a:pPr marL="342900" indent="-342900" fontAlgn="base">
              <a:spcBef>
                <a:spcPct val="0"/>
              </a:spcBef>
              <a:spcAft>
                <a:spcPct val="0"/>
              </a:spcAft>
              <a:buFont typeface="Arial" panose="020B0604020202020204" pitchFamily="34" charset="0"/>
              <a:buChar char="•"/>
            </a:pPr>
            <a:r>
              <a:rPr lang="en-US" altLang="it-IT" sz="2800" dirty="0">
                <a:solidFill>
                  <a:srgbClr val="024B9C"/>
                </a:solidFill>
                <a:ea typeface="Verdana" panose="020B0604030504040204" pitchFamily="34" charset="0"/>
              </a:rPr>
              <a:t>Pollution</a:t>
            </a:r>
          </a:p>
          <a:p>
            <a:pPr marL="342900" indent="-342900" fontAlgn="base">
              <a:spcBef>
                <a:spcPct val="0"/>
              </a:spcBef>
              <a:spcAft>
                <a:spcPct val="0"/>
              </a:spcAft>
              <a:buFont typeface="Arial" panose="020B0604020202020204" pitchFamily="34" charset="0"/>
              <a:buChar char="•"/>
            </a:pPr>
            <a:endParaRPr lang="en-US" altLang="it-IT" sz="2800" dirty="0">
              <a:solidFill>
                <a:srgbClr val="024B9C"/>
              </a:solidFill>
              <a:ea typeface="Verdana" panose="020B0604030504040204" pitchFamily="34" charset="0"/>
            </a:endParaRPr>
          </a:p>
          <a:p>
            <a:pPr marL="342900" indent="-342900" fontAlgn="base">
              <a:spcBef>
                <a:spcPct val="0"/>
              </a:spcBef>
              <a:spcAft>
                <a:spcPct val="0"/>
              </a:spcAft>
              <a:buFont typeface="Arial" panose="020B0604020202020204" pitchFamily="34" charset="0"/>
              <a:buChar char="•"/>
            </a:pPr>
            <a:r>
              <a:rPr lang="en-US" altLang="it-IT" sz="2800" dirty="0">
                <a:solidFill>
                  <a:srgbClr val="024B9C"/>
                </a:solidFill>
                <a:ea typeface="Verdana" panose="020B0604030504040204" pitchFamily="34" charset="0"/>
              </a:rPr>
              <a:t>Toxicity (acute and chronical)</a:t>
            </a:r>
          </a:p>
          <a:p>
            <a:pPr marL="342900" indent="-342900" fontAlgn="base">
              <a:spcBef>
                <a:spcPct val="0"/>
              </a:spcBef>
              <a:spcAft>
                <a:spcPct val="0"/>
              </a:spcAft>
              <a:buFont typeface="Arial" panose="020B0604020202020204" pitchFamily="34" charset="0"/>
              <a:buChar char="•"/>
            </a:pPr>
            <a:endParaRPr lang="en-US" altLang="it-IT" sz="2800" dirty="0">
              <a:solidFill>
                <a:srgbClr val="024B9C"/>
              </a:solidFill>
              <a:ea typeface="Verdana" panose="020B0604030504040204" pitchFamily="34" charset="0"/>
            </a:endParaRPr>
          </a:p>
          <a:p>
            <a:pPr marL="342900" indent="-342900" fontAlgn="base">
              <a:spcBef>
                <a:spcPct val="0"/>
              </a:spcBef>
              <a:spcAft>
                <a:spcPct val="0"/>
              </a:spcAft>
              <a:buFont typeface="Arial" panose="020B0604020202020204" pitchFamily="34" charset="0"/>
              <a:buChar char="•"/>
            </a:pPr>
            <a:r>
              <a:rPr lang="en-US" altLang="it-IT" sz="2800" dirty="0">
                <a:solidFill>
                  <a:srgbClr val="024B9C"/>
                </a:solidFill>
                <a:ea typeface="Verdana" panose="020B0604030504040204" pitchFamily="34" charset="0"/>
              </a:rPr>
              <a:t>Outbreaks of secondary pests </a:t>
            </a:r>
          </a:p>
          <a:p>
            <a:pPr marL="342900" indent="-342900" fontAlgn="base">
              <a:spcBef>
                <a:spcPct val="0"/>
              </a:spcBef>
              <a:spcAft>
                <a:spcPct val="0"/>
              </a:spcAft>
              <a:buFont typeface="Arial" panose="020B0604020202020204" pitchFamily="34" charset="0"/>
              <a:buChar char="•"/>
            </a:pPr>
            <a:endParaRPr lang="en-US" altLang="it-IT" sz="2800" dirty="0">
              <a:solidFill>
                <a:srgbClr val="024B9C"/>
              </a:solidFill>
              <a:ea typeface="Verdana" panose="020B0604030504040204" pitchFamily="34" charset="0"/>
            </a:endParaRPr>
          </a:p>
          <a:p>
            <a:pPr marL="342900" indent="-342900" fontAlgn="base">
              <a:spcBef>
                <a:spcPct val="0"/>
              </a:spcBef>
              <a:spcAft>
                <a:spcPct val="0"/>
              </a:spcAft>
              <a:buFont typeface="Arial" panose="020B0604020202020204" pitchFamily="34" charset="0"/>
              <a:buChar char="•"/>
            </a:pPr>
            <a:r>
              <a:rPr lang="en-US" altLang="it-IT" sz="2800" dirty="0">
                <a:solidFill>
                  <a:srgbClr val="024B9C"/>
                </a:solidFill>
                <a:ea typeface="Verdana" panose="020B0604030504040204" pitchFamily="34" charset="0"/>
              </a:rPr>
              <a:t>Insurgence of resistance</a:t>
            </a:r>
          </a:p>
          <a:p>
            <a:pPr marL="342900" indent="-342900" fontAlgn="base">
              <a:spcBef>
                <a:spcPct val="0"/>
              </a:spcBef>
              <a:spcAft>
                <a:spcPct val="0"/>
              </a:spcAft>
              <a:buFont typeface="Arial" panose="020B0604020202020204" pitchFamily="34" charset="0"/>
              <a:buChar char="•"/>
            </a:pPr>
            <a:endParaRPr lang="en-US" altLang="it-IT" sz="2800" dirty="0">
              <a:solidFill>
                <a:srgbClr val="024B9C"/>
              </a:solidFill>
              <a:ea typeface="Verdana" panose="020B0604030504040204" pitchFamily="34" charset="0"/>
            </a:endParaRPr>
          </a:p>
          <a:p>
            <a:pPr marL="342900" indent="-342900" fontAlgn="base">
              <a:spcBef>
                <a:spcPct val="0"/>
              </a:spcBef>
              <a:spcAft>
                <a:spcPct val="0"/>
              </a:spcAft>
              <a:buFont typeface="Arial" panose="020B0604020202020204" pitchFamily="34" charset="0"/>
              <a:buChar char="•"/>
            </a:pPr>
            <a:r>
              <a:rPr lang="en-US" altLang="it-IT" sz="2800" dirty="0">
                <a:solidFill>
                  <a:srgbClr val="024B9C"/>
                </a:solidFill>
                <a:ea typeface="Verdana" panose="020B0604030504040204" pitchFamily="34" charset="0"/>
              </a:rPr>
              <a:t>Costs</a:t>
            </a:r>
          </a:p>
          <a:p>
            <a:pPr marL="342900" indent="-342900" fontAlgn="base">
              <a:spcBef>
                <a:spcPct val="0"/>
              </a:spcBef>
              <a:spcAft>
                <a:spcPct val="0"/>
              </a:spcAft>
              <a:buFont typeface="Arial" panose="020B0604020202020204" pitchFamily="34" charset="0"/>
              <a:buChar char="•"/>
            </a:pPr>
            <a:endParaRPr lang="en-US" altLang="it-IT" sz="2400" dirty="0">
              <a:solidFill>
                <a:srgbClr val="3333CC"/>
              </a:solidFill>
              <a:latin typeface="Verdana" panose="020B0604030504040204" pitchFamily="34" charset="0"/>
              <a:ea typeface="Verdana" panose="020B0604030504040204" pitchFamily="34" charset="0"/>
            </a:endParaRPr>
          </a:p>
        </p:txBody>
      </p:sp>
      <p:pic>
        <p:nvPicPr>
          <p:cNvPr id="8" name="Segnaposto contenuto 4">
            <a:extLst>
              <a:ext uri="{FF2B5EF4-FFF2-40B4-BE49-F238E27FC236}">
                <a16:creationId xmlns:a16="http://schemas.microsoft.com/office/drawing/2014/main" id="{51191DBE-F642-4832-B39A-A7A7AF3712E3}"/>
              </a:ext>
            </a:extLst>
          </p:cNvPr>
          <p:cNvPicPr>
            <a:picLocks noChangeAspect="1"/>
          </p:cNvPicPr>
          <p:nvPr/>
        </p:nvPicPr>
        <p:blipFill>
          <a:blip r:embed="rId2"/>
          <a:stretch>
            <a:fillRect/>
          </a:stretch>
        </p:blipFill>
        <p:spPr>
          <a:xfrm>
            <a:off x="7411748" y="1979416"/>
            <a:ext cx="2823882" cy="4151870"/>
          </a:xfrm>
          <a:prstGeom prst="rect">
            <a:avLst/>
          </a:prstGeom>
        </p:spPr>
      </p:pic>
    </p:spTree>
    <p:extLst>
      <p:ext uri="{BB962C8B-B14F-4D97-AF65-F5344CB8AC3E}">
        <p14:creationId xmlns:p14="http://schemas.microsoft.com/office/powerpoint/2010/main" val="16141246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9">
            <a:extLst>
              <a:ext uri="{FF2B5EF4-FFF2-40B4-BE49-F238E27FC236}">
                <a16:creationId xmlns:a16="http://schemas.microsoft.com/office/drawing/2014/main" id="{E7FD2027-B163-054D-9DD4-65DB0049F16D}"/>
              </a:ext>
            </a:extLst>
          </p:cNvPr>
          <p:cNvPicPr>
            <a:picLocks noChangeAspect="1"/>
          </p:cNvPicPr>
          <p:nvPr/>
        </p:nvPicPr>
        <p:blipFill>
          <a:blip r:embed="rId2"/>
          <a:stretch>
            <a:fillRect/>
          </a:stretch>
        </p:blipFill>
        <p:spPr>
          <a:xfrm>
            <a:off x="7073152" y="1465729"/>
            <a:ext cx="4770367" cy="2581836"/>
          </a:xfrm>
          <a:prstGeom prst="rect">
            <a:avLst/>
          </a:prstGeom>
          <a:noFill/>
        </p:spPr>
      </p:pic>
      <p:pic>
        <p:nvPicPr>
          <p:cNvPr id="11" name="Segnaposto contenuto 10">
            <a:extLst>
              <a:ext uri="{FF2B5EF4-FFF2-40B4-BE49-F238E27FC236}">
                <a16:creationId xmlns:a16="http://schemas.microsoft.com/office/drawing/2014/main" id="{C313B097-F682-8600-4A48-818D6FEA53E6}"/>
              </a:ext>
            </a:extLst>
          </p:cNvPr>
          <p:cNvPicPr>
            <a:picLocks noGrp="1" noChangeAspect="1"/>
          </p:cNvPicPr>
          <p:nvPr>
            <p:ph sz="half" idx="2"/>
          </p:nvPr>
        </p:nvPicPr>
        <p:blipFill>
          <a:blip r:embed="rId3"/>
          <a:stretch>
            <a:fillRect/>
          </a:stretch>
        </p:blipFill>
        <p:spPr>
          <a:xfrm>
            <a:off x="365125" y="1606670"/>
            <a:ext cx="6970402" cy="4768470"/>
          </a:xfrm>
          <a:prstGeom prst="rect">
            <a:avLst/>
          </a:prstGeom>
        </p:spPr>
      </p:pic>
      <p:sp>
        <p:nvSpPr>
          <p:cNvPr id="2" name="Title 1">
            <a:extLst>
              <a:ext uri="{FF2B5EF4-FFF2-40B4-BE49-F238E27FC236}">
                <a16:creationId xmlns:a16="http://schemas.microsoft.com/office/drawing/2014/main" id="{AAB24096-BC9C-43D0-7BCB-6FCCFAFAF386}"/>
              </a:ext>
            </a:extLst>
          </p:cNvPr>
          <p:cNvSpPr>
            <a:spLocks noGrp="1"/>
          </p:cNvSpPr>
          <p:nvPr>
            <p:ph type="title"/>
          </p:nvPr>
        </p:nvSpPr>
        <p:spPr>
          <a:xfrm>
            <a:off x="3028950" y="482860"/>
            <a:ext cx="8457372" cy="782357"/>
          </a:xfrm>
        </p:spPr>
        <p:txBody>
          <a:bodyPr anchor="b">
            <a:normAutofit/>
          </a:bodyPr>
          <a:lstStyle/>
          <a:p>
            <a:r>
              <a:rPr lang="it-IT" dirty="0"/>
              <a:t>Crop losses and pesticides use</a:t>
            </a:r>
            <a:endParaRPr lang="en-US" sz="2500" dirty="0"/>
          </a:p>
        </p:txBody>
      </p:sp>
      <p:sp>
        <p:nvSpPr>
          <p:cNvPr id="3" name="Slide Number Placeholder 2" hidden="1">
            <a:extLst>
              <a:ext uri="{FF2B5EF4-FFF2-40B4-BE49-F238E27FC236}">
                <a16:creationId xmlns:a16="http://schemas.microsoft.com/office/drawing/2014/main" id="{DF169C9B-031E-4745-8BA6-E091B3B6F279}"/>
              </a:ext>
            </a:extLst>
          </p:cNvPr>
          <p:cNvSpPr>
            <a:spLocks noGrp="1"/>
          </p:cNvSpPr>
          <p:nvPr>
            <p:ph type="sldNum" sz="quarter" idx="12"/>
          </p:nvPr>
        </p:nvSpPr>
        <p:spPr/>
        <p:txBody>
          <a:bodyPr/>
          <a:lstStyle/>
          <a:p>
            <a:pPr>
              <a:spcAft>
                <a:spcPts val="600"/>
              </a:spcAft>
              <a:defRPr/>
            </a:pPr>
            <a:fld id="{86133261-F426-4E3C-B2AF-F6E5B7E61F25}" type="slidenum">
              <a:rPr lang="en-GB" smtClean="0"/>
              <a:pPr>
                <a:spcAft>
                  <a:spcPts val="600"/>
                </a:spcAft>
                <a:defRPr/>
              </a:pPr>
              <a:t>7</a:t>
            </a:fld>
            <a:endParaRPr lang="en-GB"/>
          </a:p>
        </p:txBody>
      </p:sp>
      <p:sp>
        <p:nvSpPr>
          <p:cNvPr id="12" name="CasellaDiTesto 11">
            <a:extLst>
              <a:ext uri="{FF2B5EF4-FFF2-40B4-BE49-F238E27FC236}">
                <a16:creationId xmlns:a16="http://schemas.microsoft.com/office/drawing/2014/main" id="{4B8DB888-4D72-C71E-A503-DEC1B3224B21}"/>
              </a:ext>
            </a:extLst>
          </p:cNvPr>
          <p:cNvSpPr txBox="1"/>
          <p:nvPr/>
        </p:nvSpPr>
        <p:spPr>
          <a:xfrm>
            <a:off x="7552267" y="4248077"/>
            <a:ext cx="4274608" cy="1569660"/>
          </a:xfrm>
          <a:prstGeom prst="rect">
            <a:avLst/>
          </a:prstGeom>
          <a:noFill/>
        </p:spPr>
        <p:txBody>
          <a:bodyPr wrap="square" rtlCol="0">
            <a:spAutoFit/>
          </a:bodyPr>
          <a:lstStyle/>
          <a:p>
            <a:r>
              <a:rPr lang="en-US" sz="2400" dirty="0">
                <a:solidFill>
                  <a:srgbClr val="012A81"/>
                </a:solidFill>
                <a:latin typeface="OpenSans"/>
              </a:rPr>
              <a:t>T</a:t>
            </a:r>
            <a:r>
              <a:rPr lang="en-US" sz="2400" b="0" i="0" dirty="0">
                <a:solidFill>
                  <a:srgbClr val="012A81"/>
                </a:solidFill>
                <a:effectLst/>
                <a:latin typeface="OpenSans"/>
              </a:rPr>
              <a:t>he European Commission presented its plan to reduce the use and risk of pesticides by 50% by 2030</a:t>
            </a:r>
            <a:endParaRPr lang="it-IT" sz="2400" dirty="0"/>
          </a:p>
        </p:txBody>
      </p:sp>
    </p:spTree>
    <p:extLst>
      <p:ext uri="{BB962C8B-B14F-4D97-AF65-F5344CB8AC3E}">
        <p14:creationId xmlns:p14="http://schemas.microsoft.com/office/powerpoint/2010/main" val="8599114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Hawaiian_cotton_flower_004"/>
          <p:cNvPicPr>
            <a:picLocks noChangeAspect="1" noChangeArrowheads="1"/>
          </p:cNvPicPr>
          <p:nvPr/>
        </p:nvPicPr>
        <p:blipFill>
          <a:blip r:embed="rId3">
            <a:lum bright="60000" contrast="-60000"/>
            <a:extLst>
              <a:ext uri="{28A0092B-C50C-407E-A947-70E740481C1C}">
                <a14:useLocalDpi xmlns:a14="http://schemas.microsoft.com/office/drawing/2010/main" val="0"/>
              </a:ext>
            </a:extLst>
          </a:blip>
          <a:srcRect/>
          <a:stretch>
            <a:fillRect/>
          </a:stretch>
        </p:blipFill>
        <p:spPr bwMode="auto">
          <a:xfrm>
            <a:off x="3190546" y="733945"/>
            <a:ext cx="8699505" cy="5666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083" name="Group 3"/>
          <p:cNvGrpSpPr>
            <a:grpSpLocks/>
          </p:cNvGrpSpPr>
          <p:nvPr/>
        </p:nvGrpSpPr>
        <p:grpSpPr bwMode="auto">
          <a:xfrm>
            <a:off x="3005904" y="5076287"/>
            <a:ext cx="8915400" cy="1866900"/>
            <a:chOff x="621" y="3120"/>
            <a:chExt cx="5013" cy="1200"/>
          </a:xfrm>
        </p:grpSpPr>
        <p:pic>
          <p:nvPicPr>
            <p:cNvPr id="46666" name="Picture 4" descr="algodoeir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 y="3120"/>
              <a:ext cx="1059" cy="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667" name="Picture 5" descr="algodoeir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1" y="3120"/>
              <a:ext cx="1059" cy="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668" name="Group 6"/>
            <p:cNvGrpSpPr>
              <a:grpSpLocks/>
            </p:cNvGrpSpPr>
            <p:nvPr/>
          </p:nvGrpSpPr>
          <p:grpSpPr bwMode="auto">
            <a:xfrm>
              <a:off x="2592" y="3120"/>
              <a:ext cx="3042" cy="1200"/>
              <a:chOff x="1680" y="2736"/>
              <a:chExt cx="4050" cy="1584"/>
            </a:xfrm>
          </p:grpSpPr>
          <p:pic>
            <p:nvPicPr>
              <p:cNvPr id="46669" name="Picture 7" descr="algodoeir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0" y="2736"/>
                <a:ext cx="1410" cy="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670" name="Picture 8" descr="algodoeir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5" y="2736"/>
                <a:ext cx="1410" cy="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671" name="Picture 9" descr="algodoeir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0" y="2736"/>
                <a:ext cx="1410" cy="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46084" name="Picture 10" descr="abicud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08855" y="4088139"/>
            <a:ext cx="1185862" cy="790575"/>
          </a:xfrm>
          <a:prstGeom prst="rect">
            <a:avLst/>
          </a:prstGeom>
          <a:noFill/>
          <a:ln w="19050">
            <a:solidFill>
              <a:srgbClr val="008000"/>
            </a:solidFill>
            <a:miter lim="800000"/>
            <a:headEnd/>
            <a:tailEnd/>
          </a:ln>
          <a:extLst>
            <a:ext uri="{909E8E84-426E-40DD-AFC4-6F175D3DCCD1}">
              <a14:hiddenFill xmlns:a14="http://schemas.microsoft.com/office/drawing/2010/main">
                <a:solidFill>
                  <a:srgbClr val="FFFFFF"/>
                </a:solidFill>
              </a14:hiddenFill>
            </a:ext>
          </a:extLst>
        </p:spPr>
      </p:pic>
      <p:pic>
        <p:nvPicPr>
          <p:cNvPr id="46085" name="Picture 11" descr="lcuruqu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01217" y="4072264"/>
            <a:ext cx="1079500" cy="758825"/>
          </a:xfrm>
          <a:prstGeom prst="rect">
            <a:avLst/>
          </a:prstGeom>
          <a:noFill/>
          <a:ln w="19050">
            <a:solidFill>
              <a:srgbClr val="008000"/>
            </a:solidFill>
            <a:miter lim="800000"/>
            <a:headEnd/>
            <a:tailEnd/>
          </a:ln>
          <a:extLst>
            <a:ext uri="{909E8E84-426E-40DD-AFC4-6F175D3DCCD1}">
              <a14:hiddenFill xmlns:a14="http://schemas.microsoft.com/office/drawing/2010/main">
                <a:solidFill>
                  <a:srgbClr val="FFFFFF"/>
                </a:solidFill>
              </a14:hiddenFill>
            </a:ext>
          </a:extLst>
        </p:spPr>
      </p:pic>
      <p:pic>
        <p:nvPicPr>
          <p:cNvPr id="46086" name="Picture 12" descr="lmac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64283" y="4088139"/>
            <a:ext cx="935037" cy="803275"/>
          </a:xfrm>
          <a:prstGeom prst="rect">
            <a:avLst/>
          </a:prstGeom>
          <a:noFill/>
          <a:ln w="19050">
            <a:solidFill>
              <a:srgbClr val="008000"/>
            </a:solidFill>
            <a:miter lim="800000"/>
            <a:headEnd/>
            <a:tailEnd/>
          </a:ln>
          <a:extLst>
            <a:ext uri="{909E8E84-426E-40DD-AFC4-6F175D3DCCD1}">
              <a14:hiddenFill xmlns:a14="http://schemas.microsoft.com/office/drawing/2010/main">
                <a:solidFill>
                  <a:srgbClr val="FFFFFF"/>
                </a:solidFill>
              </a14:hiddenFill>
            </a:ext>
          </a:extLst>
        </p:spPr>
      </p:pic>
      <p:pic>
        <p:nvPicPr>
          <p:cNvPr id="46087" name="Picture 13" descr="lrosada"/>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24455" y="4088136"/>
            <a:ext cx="1008062" cy="812800"/>
          </a:xfrm>
          <a:prstGeom prst="rect">
            <a:avLst/>
          </a:prstGeom>
          <a:noFill/>
          <a:ln w="19050">
            <a:solidFill>
              <a:srgbClr val="008000"/>
            </a:solidFill>
            <a:miter lim="800000"/>
            <a:headEnd/>
            <a:tailEnd/>
          </a:ln>
          <a:extLst>
            <a:ext uri="{909E8E84-426E-40DD-AFC4-6F175D3DCCD1}">
              <a14:hiddenFill xmlns:a14="http://schemas.microsoft.com/office/drawing/2010/main">
                <a:solidFill>
                  <a:srgbClr val="FFFFFF"/>
                </a:solidFill>
              </a14:hiddenFill>
            </a:ext>
          </a:extLst>
        </p:spPr>
      </p:pic>
      <p:pic>
        <p:nvPicPr>
          <p:cNvPr id="46088" name="Picture 14" descr="aphid2"/>
          <p:cNvPicPr>
            <a:picLocks noChangeAspect="1" noChangeArrowheads="1"/>
          </p:cNvPicPr>
          <p:nvPr/>
        </p:nvPicPr>
        <p:blipFill>
          <a:blip r:embed="rId9">
            <a:extLst>
              <a:ext uri="{28A0092B-C50C-407E-A947-70E740481C1C}">
                <a14:useLocalDpi xmlns:a14="http://schemas.microsoft.com/office/drawing/2010/main" val="0"/>
              </a:ext>
            </a:extLst>
          </a:blip>
          <a:srcRect r="34334" b="65303"/>
          <a:stretch>
            <a:fillRect/>
          </a:stretch>
        </p:blipFill>
        <p:spPr bwMode="auto">
          <a:xfrm>
            <a:off x="8918833" y="4078614"/>
            <a:ext cx="1081087" cy="752475"/>
          </a:xfrm>
          <a:prstGeom prst="rect">
            <a:avLst/>
          </a:prstGeom>
          <a:noFill/>
          <a:ln w="19050">
            <a:solidFill>
              <a:srgbClr val="008000"/>
            </a:solidFill>
            <a:miter lim="800000"/>
            <a:headEnd/>
            <a:tailEnd/>
          </a:ln>
          <a:extLst>
            <a:ext uri="{909E8E84-426E-40DD-AFC4-6F175D3DCCD1}">
              <a14:hiddenFill xmlns:a14="http://schemas.microsoft.com/office/drawing/2010/main">
                <a:solidFill>
                  <a:srgbClr val="FFFFFF"/>
                </a:solidFill>
              </a14:hiddenFill>
            </a:ext>
          </a:extLst>
        </p:spPr>
      </p:pic>
      <p:pic>
        <p:nvPicPr>
          <p:cNvPr id="46089" name="Picture 15" descr="lspodop"/>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59805" y="4111952"/>
            <a:ext cx="1001712" cy="763587"/>
          </a:xfrm>
          <a:prstGeom prst="rect">
            <a:avLst/>
          </a:prstGeom>
          <a:noFill/>
          <a:ln w="19050">
            <a:solidFill>
              <a:srgbClr val="008000"/>
            </a:solidFill>
            <a:miter lim="800000"/>
            <a:headEnd/>
            <a:tailEnd/>
          </a:ln>
          <a:extLst>
            <a:ext uri="{909E8E84-426E-40DD-AFC4-6F175D3DCCD1}">
              <a14:hiddenFill xmlns:a14="http://schemas.microsoft.com/office/drawing/2010/main">
                <a:solidFill>
                  <a:srgbClr val="FFFFFF"/>
                </a:solidFill>
              </a14:hiddenFill>
            </a:ext>
          </a:extLst>
        </p:spPr>
      </p:pic>
      <p:pic>
        <p:nvPicPr>
          <p:cNvPr id="46090" name="Picture 16"/>
          <p:cNvPicPr preferRelativeResize="0">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82083" y="1528362"/>
            <a:ext cx="701675" cy="1066800"/>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6091" name="Picture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896480" y="2522538"/>
            <a:ext cx="1066800" cy="457200"/>
          </a:xfrm>
          <a:prstGeom prst="rect">
            <a:avLst/>
          </a:prstGeom>
          <a:solidFill>
            <a:srgbClr val="FF99CC"/>
          </a:solidFill>
          <a:ln w="19050">
            <a:solidFill>
              <a:srgbClr val="FF0000"/>
            </a:solidFill>
            <a:miter lim="800000"/>
            <a:headEnd/>
            <a:tailEnd/>
          </a:ln>
        </p:spPr>
      </p:pic>
      <p:pic>
        <p:nvPicPr>
          <p:cNvPr id="46092" name="Picture 18"/>
          <p:cNvPicPr preferRelativeResize="0">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686680" y="994965"/>
            <a:ext cx="785812" cy="784225"/>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6093" name="Picture 19"/>
          <p:cNvPicPr preferRelativeResize="0">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582283" y="990202"/>
            <a:ext cx="1652587" cy="631825"/>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6094" name="Picture 20"/>
          <p:cNvPicPr preferRelativeResize="0">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391280" y="2214162"/>
            <a:ext cx="609600" cy="527050"/>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6095" name="Picture 21"/>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0368217" y="2200275"/>
            <a:ext cx="661988" cy="611188"/>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46096" name="Line 22"/>
          <p:cNvSpPr>
            <a:spLocks noChangeShapeType="1"/>
          </p:cNvSpPr>
          <p:nvPr/>
        </p:nvSpPr>
        <p:spPr bwMode="auto">
          <a:xfrm flipV="1">
            <a:off x="4607180" y="2823763"/>
            <a:ext cx="12700" cy="1187740"/>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097" name="Line 23"/>
          <p:cNvSpPr>
            <a:spLocks noChangeShapeType="1"/>
          </p:cNvSpPr>
          <p:nvPr/>
        </p:nvSpPr>
        <p:spPr bwMode="auto">
          <a:xfrm flipV="1">
            <a:off x="4742118" y="1342624"/>
            <a:ext cx="914400" cy="762000"/>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098" name="Line 24"/>
          <p:cNvSpPr>
            <a:spLocks noChangeShapeType="1"/>
          </p:cNvSpPr>
          <p:nvPr/>
        </p:nvSpPr>
        <p:spPr bwMode="auto">
          <a:xfrm flipV="1">
            <a:off x="5759705" y="3149199"/>
            <a:ext cx="144462" cy="901162"/>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099" name="Line 25"/>
          <p:cNvSpPr>
            <a:spLocks noChangeShapeType="1"/>
          </p:cNvSpPr>
          <p:nvPr/>
        </p:nvSpPr>
        <p:spPr bwMode="auto">
          <a:xfrm flipH="1" flipV="1">
            <a:off x="6372480" y="2823764"/>
            <a:ext cx="1479550" cy="1162859"/>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00" name="Line 26"/>
          <p:cNvSpPr>
            <a:spLocks noChangeShapeType="1"/>
          </p:cNvSpPr>
          <p:nvPr/>
        </p:nvSpPr>
        <p:spPr bwMode="auto">
          <a:xfrm flipV="1">
            <a:off x="7214028" y="3083945"/>
            <a:ext cx="771352" cy="966416"/>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01" name="Line 27"/>
          <p:cNvSpPr>
            <a:spLocks noChangeShapeType="1"/>
          </p:cNvSpPr>
          <p:nvPr/>
        </p:nvSpPr>
        <p:spPr bwMode="auto">
          <a:xfrm flipH="1" flipV="1">
            <a:off x="6404230" y="2563047"/>
            <a:ext cx="1447800" cy="381000"/>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02" name="Line 28"/>
          <p:cNvSpPr>
            <a:spLocks noChangeShapeType="1"/>
          </p:cNvSpPr>
          <p:nvPr/>
        </p:nvSpPr>
        <p:spPr bwMode="auto">
          <a:xfrm flipH="1" flipV="1">
            <a:off x="7744080" y="2214162"/>
            <a:ext cx="361950" cy="287338"/>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03" name="Line 29"/>
          <p:cNvSpPr>
            <a:spLocks noChangeShapeType="1"/>
          </p:cNvSpPr>
          <p:nvPr/>
        </p:nvSpPr>
        <p:spPr bwMode="auto">
          <a:xfrm flipV="1">
            <a:off x="6214293" y="1867539"/>
            <a:ext cx="647700" cy="529824"/>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04" name="Line 30"/>
          <p:cNvSpPr>
            <a:spLocks noChangeShapeType="1"/>
          </p:cNvSpPr>
          <p:nvPr/>
        </p:nvSpPr>
        <p:spPr bwMode="auto">
          <a:xfrm flipV="1">
            <a:off x="7055108" y="2645963"/>
            <a:ext cx="217487" cy="1404398"/>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05" name="Line 31"/>
          <p:cNvSpPr>
            <a:spLocks noChangeShapeType="1"/>
          </p:cNvSpPr>
          <p:nvPr/>
        </p:nvSpPr>
        <p:spPr bwMode="auto">
          <a:xfrm flipV="1">
            <a:off x="9281617" y="2728191"/>
            <a:ext cx="215900" cy="1233487"/>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06" name="Line 32"/>
          <p:cNvSpPr>
            <a:spLocks noChangeShapeType="1"/>
          </p:cNvSpPr>
          <p:nvPr/>
        </p:nvSpPr>
        <p:spPr bwMode="auto">
          <a:xfrm flipV="1">
            <a:off x="11500047" y="3456852"/>
            <a:ext cx="171833" cy="554653"/>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07" name="Line 33"/>
          <p:cNvSpPr>
            <a:spLocks noChangeShapeType="1"/>
          </p:cNvSpPr>
          <p:nvPr/>
        </p:nvSpPr>
        <p:spPr bwMode="auto">
          <a:xfrm flipH="1" flipV="1">
            <a:off x="9877680" y="1604564"/>
            <a:ext cx="628650" cy="590945"/>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08" name="Line 34"/>
          <p:cNvSpPr>
            <a:spLocks noChangeShapeType="1"/>
          </p:cNvSpPr>
          <p:nvPr/>
        </p:nvSpPr>
        <p:spPr bwMode="auto">
          <a:xfrm flipV="1">
            <a:off x="9420480" y="1680762"/>
            <a:ext cx="0" cy="304800"/>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09" name="Line 35"/>
          <p:cNvSpPr>
            <a:spLocks noChangeShapeType="1"/>
          </p:cNvSpPr>
          <p:nvPr/>
        </p:nvSpPr>
        <p:spPr bwMode="auto">
          <a:xfrm flipV="1">
            <a:off x="8520130" y="1680764"/>
            <a:ext cx="290751" cy="796925"/>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10" name="Line 36"/>
          <p:cNvSpPr>
            <a:spLocks noChangeShapeType="1"/>
          </p:cNvSpPr>
          <p:nvPr/>
        </p:nvSpPr>
        <p:spPr bwMode="auto">
          <a:xfrm flipH="1" flipV="1">
            <a:off x="7667880" y="1833162"/>
            <a:ext cx="1447800" cy="457200"/>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11" name="Line 37"/>
          <p:cNvSpPr>
            <a:spLocks noChangeShapeType="1"/>
          </p:cNvSpPr>
          <p:nvPr/>
        </p:nvSpPr>
        <p:spPr bwMode="auto">
          <a:xfrm flipV="1">
            <a:off x="5980714" y="2645964"/>
            <a:ext cx="1291879" cy="1426299"/>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12" name="Line 38"/>
          <p:cNvSpPr>
            <a:spLocks noChangeShapeType="1"/>
          </p:cNvSpPr>
          <p:nvPr/>
        </p:nvSpPr>
        <p:spPr bwMode="auto">
          <a:xfrm flipV="1">
            <a:off x="4731799" y="1833163"/>
            <a:ext cx="970756" cy="2217198"/>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13" name="Line 39"/>
          <p:cNvSpPr>
            <a:spLocks noChangeShapeType="1"/>
          </p:cNvSpPr>
          <p:nvPr/>
        </p:nvSpPr>
        <p:spPr bwMode="auto">
          <a:xfrm>
            <a:off x="6524880" y="1251929"/>
            <a:ext cx="1981200" cy="0"/>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14" name="Line 40"/>
          <p:cNvSpPr>
            <a:spLocks noChangeShapeType="1"/>
          </p:cNvSpPr>
          <p:nvPr/>
        </p:nvSpPr>
        <p:spPr bwMode="auto">
          <a:xfrm flipH="1">
            <a:off x="6448680" y="1148281"/>
            <a:ext cx="2057400" cy="0"/>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15" name="Line 41"/>
          <p:cNvSpPr>
            <a:spLocks noChangeShapeType="1"/>
          </p:cNvSpPr>
          <p:nvPr/>
        </p:nvSpPr>
        <p:spPr bwMode="auto">
          <a:xfrm flipH="1" flipV="1">
            <a:off x="6448680" y="1528362"/>
            <a:ext cx="457200" cy="228600"/>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16" name="Line 42"/>
          <p:cNvSpPr>
            <a:spLocks noChangeShapeType="1"/>
          </p:cNvSpPr>
          <p:nvPr/>
        </p:nvSpPr>
        <p:spPr bwMode="auto">
          <a:xfrm flipH="1">
            <a:off x="7667880" y="1528362"/>
            <a:ext cx="838200" cy="152400"/>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17" name="Line 43"/>
          <p:cNvSpPr>
            <a:spLocks noChangeShapeType="1"/>
          </p:cNvSpPr>
          <p:nvPr/>
        </p:nvSpPr>
        <p:spPr bwMode="auto">
          <a:xfrm flipH="1" flipV="1">
            <a:off x="6258180" y="1722629"/>
            <a:ext cx="1847850" cy="2252662"/>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18" name="Line 44"/>
          <p:cNvSpPr>
            <a:spLocks noChangeShapeType="1"/>
          </p:cNvSpPr>
          <p:nvPr/>
        </p:nvSpPr>
        <p:spPr bwMode="auto">
          <a:xfrm flipH="1" flipV="1">
            <a:off x="8656476" y="3069679"/>
            <a:ext cx="459205" cy="897806"/>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19" name="Line 45"/>
          <p:cNvSpPr>
            <a:spLocks noChangeShapeType="1"/>
          </p:cNvSpPr>
          <p:nvPr/>
        </p:nvSpPr>
        <p:spPr bwMode="auto">
          <a:xfrm flipV="1">
            <a:off x="9406986" y="2984486"/>
            <a:ext cx="1655764" cy="1027018"/>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20" name="Line 46"/>
          <p:cNvSpPr>
            <a:spLocks noChangeShapeType="1"/>
          </p:cNvSpPr>
          <p:nvPr/>
        </p:nvSpPr>
        <p:spPr bwMode="auto">
          <a:xfrm flipH="1" flipV="1">
            <a:off x="5038983" y="2790427"/>
            <a:ext cx="1512887" cy="1368425"/>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21" name="Line 47"/>
          <p:cNvSpPr>
            <a:spLocks noChangeShapeType="1"/>
          </p:cNvSpPr>
          <p:nvPr/>
        </p:nvSpPr>
        <p:spPr bwMode="auto">
          <a:xfrm flipH="1" flipV="1">
            <a:off x="7314160" y="2422934"/>
            <a:ext cx="701675" cy="1563688"/>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22" name="Line 48"/>
          <p:cNvSpPr>
            <a:spLocks noChangeShapeType="1"/>
          </p:cNvSpPr>
          <p:nvPr/>
        </p:nvSpPr>
        <p:spPr bwMode="auto">
          <a:xfrm flipV="1">
            <a:off x="3628486" y="2790425"/>
            <a:ext cx="978694" cy="1221078"/>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23" name="AutoShape 49"/>
          <p:cNvSpPr>
            <a:spLocks noChangeArrowheads="1"/>
          </p:cNvSpPr>
          <p:nvPr/>
        </p:nvSpPr>
        <p:spPr bwMode="auto">
          <a:xfrm>
            <a:off x="4397630" y="4792666"/>
            <a:ext cx="209550" cy="433387"/>
          </a:xfrm>
          <a:prstGeom prst="upArrow">
            <a:avLst>
              <a:gd name="adj1" fmla="val 50000"/>
              <a:gd name="adj2" fmla="val 51704"/>
            </a:avLst>
          </a:prstGeom>
          <a:solidFill>
            <a:srgbClr val="339966"/>
          </a:solidFill>
          <a:ln w="9525">
            <a:solidFill>
              <a:srgbClr val="339966"/>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24" name="AutoShape 50"/>
          <p:cNvSpPr>
            <a:spLocks noChangeArrowheads="1"/>
          </p:cNvSpPr>
          <p:nvPr/>
        </p:nvSpPr>
        <p:spPr bwMode="auto">
          <a:xfrm>
            <a:off x="5505705" y="4791075"/>
            <a:ext cx="209550" cy="433388"/>
          </a:xfrm>
          <a:prstGeom prst="upArrow">
            <a:avLst>
              <a:gd name="adj1" fmla="val 50000"/>
              <a:gd name="adj2" fmla="val 51705"/>
            </a:avLst>
          </a:prstGeom>
          <a:solidFill>
            <a:srgbClr val="339966"/>
          </a:solidFill>
          <a:ln w="9525">
            <a:solidFill>
              <a:srgbClr val="339966"/>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25" name="AutoShape 51"/>
          <p:cNvSpPr>
            <a:spLocks noChangeArrowheads="1"/>
          </p:cNvSpPr>
          <p:nvPr/>
        </p:nvSpPr>
        <p:spPr bwMode="auto">
          <a:xfrm>
            <a:off x="6763005" y="4791075"/>
            <a:ext cx="207962" cy="433388"/>
          </a:xfrm>
          <a:prstGeom prst="upArrow">
            <a:avLst>
              <a:gd name="adj1" fmla="val 50000"/>
              <a:gd name="adj2" fmla="val 52099"/>
            </a:avLst>
          </a:prstGeom>
          <a:solidFill>
            <a:srgbClr val="339966"/>
          </a:solidFill>
          <a:ln w="9525">
            <a:solidFill>
              <a:srgbClr val="339966"/>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26" name="AutoShape 52"/>
          <p:cNvSpPr>
            <a:spLocks noChangeArrowheads="1"/>
          </p:cNvSpPr>
          <p:nvPr/>
        </p:nvSpPr>
        <p:spPr bwMode="auto">
          <a:xfrm>
            <a:off x="7880605" y="4721225"/>
            <a:ext cx="209550" cy="433388"/>
          </a:xfrm>
          <a:prstGeom prst="upArrow">
            <a:avLst>
              <a:gd name="adj1" fmla="val 50000"/>
              <a:gd name="adj2" fmla="val 51705"/>
            </a:avLst>
          </a:prstGeom>
          <a:solidFill>
            <a:srgbClr val="339966"/>
          </a:solidFill>
          <a:ln w="9525">
            <a:solidFill>
              <a:srgbClr val="339966"/>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27" name="AutoShape 53"/>
          <p:cNvSpPr>
            <a:spLocks noChangeArrowheads="1"/>
          </p:cNvSpPr>
          <p:nvPr/>
        </p:nvSpPr>
        <p:spPr bwMode="auto">
          <a:xfrm>
            <a:off x="8998205" y="4721225"/>
            <a:ext cx="209550" cy="433388"/>
          </a:xfrm>
          <a:prstGeom prst="upArrow">
            <a:avLst>
              <a:gd name="adj1" fmla="val 50000"/>
              <a:gd name="adj2" fmla="val 51705"/>
            </a:avLst>
          </a:prstGeom>
          <a:solidFill>
            <a:srgbClr val="339966"/>
          </a:solidFill>
          <a:ln w="9525">
            <a:solidFill>
              <a:srgbClr val="339966"/>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28" name="AutoShape 54"/>
          <p:cNvSpPr>
            <a:spLocks noChangeArrowheads="1"/>
          </p:cNvSpPr>
          <p:nvPr/>
        </p:nvSpPr>
        <p:spPr bwMode="auto">
          <a:xfrm>
            <a:off x="10296780" y="4721225"/>
            <a:ext cx="209550" cy="433388"/>
          </a:xfrm>
          <a:prstGeom prst="upArrow">
            <a:avLst>
              <a:gd name="adj1" fmla="val 50000"/>
              <a:gd name="adj2" fmla="val 51705"/>
            </a:avLst>
          </a:prstGeom>
          <a:solidFill>
            <a:srgbClr val="339966"/>
          </a:solidFill>
          <a:ln w="9525">
            <a:solidFill>
              <a:srgbClr val="339966"/>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29" name="AutoShape 55"/>
          <p:cNvSpPr>
            <a:spLocks noChangeArrowheads="1"/>
          </p:cNvSpPr>
          <p:nvPr/>
        </p:nvSpPr>
        <p:spPr bwMode="auto">
          <a:xfrm>
            <a:off x="11311192" y="4792666"/>
            <a:ext cx="209550" cy="217487"/>
          </a:xfrm>
          <a:prstGeom prst="upArrow">
            <a:avLst>
              <a:gd name="adj1" fmla="val 50000"/>
              <a:gd name="adj2" fmla="val 25947"/>
            </a:avLst>
          </a:prstGeom>
          <a:solidFill>
            <a:srgbClr val="339966"/>
          </a:solidFill>
          <a:ln w="9525">
            <a:solidFill>
              <a:srgbClr val="339966"/>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30" name="AutoShape 56"/>
          <p:cNvSpPr>
            <a:spLocks noChangeArrowheads="1"/>
          </p:cNvSpPr>
          <p:nvPr/>
        </p:nvSpPr>
        <p:spPr bwMode="auto">
          <a:xfrm>
            <a:off x="3456242" y="4792666"/>
            <a:ext cx="209550" cy="433387"/>
          </a:xfrm>
          <a:prstGeom prst="upArrow">
            <a:avLst>
              <a:gd name="adj1" fmla="val 50000"/>
              <a:gd name="adj2" fmla="val 51704"/>
            </a:avLst>
          </a:prstGeom>
          <a:solidFill>
            <a:srgbClr val="339966"/>
          </a:solidFill>
          <a:ln w="9525">
            <a:solidFill>
              <a:srgbClr val="339966"/>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pic>
        <p:nvPicPr>
          <p:cNvPr id="46131" name="Picture 57" descr="Aphidid"/>
          <p:cNvPicPr>
            <a:picLocks noChangeAspect="1" noChangeArrowheads="1"/>
          </p:cNvPicPr>
          <p:nvPr/>
        </p:nvPicPr>
        <p:blipFill>
          <a:blip r:embed="rId17">
            <a:lum bright="20000" contrast="20000"/>
            <a:extLst>
              <a:ext uri="{28A0092B-C50C-407E-A947-70E740481C1C}">
                <a14:useLocalDpi xmlns:a14="http://schemas.microsoft.com/office/drawing/2010/main" val="0"/>
              </a:ext>
            </a:extLst>
          </a:blip>
          <a:srcRect/>
          <a:stretch>
            <a:fillRect/>
          </a:stretch>
        </p:blipFill>
        <p:spPr bwMode="auto">
          <a:xfrm>
            <a:off x="3672142" y="1206099"/>
            <a:ext cx="700088" cy="509588"/>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6132" name="Picture 58" descr="spidoxio"/>
          <p:cNvPicPr>
            <a:picLocks noChangeAspect="1" noChangeArrowheads="1"/>
          </p:cNvPicPr>
          <p:nvPr/>
        </p:nvPicPr>
        <p:blipFill>
          <a:blip r:embed="rId18" cstate="print">
            <a:lum contrast="20000"/>
            <a:extLst>
              <a:ext uri="{28A0092B-C50C-407E-A947-70E740481C1C}">
                <a14:useLocalDpi xmlns:a14="http://schemas.microsoft.com/office/drawing/2010/main" val="0"/>
              </a:ext>
            </a:extLst>
          </a:blip>
          <a:srcRect/>
          <a:stretch>
            <a:fillRect/>
          </a:stretch>
        </p:blipFill>
        <p:spPr bwMode="auto">
          <a:xfrm>
            <a:off x="10655558" y="990199"/>
            <a:ext cx="884237" cy="704850"/>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6133" name="Picture 59" descr="cgrandis_mat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472367" y="2430062"/>
            <a:ext cx="852488" cy="666750"/>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6134" name="Picture 60" descr="eriopsis"/>
          <p:cNvPicPr>
            <a:picLocks noChangeAspect="1" noChangeArrowheads="1"/>
          </p:cNvPicPr>
          <p:nvPr/>
        </p:nvPicPr>
        <p:blipFill>
          <a:blip r:embed="rId20">
            <a:lum bright="10000" contrast="10000"/>
            <a:extLst>
              <a:ext uri="{28A0092B-C50C-407E-A947-70E740481C1C}">
                <a14:useLocalDpi xmlns:a14="http://schemas.microsoft.com/office/drawing/2010/main" val="0"/>
              </a:ext>
            </a:extLst>
          </a:blip>
          <a:srcRect l="53455"/>
          <a:stretch>
            <a:fillRect/>
          </a:stretch>
        </p:blipFill>
        <p:spPr bwMode="auto">
          <a:xfrm>
            <a:off x="9215692" y="1716088"/>
            <a:ext cx="577850"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135" name="Line 61"/>
          <p:cNvSpPr>
            <a:spLocks noChangeShapeType="1"/>
          </p:cNvSpPr>
          <p:nvPr/>
        </p:nvSpPr>
        <p:spPr bwMode="auto">
          <a:xfrm flipV="1">
            <a:off x="8159169" y="3069682"/>
            <a:ext cx="431800" cy="865187"/>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36" name="Line 62"/>
          <p:cNvSpPr>
            <a:spLocks noChangeShapeType="1"/>
          </p:cNvSpPr>
          <p:nvPr/>
        </p:nvSpPr>
        <p:spPr bwMode="auto">
          <a:xfrm flipH="1" flipV="1">
            <a:off x="4264282" y="1723625"/>
            <a:ext cx="355599" cy="414739"/>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grpSp>
        <p:nvGrpSpPr>
          <p:cNvPr id="46137" name="Group 63"/>
          <p:cNvGrpSpPr>
            <a:grpSpLocks/>
          </p:cNvGrpSpPr>
          <p:nvPr/>
        </p:nvGrpSpPr>
        <p:grpSpPr bwMode="auto">
          <a:xfrm>
            <a:off x="11160383" y="2705100"/>
            <a:ext cx="827087" cy="647700"/>
            <a:chOff x="5026" y="1842"/>
            <a:chExt cx="576" cy="576"/>
          </a:xfrm>
        </p:grpSpPr>
        <p:grpSp>
          <p:nvGrpSpPr>
            <p:cNvPr id="46148" name="Group 64"/>
            <p:cNvGrpSpPr>
              <a:grpSpLocks/>
            </p:cNvGrpSpPr>
            <p:nvPr/>
          </p:nvGrpSpPr>
          <p:grpSpPr bwMode="auto">
            <a:xfrm>
              <a:off x="5103" y="1933"/>
              <a:ext cx="447" cy="416"/>
              <a:chOff x="3340" y="1426"/>
              <a:chExt cx="339" cy="214"/>
            </a:xfrm>
          </p:grpSpPr>
          <p:sp>
            <p:nvSpPr>
              <p:cNvPr id="46150" name="Freeform 65"/>
              <p:cNvSpPr>
                <a:spLocks/>
              </p:cNvSpPr>
              <p:nvPr/>
            </p:nvSpPr>
            <p:spPr bwMode="auto">
              <a:xfrm>
                <a:off x="3387" y="1490"/>
                <a:ext cx="2" cy="4"/>
              </a:xfrm>
              <a:custGeom>
                <a:avLst/>
                <a:gdLst>
                  <a:gd name="T0" fmla="*/ 0 w 8"/>
                  <a:gd name="T1" fmla="*/ 0 h 11"/>
                  <a:gd name="T2" fmla="*/ 0 w 8"/>
                  <a:gd name="T3" fmla="*/ 0 h 11"/>
                  <a:gd name="T4" fmla="*/ 0 w 8"/>
                  <a:gd name="T5" fmla="*/ 0 h 11"/>
                  <a:gd name="T6" fmla="*/ 0 w 8"/>
                  <a:gd name="T7" fmla="*/ 0 h 11"/>
                  <a:gd name="T8" fmla="*/ 0 w 8"/>
                  <a:gd name="T9" fmla="*/ 0 h 11"/>
                  <a:gd name="T10" fmla="*/ 0 w 8"/>
                  <a:gd name="T11" fmla="*/ 0 h 11"/>
                  <a:gd name="T12" fmla="*/ 0 w 8"/>
                  <a:gd name="T13" fmla="*/ 0 h 11"/>
                  <a:gd name="T14" fmla="*/ 0 w 8"/>
                  <a:gd name="T15" fmla="*/ 0 h 11"/>
                  <a:gd name="T16" fmla="*/ 0 w 8"/>
                  <a:gd name="T17" fmla="*/ 0 h 11"/>
                  <a:gd name="T18" fmla="*/ 0 w 8"/>
                  <a:gd name="T19" fmla="*/ 0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1"/>
                  <a:gd name="T32" fmla="*/ 8 w 8"/>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1">
                    <a:moveTo>
                      <a:pt x="0" y="10"/>
                    </a:moveTo>
                    <a:lnTo>
                      <a:pt x="2" y="11"/>
                    </a:lnTo>
                    <a:lnTo>
                      <a:pt x="5" y="10"/>
                    </a:lnTo>
                    <a:lnTo>
                      <a:pt x="7" y="9"/>
                    </a:lnTo>
                    <a:lnTo>
                      <a:pt x="8" y="7"/>
                    </a:lnTo>
                    <a:lnTo>
                      <a:pt x="8" y="5"/>
                    </a:lnTo>
                    <a:lnTo>
                      <a:pt x="8" y="3"/>
                    </a:lnTo>
                    <a:lnTo>
                      <a:pt x="6" y="1"/>
                    </a:lnTo>
                    <a:lnTo>
                      <a:pt x="4" y="0"/>
                    </a:lnTo>
                    <a:lnTo>
                      <a:pt x="0" y="1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51" name="Freeform 66"/>
              <p:cNvSpPr>
                <a:spLocks/>
              </p:cNvSpPr>
              <p:nvPr/>
            </p:nvSpPr>
            <p:spPr bwMode="auto">
              <a:xfrm>
                <a:off x="3373" y="1486"/>
                <a:ext cx="15" cy="8"/>
              </a:xfrm>
              <a:custGeom>
                <a:avLst/>
                <a:gdLst>
                  <a:gd name="T0" fmla="*/ 0 w 45"/>
                  <a:gd name="T1" fmla="*/ 0 h 23"/>
                  <a:gd name="T2" fmla="*/ 0 w 45"/>
                  <a:gd name="T3" fmla="*/ 0 h 23"/>
                  <a:gd name="T4" fmla="*/ 0 w 45"/>
                  <a:gd name="T5" fmla="*/ 0 h 23"/>
                  <a:gd name="T6" fmla="*/ 0 w 45"/>
                  <a:gd name="T7" fmla="*/ 0 h 23"/>
                  <a:gd name="T8" fmla="*/ 0 w 45"/>
                  <a:gd name="T9" fmla="*/ 0 h 23"/>
                  <a:gd name="T10" fmla="*/ 0 w 45"/>
                  <a:gd name="T11" fmla="*/ 0 h 23"/>
                  <a:gd name="T12" fmla="*/ 0 w 45"/>
                  <a:gd name="T13" fmla="*/ 0 h 23"/>
                  <a:gd name="T14" fmla="*/ 0 w 45"/>
                  <a:gd name="T15" fmla="*/ 0 h 23"/>
                  <a:gd name="T16" fmla="*/ 0 w 45"/>
                  <a:gd name="T17" fmla="*/ 0 h 23"/>
                  <a:gd name="T18" fmla="*/ 0 w 45"/>
                  <a:gd name="T19" fmla="*/ 0 h 23"/>
                  <a:gd name="T20" fmla="*/ 0 w 45"/>
                  <a:gd name="T21" fmla="*/ 0 h 23"/>
                  <a:gd name="T22" fmla="*/ 0 w 45"/>
                  <a:gd name="T23" fmla="*/ 0 h 23"/>
                  <a:gd name="T24" fmla="*/ 0 w 45"/>
                  <a:gd name="T25" fmla="*/ 0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5"/>
                  <a:gd name="T40" fmla="*/ 0 h 23"/>
                  <a:gd name="T41" fmla="*/ 45 w 45"/>
                  <a:gd name="T42" fmla="*/ 23 h 2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5" h="23">
                    <a:moveTo>
                      <a:pt x="0" y="12"/>
                    </a:moveTo>
                    <a:lnTo>
                      <a:pt x="0" y="12"/>
                    </a:lnTo>
                    <a:lnTo>
                      <a:pt x="9" y="14"/>
                    </a:lnTo>
                    <a:lnTo>
                      <a:pt x="23" y="18"/>
                    </a:lnTo>
                    <a:lnTo>
                      <a:pt x="35" y="22"/>
                    </a:lnTo>
                    <a:lnTo>
                      <a:pt x="41" y="23"/>
                    </a:lnTo>
                    <a:lnTo>
                      <a:pt x="45" y="13"/>
                    </a:lnTo>
                    <a:lnTo>
                      <a:pt x="39" y="10"/>
                    </a:lnTo>
                    <a:lnTo>
                      <a:pt x="26" y="7"/>
                    </a:lnTo>
                    <a:lnTo>
                      <a:pt x="12" y="3"/>
                    </a:lnTo>
                    <a:lnTo>
                      <a:pt x="2" y="0"/>
                    </a:lnTo>
                    <a:lnTo>
                      <a:pt x="0" y="12"/>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52" name="Freeform 67"/>
              <p:cNvSpPr>
                <a:spLocks/>
              </p:cNvSpPr>
              <p:nvPr/>
            </p:nvSpPr>
            <p:spPr bwMode="auto">
              <a:xfrm>
                <a:off x="3357" y="1486"/>
                <a:ext cx="17" cy="6"/>
              </a:xfrm>
              <a:custGeom>
                <a:avLst/>
                <a:gdLst>
                  <a:gd name="T0" fmla="*/ 0 w 51"/>
                  <a:gd name="T1" fmla="*/ 0 h 19"/>
                  <a:gd name="T2" fmla="*/ 0 w 51"/>
                  <a:gd name="T3" fmla="*/ 0 h 19"/>
                  <a:gd name="T4" fmla="*/ 0 w 51"/>
                  <a:gd name="T5" fmla="*/ 0 h 19"/>
                  <a:gd name="T6" fmla="*/ 0 w 51"/>
                  <a:gd name="T7" fmla="*/ 0 h 19"/>
                  <a:gd name="T8" fmla="*/ 0 w 51"/>
                  <a:gd name="T9" fmla="*/ 0 h 19"/>
                  <a:gd name="T10" fmla="*/ 0 w 51"/>
                  <a:gd name="T11" fmla="*/ 0 h 19"/>
                  <a:gd name="T12" fmla="*/ 0 w 51"/>
                  <a:gd name="T13" fmla="*/ 0 h 19"/>
                  <a:gd name="T14" fmla="*/ 0 w 51"/>
                  <a:gd name="T15" fmla="*/ 0 h 19"/>
                  <a:gd name="T16" fmla="*/ 0 w 51"/>
                  <a:gd name="T17" fmla="*/ 0 h 19"/>
                  <a:gd name="T18" fmla="*/ 0 w 51"/>
                  <a:gd name="T19" fmla="*/ 0 h 19"/>
                  <a:gd name="T20" fmla="*/ 0 w 51"/>
                  <a:gd name="T21" fmla="*/ 0 h 19"/>
                  <a:gd name="T22" fmla="*/ 0 w 51"/>
                  <a:gd name="T23" fmla="*/ 0 h 19"/>
                  <a:gd name="T24" fmla="*/ 0 w 51"/>
                  <a:gd name="T25" fmla="*/ 0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
                  <a:gd name="T40" fmla="*/ 0 h 19"/>
                  <a:gd name="T41" fmla="*/ 51 w 51"/>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 h="19">
                    <a:moveTo>
                      <a:pt x="6" y="19"/>
                    </a:moveTo>
                    <a:lnTo>
                      <a:pt x="6" y="19"/>
                    </a:lnTo>
                    <a:lnTo>
                      <a:pt x="16" y="15"/>
                    </a:lnTo>
                    <a:lnTo>
                      <a:pt x="28" y="13"/>
                    </a:lnTo>
                    <a:lnTo>
                      <a:pt x="39" y="10"/>
                    </a:lnTo>
                    <a:lnTo>
                      <a:pt x="49" y="12"/>
                    </a:lnTo>
                    <a:lnTo>
                      <a:pt x="51" y="0"/>
                    </a:lnTo>
                    <a:lnTo>
                      <a:pt x="39" y="0"/>
                    </a:lnTo>
                    <a:lnTo>
                      <a:pt x="25" y="1"/>
                    </a:lnTo>
                    <a:lnTo>
                      <a:pt x="13" y="4"/>
                    </a:lnTo>
                    <a:lnTo>
                      <a:pt x="0" y="8"/>
                    </a:lnTo>
                    <a:lnTo>
                      <a:pt x="6" y="19"/>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53" name="Freeform 68"/>
              <p:cNvSpPr>
                <a:spLocks/>
              </p:cNvSpPr>
              <p:nvPr/>
            </p:nvSpPr>
            <p:spPr bwMode="auto">
              <a:xfrm>
                <a:off x="3343" y="1489"/>
                <a:ext cx="16" cy="18"/>
              </a:xfrm>
              <a:custGeom>
                <a:avLst/>
                <a:gdLst>
                  <a:gd name="T0" fmla="*/ 0 w 48"/>
                  <a:gd name="T1" fmla="*/ 0 h 54"/>
                  <a:gd name="T2" fmla="*/ 0 w 48"/>
                  <a:gd name="T3" fmla="*/ 0 h 54"/>
                  <a:gd name="T4" fmla="*/ 0 w 48"/>
                  <a:gd name="T5" fmla="*/ 0 h 54"/>
                  <a:gd name="T6" fmla="*/ 0 w 48"/>
                  <a:gd name="T7" fmla="*/ 0 h 54"/>
                  <a:gd name="T8" fmla="*/ 0 w 48"/>
                  <a:gd name="T9" fmla="*/ 0 h 54"/>
                  <a:gd name="T10" fmla="*/ 0 w 48"/>
                  <a:gd name="T11" fmla="*/ 0 h 54"/>
                  <a:gd name="T12" fmla="*/ 0 w 48"/>
                  <a:gd name="T13" fmla="*/ 0 h 54"/>
                  <a:gd name="T14" fmla="*/ 0 w 48"/>
                  <a:gd name="T15" fmla="*/ 0 h 54"/>
                  <a:gd name="T16" fmla="*/ 0 w 48"/>
                  <a:gd name="T17" fmla="*/ 0 h 54"/>
                  <a:gd name="T18" fmla="*/ 0 w 48"/>
                  <a:gd name="T19" fmla="*/ 0 h 54"/>
                  <a:gd name="T20" fmla="*/ 0 w 48"/>
                  <a:gd name="T21" fmla="*/ 0 h 54"/>
                  <a:gd name="T22" fmla="*/ 0 w 48"/>
                  <a:gd name="T23" fmla="*/ 0 h 54"/>
                  <a:gd name="T24" fmla="*/ 0 w 48"/>
                  <a:gd name="T25" fmla="*/ 0 h 54"/>
                  <a:gd name="T26" fmla="*/ 0 w 48"/>
                  <a:gd name="T27" fmla="*/ 0 h 54"/>
                  <a:gd name="T28" fmla="*/ 0 w 48"/>
                  <a:gd name="T29" fmla="*/ 0 h 54"/>
                  <a:gd name="T30" fmla="*/ 0 w 48"/>
                  <a:gd name="T31" fmla="*/ 0 h 54"/>
                  <a:gd name="T32" fmla="*/ 0 w 48"/>
                  <a:gd name="T33" fmla="*/ 0 h 5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8"/>
                  <a:gd name="T52" fmla="*/ 0 h 54"/>
                  <a:gd name="T53" fmla="*/ 48 w 48"/>
                  <a:gd name="T54" fmla="*/ 54 h 5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8" h="54">
                    <a:moveTo>
                      <a:pt x="12" y="54"/>
                    </a:moveTo>
                    <a:lnTo>
                      <a:pt x="13" y="54"/>
                    </a:lnTo>
                    <a:lnTo>
                      <a:pt x="17" y="45"/>
                    </a:lnTo>
                    <a:lnTo>
                      <a:pt x="26" y="32"/>
                    </a:lnTo>
                    <a:lnTo>
                      <a:pt x="32" y="24"/>
                    </a:lnTo>
                    <a:lnTo>
                      <a:pt x="37" y="18"/>
                    </a:lnTo>
                    <a:lnTo>
                      <a:pt x="43" y="14"/>
                    </a:lnTo>
                    <a:lnTo>
                      <a:pt x="48" y="11"/>
                    </a:lnTo>
                    <a:lnTo>
                      <a:pt x="42" y="0"/>
                    </a:lnTo>
                    <a:lnTo>
                      <a:pt x="35" y="5"/>
                    </a:lnTo>
                    <a:lnTo>
                      <a:pt x="28" y="11"/>
                    </a:lnTo>
                    <a:lnTo>
                      <a:pt x="21" y="18"/>
                    </a:lnTo>
                    <a:lnTo>
                      <a:pt x="15" y="25"/>
                    </a:lnTo>
                    <a:lnTo>
                      <a:pt x="5" y="40"/>
                    </a:lnTo>
                    <a:lnTo>
                      <a:pt x="0" y="52"/>
                    </a:lnTo>
                    <a:lnTo>
                      <a:pt x="0" y="51"/>
                    </a:lnTo>
                    <a:lnTo>
                      <a:pt x="12" y="54"/>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54" name="Freeform 69"/>
              <p:cNvSpPr>
                <a:spLocks/>
              </p:cNvSpPr>
              <p:nvPr/>
            </p:nvSpPr>
            <p:spPr bwMode="auto">
              <a:xfrm>
                <a:off x="3340" y="1506"/>
                <a:ext cx="8" cy="28"/>
              </a:xfrm>
              <a:custGeom>
                <a:avLst/>
                <a:gdLst>
                  <a:gd name="T0" fmla="*/ 0 w 23"/>
                  <a:gd name="T1" fmla="*/ 0 h 86"/>
                  <a:gd name="T2" fmla="*/ 0 w 23"/>
                  <a:gd name="T3" fmla="*/ 0 h 86"/>
                  <a:gd name="T4" fmla="*/ 0 w 23"/>
                  <a:gd name="T5" fmla="*/ 0 h 86"/>
                  <a:gd name="T6" fmla="*/ 0 w 23"/>
                  <a:gd name="T7" fmla="*/ 0 h 86"/>
                  <a:gd name="T8" fmla="*/ 0 w 23"/>
                  <a:gd name="T9" fmla="*/ 0 h 86"/>
                  <a:gd name="T10" fmla="*/ 0 w 23"/>
                  <a:gd name="T11" fmla="*/ 0 h 86"/>
                  <a:gd name="T12" fmla="*/ 0 w 23"/>
                  <a:gd name="T13" fmla="*/ 0 h 86"/>
                  <a:gd name="T14" fmla="*/ 0 w 23"/>
                  <a:gd name="T15" fmla="*/ 0 h 86"/>
                  <a:gd name="T16" fmla="*/ 0 w 23"/>
                  <a:gd name="T17" fmla="*/ 0 h 86"/>
                  <a:gd name="T18" fmla="*/ 0 w 23"/>
                  <a:gd name="T19" fmla="*/ 0 h 86"/>
                  <a:gd name="T20" fmla="*/ 0 w 23"/>
                  <a:gd name="T21" fmla="*/ 0 h 86"/>
                  <a:gd name="T22" fmla="*/ 0 w 23"/>
                  <a:gd name="T23" fmla="*/ 0 h 86"/>
                  <a:gd name="T24" fmla="*/ 0 w 23"/>
                  <a:gd name="T25" fmla="*/ 0 h 86"/>
                  <a:gd name="T26" fmla="*/ 0 w 23"/>
                  <a:gd name="T27" fmla="*/ 0 h 86"/>
                  <a:gd name="T28" fmla="*/ 0 w 23"/>
                  <a:gd name="T29" fmla="*/ 0 h 86"/>
                  <a:gd name="T30" fmla="*/ 0 w 23"/>
                  <a:gd name="T31" fmla="*/ 0 h 86"/>
                  <a:gd name="T32" fmla="*/ 0 w 23"/>
                  <a:gd name="T33" fmla="*/ 0 h 86"/>
                  <a:gd name="T34" fmla="*/ 0 w 23"/>
                  <a:gd name="T35" fmla="*/ 0 h 86"/>
                  <a:gd name="T36" fmla="*/ 0 w 23"/>
                  <a:gd name="T37" fmla="*/ 0 h 86"/>
                  <a:gd name="T38" fmla="*/ 0 w 23"/>
                  <a:gd name="T39" fmla="*/ 0 h 86"/>
                  <a:gd name="T40" fmla="*/ 0 w 23"/>
                  <a:gd name="T41" fmla="*/ 0 h 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3"/>
                  <a:gd name="T64" fmla="*/ 0 h 86"/>
                  <a:gd name="T65" fmla="*/ 23 w 23"/>
                  <a:gd name="T66" fmla="*/ 86 h 8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3" h="86">
                    <a:moveTo>
                      <a:pt x="22" y="75"/>
                    </a:moveTo>
                    <a:lnTo>
                      <a:pt x="23" y="76"/>
                    </a:lnTo>
                    <a:lnTo>
                      <a:pt x="20" y="74"/>
                    </a:lnTo>
                    <a:lnTo>
                      <a:pt x="18" y="72"/>
                    </a:lnTo>
                    <a:lnTo>
                      <a:pt x="15" y="68"/>
                    </a:lnTo>
                    <a:lnTo>
                      <a:pt x="14" y="63"/>
                    </a:lnTo>
                    <a:lnTo>
                      <a:pt x="13" y="53"/>
                    </a:lnTo>
                    <a:lnTo>
                      <a:pt x="13" y="40"/>
                    </a:lnTo>
                    <a:lnTo>
                      <a:pt x="16" y="16"/>
                    </a:lnTo>
                    <a:lnTo>
                      <a:pt x="20" y="3"/>
                    </a:lnTo>
                    <a:lnTo>
                      <a:pt x="8" y="0"/>
                    </a:lnTo>
                    <a:lnTo>
                      <a:pt x="5" y="14"/>
                    </a:lnTo>
                    <a:lnTo>
                      <a:pt x="0" y="39"/>
                    </a:lnTo>
                    <a:lnTo>
                      <a:pt x="0" y="53"/>
                    </a:lnTo>
                    <a:lnTo>
                      <a:pt x="1" y="66"/>
                    </a:lnTo>
                    <a:lnTo>
                      <a:pt x="5" y="73"/>
                    </a:lnTo>
                    <a:lnTo>
                      <a:pt x="7" y="78"/>
                    </a:lnTo>
                    <a:lnTo>
                      <a:pt x="12" y="82"/>
                    </a:lnTo>
                    <a:lnTo>
                      <a:pt x="19" y="86"/>
                    </a:lnTo>
                    <a:lnTo>
                      <a:pt x="20" y="86"/>
                    </a:lnTo>
                    <a:lnTo>
                      <a:pt x="22" y="75"/>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55" name="Freeform 70"/>
              <p:cNvSpPr>
                <a:spLocks/>
              </p:cNvSpPr>
              <p:nvPr/>
            </p:nvSpPr>
            <p:spPr bwMode="auto">
              <a:xfrm>
                <a:off x="3347" y="1530"/>
                <a:ext cx="10" cy="5"/>
              </a:xfrm>
              <a:custGeom>
                <a:avLst/>
                <a:gdLst>
                  <a:gd name="T0" fmla="*/ 0 w 30"/>
                  <a:gd name="T1" fmla="*/ 0 h 14"/>
                  <a:gd name="T2" fmla="*/ 0 w 30"/>
                  <a:gd name="T3" fmla="*/ 0 h 14"/>
                  <a:gd name="T4" fmla="*/ 0 w 30"/>
                  <a:gd name="T5" fmla="*/ 0 h 14"/>
                  <a:gd name="T6" fmla="*/ 0 w 30"/>
                  <a:gd name="T7" fmla="*/ 0 h 14"/>
                  <a:gd name="T8" fmla="*/ 0 w 30"/>
                  <a:gd name="T9" fmla="*/ 0 h 14"/>
                  <a:gd name="T10" fmla="*/ 0 w 30"/>
                  <a:gd name="T11" fmla="*/ 0 h 14"/>
                  <a:gd name="T12" fmla="*/ 0 w 30"/>
                  <a:gd name="T13" fmla="*/ 0 h 14"/>
                  <a:gd name="T14" fmla="*/ 0 w 30"/>
                  <a:gd name="T15" fmla="*/ 0 h 14"/>
                  <a:gd name="T16" fmla="*/ 0 w 30"/>
                  <a:gd name="T17" fmla="*/ 0 h 14"/>
                  <a:gd name="T18" fmla="*/ 0 w 30"/>
                  <a:gd name="T19" fmla="*/ 0 h 14"/>
                  <a:gd name="T20" fmla="*/ 0 w 30"/>
                  <a:gd name="T21" fmla="*/ 0 h 14"/>
                  <a:gd name="T22" fmla="*/ 0 w 30"/>
                  <a:gd name="T23" fmla="*/ 0 h 14"/>
                  <a:gd name="T24" fmla="*/ 0 w 30"/>
                  <a:gd name="T25" fmla="*/ 0 h 14"/>
                  <a:gd name="T26" fmla="*/ 0 w 30"/>
                  <a:gd name="T27" fmla="*/ 0 h 14"/>
                  <a:gd name="T28" fmla="*/ 0 w 30"/>
                  <a:gd name="T29" fmla="*/ 0 h 14"/>
                  <a:gd name="T30" fmla="*/ 0 w 30"/>
                  <a:gd name="T31" fmla="*/ 0 h 14"/>
                  <a:gd name="T32" fmla="*/ 0 w 30"/>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
                  <a:gd name="T52" fmla="*/ 0 h 14"/>
                  <a:gd name="T53" fmla="*/ 30 w 30"/>
                  <a:gd name="T54" fmla="*/ 14 h 1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 h="14">
                    <a:moveTo>
                      <a:pt x="20" y="1"/>
                    </a:moveTo>
                    <a:lnTo>
                      <a:pt x="21" y="0"/>
                    </a:lnTo>
                    <a:lnTo>
                      <a:pt x="18" y="1"/>
                    </a:lnTo>
                    <a:lnTo>
                      <a:pt x="17" y="2"/>
                    </a:lnTo>
                    <a:lnTo>
                      <a:pt x="14" y="3"/>
                    </a:lnTo>
                    <a:lnTo>
                      <a:pt x="10" y="3"/>
                    </a:lnTo>
                    <a:lnTo>
                      <a:pt x="5" y="3"/>
                    </a:lnTo>
                    <a:lnTo>
                      <a:pt x="2" y="2"/>
                    </a:lnTo>
                    <a:lnTo>
                      <a:pt x="0" y="13"/>
                    </a:lnTo>
                    <a:lnTo>
                      <a:pt x="3" y="14"/>
                    </a:lnTo>
                    <a:lnTo>
                      <a:pt x="10" y="14"/>
                    </a:lnTo>
                    <a:lnTo>
                      <a:pt x="16" y="13"/>
                    </a:lnTo>
                    <a:lnTo>
                      <a:pt x="21" y="12"/>
                    </a:lnTo>
                    <a:lnTo>
                      <a:pt x="25" y="11"/>
                    </a:lnTo>
                    <a:lnTo>
                      <a:pt x="30" y="7"/>
                    </a:lnTo>
                    <a:lnTo>
                      <a:pt x="20" y="1"/>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56" name="Freeform 71"/>
              <p:cNvSpPr>
                <a:spLocks/>
              </p:cNvSpPr>
              <p:nvPr/>
            </p:nvSpPr>
            <p:spPr bwMode="auto">
              <a:xfrm>
                <a:off x="3353" y="1526"/>
                <a:ext cx="6" cy="6"/>
              </a:xfrm>
              <a:custGeom>
                <a:avLst/>
                <a:gdLst>
                  <a:gd name="T0" fmla="*/ 0 w 18"/>
                  <a:gd name="T1" fmla="*/ 0 h 19"/>
                  <a:gd name="T2" fmla="*/ 0 w 18"/>
                  <a:gd name="T3" fmla="*/ 0 h 19"/>
                  <a:gd name="T4" fmla="*/ 0 w 18"/>
                  <a:gd name="T5" fmla="*/ 0 h 19"/>
                  <a:gd name="T6" fmla="*/ 0 w 18"/>
                  <a:gd name="T7" fmla="*/ 0 h 19"/>
                  <a:gd name="T8" fmla="*/ 0 w 18"/>
                  <a:gd name="T9" fmla="*/ 0 h 19"/>
                  <a:gd name="T10" fmla="*/ 0 w 18"/>
                  <a:gd name="T11" fmla="*/ 0 h 19"/>
                  <a:gd name="T12" fmla="*/ 0 w 18"/>
                  <a:gd name="T13" fmla="*/ 0 h 19"/>
                  <a:gd name="T14" fmla="*/ 0 60000 65536"/>
                  <a:gd name="T15" fmla="*/ 0 60000 65536"/>
                  <a:gd name="T16" fmla="*/ 0 60000 65536"/>
                  <a:gd name="T17" fmla="*/ 0 60000 65536"/>
                  <a:gd name="T18" fmla="*/ 0 60000 65536"/>
                  <a:gd name="T19" fmla="*/ 0 60000 65536"/>
                  <a:gd name="T20" fmla="*/ 0 60000 65536"/>
                  <a:gd name="T21" fmla="*/ 0 w 18"/>
                  <a:gd name="T22" fmla="*/ 0 h 19"/>
                  <a:gd name="T23" fmla="*/ 18 w 18"/>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9">
                    <a:moveTo>
                      <a:pt x="6" y="0"/>
                    </a:moveTo>
                    <a:lnTo>
                      <a:pt x="4" y="5"/>
                    </a:lnTo>
                    <a:lnTo>
                      <a:pt x="0" y="13"/>
                    </a:lnTo>
                    <a:lnTo>
                      <a:pt x="10" y="19"/>
                    </a:lnTo>
                    <a:lnTo>
                      <a:pt x="16" y="11"/>
                    </a:lnTo>
                    <a:lnTo>
                      <a:pt x="18" y="5"/>
                    </a:lnTo>
                    <a:lnTo>
                      <a:pt x="6"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57" name="Freeform 72"/>
              <p:cNvSpPr>
                <a:spLocks/>
              </p:cNvSpPr>
              <p:nvPr/>
            </p:nvSpPr>
            <p:spPr bwMode="auto">
              <a:xfrm>
                <a:off x="3355" y="1525"/>
                <a:ext cx="5" cy="3"/>
              </a:xfrm>
              <a:custGeom>
                <a:avLst/>
                <a:gdLst>
                  <a:gd name="T0" fmla="*/ 0 w 13"/>
                  <a:gd name="T1" fmla="*/ 0 h 8"/>
                  <a:gd name="T2" fmla="*/ 0 w 13"/>
                  <a:gd name="T3" fmla="*/ 0 h 8"/>
                  <a:gd name="T4" fmla="*/ 0 w 13"/>
                  <a:gd name="T5" fmla="*/ 0 h 8"/>
                  <a:gd name="T6" fmla="*/ 0 w 13"/>
                  <a:gd name="T7" fmla="*/ 0 h 8"/>
                  <a:gd name="T8" fmla="*/ 0 w 13"/>
                  <a:gd name="T9" fmla="*/ 0 h 8"/>
                  <a:gd name="T10" fmla="*/ 0 w 13"/>
                  <a:gd name="T11" fmla="*/ 0 h 8"/>
                  <a:gd name="T12" fmla="*/ 0 w 13"/>
                  <a:gd name="T13" fmla="*/ 0 h 8"/>
                  <a:gd name="T14" fmla="*/ 0 w 13"/>
                  <a:gd name="T15" fmla="*/ 0 h 8"/>
                  <a:gd name="T16" fmla="*/ 0 w 13"/>
                  <a:gd name="T17" fmla="*/ 0 h 8"/>
                  <a:gd name="T18" fmla="*/ 0 w 13"/>
                  <a:gd name="T19" fmla="*/ 0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8"/>
                  <a:gd name="T32" fmla="*/ 13 w 1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8">
                    <a:moveTo>
                      <a:pt x="12" y="8"/>
                    </a:moveTo>
                    <a:lnTo>
                      <a:pt x="13" y="5"/>
                    </a:lnTo>
                    <a:lnTo>
                      <a:pt x="12" y="3"/>
                    </a:lnTo>
                    <a:lnTo>
                      <a:pt x="11" y="2"/>
                    </a:lnTo>
                    <a:lnTo>
                      <a:pt x="10" y="1"/>
                    </a:lnTo>
                    <a:lnTo>
                      <a:pt x="7" y="0"/>
                    </a:lnTo>
                    <a:lnTo>
                      <a:pt x="5" y="0"/>
                    </a:lnTo>
                    <a:lnTo>
                      <a:pt x="3" y="1"/>
                    </a:lnTo>
                    <a:lnTo>
                      <a:pt x="0" y="3"/>
                    </a:lnTo>
                    <a:lnTo>
                      <a:pt x="12" y="8"/>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58" name="Freeform 73"/>
              <p:cNvSpPr>
                <a:spLocks/>
              </p:cNvSpPr>
              <p:nvPr/>
            </p:nvSpPr>
            <p:spPr bwMode="auto">
              <a:xfrm>
                <a:off x="3386" y="1491"/>
                <a:ext cx="1" cy="1"/>
              </a:xfrm>
              <a:custGeom>
                <a:avLst/>
                <a:gdLst>
                  <a:gd name="T0" fmla="*/ 0 w 2"/>
                  <a:gd name="T1" fmla="*/ 0 h 3"/>
                  <a:gd name="T2" fmla="*/ 1 w 2"/>
                  <a:gd name="T3" fmla="*/ 0 h 3"/>
                  <a:gd name="T4" fmla="*/ 1 w 2"/>
                  <a:gd name="T5" fmla="*/ 0 h 3"/>
                  <a:gd name="T6" fmla="*/ 1 w 2"/>
                  <a:gd name="T7" fmla="*/ 0 h 3"/>
                  <a:gd name="T8" fmla="*/ 1 w 2"/>
                  <a:gd name="T9" fmla="*/ 0 h 3"/>
                  <a:gd name="T10" fmla="*/ 0 w 2"/>
                  <a:gd name="T11" fmla="*/ 0 h 3"/>
                  <a:gd name="T12" fmla="*/ 0 60000 65536"/>
                  <a:gd name="T13" fmla="*/ 0 60000 65536"/>
                  <a:gd name="T14" fmla="*/ 0 60000 65536"/>
                  <a:gd name="T15" fmla="*/ 0 60000 65536"/>
                  <a:gd name="T16" fmla="*/ 0 60000 65536"/>
                  <a:gd name="T17" fmla="*/ 0 60000 65536"/>
                  <a:gd name="T18" fmla="*/ 0 w 2"/>
                  <a:gd name="T19" fmla="*/ 0 h 3"/>
                  <a:gd name="T20" fmla="*/ 2 w 2"/>
                  <a:gd name="T21" fmla="*/ 3 h 3"/>
                </a:gdLst>
                <a:ahLst/>
                <a:cxnLst>
                  <a:cxn ang="T12">
                    <a:pos x="T0" y="T1"/>
                  </a:cxn>
                  <a:cxn ang="T13">
                    <a:pos x="T2" y="T3"/>
                  </a:cxn>
                  <a:cxn ang="T14">
                    <a:pos x="T4" y="T5"/>
                  </a:cxn>
                  <a:cxn ang="T15">
                    <a:pos x="T6" y="T7"/>
                  </a:cxn>
                  <a:cxn ang="T16">
                    <a:pos x="T8" y="T9"/>
                  </a:cxn>
                  <a:cxn ang="T17">
                    <a:pos x="T10" y="T11"/>
                  </a:cxn>
                </a:cxnLst>
                <a:rect l="T18" t="T19" r="T20" b="T21"/>
                <a:pathLst>
                  <a:path w="2" h="3">
                    <a:moveTo>
                      <a:pt x="0" y="3"/>
                    </a:moveTo>
                    <a:lnTo>
                      <a:pt x="1" y="3"/>
                    </a:lnTo>
                    <a:lnTo>
                      <a:pt x="2" y="2"/>
                    </a:lnTo>
                    <a:lnTo>
                      <a:pt x="2" y="1"/>
                    </a:lnTo>
                    <a:lnTo>
                      <a:pt x="1" y="0"/>
                    </a:lnTo>
                    <a:lnTo>
                      <a:pt x="0" y="3"/>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59" name="Freeform 74"/>
              <p:cNvSpPr>
                <a:spLocks/>
              </p:cNvSpPr>
              <p:nvPr/>
            </p:nvSpPr>
            <p:spPr bwMode="auto">
              <a:xfrm>
                <a:off x="3375" y="1488"/>
                <a:ext cx="11" cy="4"/>
              </a:xfrm>
              <a:custGeom>
                <a:avLst/>
                <a:gdLst>
                  <a:gd name="T0" fmla="*/ 0 w 34"/>
                  <a:gd name="T1" fmla="*/ 0 h 13"/>
                  <a:gd name="T2" fmla="*/ 0 w 34"/>
                  <a:gd name="T3" fmla="*/ 0 h 13"/>
                  <a:gd name="T4" fmla="*/ 0 w 34"/>
                  <a:gd name="T5" fmla="*/ 0 h 13"/>
                  <a:gd name="T6" fmla="*/ 0 w 34"/>
                  <a:gd name="T7" fmla="*/ 0 h 13"/>
                  <a:gd name="T8" fmla="*/ 0 w 34"/>
                  <a:gd name="T9" fmla="*/ 0 h 13"/>
                  <a:gd name="T10" fmla="*/ 0 60000 65536"/>
                  <a:gd name="T11" fmla="*/ 0 60000 65536"/>
                  <a:gd name="T12" fmla="*/ 0 60000 65536"/>
                  <a:gd name="T13" fmla="*/ 0 60000 65536"/>
                  <a:gd name="T14" fmla="*/ 0 60000 65536"/>
                  <a:gd name="T15" fmla="*/ 0 w 34"/>
                  <a:gd name="T16" fmla="*/ 0 h 13"/>
                  <a:gd name="T17" fmla="*/ 34 w 34"/>
                  <a:gd name="T18" fmla="*/ 13 h 13"/>
                </a:gdLst>
                <a:ahLst/>
                <a:cxnLst>
                  <a:cxn ang="T10">
                    <a:pos x="T0" y="T1"/>
                  </a:cxn>
                  <a:cxn ang="T11">
                    <a:pos x="T2" y="T3"/>
                  </a:cxn>
                  <a:cxn ang="T12">
                    <a:pos x="T4" y="T5"/>
                  </a:cxn>
                  <a:cxn ang="T13">
                    <a:pos x="T6" y="T7"/>
                  </a:cxn>
                  <a:cxn ang="T14">
                    <a:pos x="T8" y="T9"/>
                  </a:cxn>
                </a:cxnLst>
                <a:rect l="T15" t="T16" r="T17" b="T18"/>
                <a:pathLst>
                  <a:path w="34" h="13">
                    <a:moveTo>
                      <a:pt x="0" y="3"/>
                    </a:moveTo>
                    <a:lnTo>
                      <a:pt x="33" y="13"/>
                    </a:lnTo>
                    <a:lnTo>
                      <a:pt x="34" y="10"/>
                    </a:lnTo>
                    <a:lnTo>
                      <a:pt x="1" y="0"/>
                    </a:lnTo>
                    <a:lnTo>
                      <a:pt x="0" y="3"/>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60" name="Freeform 75"/>
              <p:cNvSpPr>
                <a:spLocks/>
              </p:cNvSpPr>
              <p:nvPr/>
            </p:nvSpPr>
            <p:spPr bwMode="auto">
              <a:xfrm>
                <a:off x="3374" y="1488"/>
                <a:ext cx="1" cy="1"/>
              </a:xfrm>
              <a:custGeom>
                <a:avLst/>
                <a:gdLst>
                  <a:gd name="T0" fmla="*/ 1 w 2"/>
                  <a:gd name="T1" fmla="*/ 0 h 3"/>
                  <a:gd name="T2" fmla="*/ 1 w 2"/>
                  <a:gd name="T3" fmla="*/ 0 h 3"/>
                  <a:gd name="T4" fmla="*/ 0 w 2"/>
                  <a:gd name="T5" fmla="*/ 0 h 3"/>
                  <a:gd name="T6" fmla="*/ 0 w 2"/>
                  <a:gd name="T7" fmla="*/ 0 h 3"/>
                  <a:gd name="T8" fmla="*/ 1 w 2"/>
                  <a:gd name="T9" fmla="*/ 0 h 3"/>
                  <a:gd name="T10" fmla="*/ 1 w 2"/>
                  <a:gd name="T11" fmla="*/ 0 h 3"/>
                  <a:gd name="T12" fmla="*/ 0 60000 65536"/>
                  <a:gd name="T13" fmla="*/ 0 60000 65536"/>
                  <a:gd name="T14" fmla="*/ 0 60000 65536"/>
                  <a:gd name="T15" fmla="*/ 0 60000 65536"/>
                  <a:gd name="T16" fmla="*/ 0 60000 65536"/>
                  <a:gd name="T17" fmla="*/ 0 60000 65536"/>
                  <a:gd name="T18" fmla="*/ 0 w 2"/>
                  <a:gd name="T19" fmla="*/ 0 h 3"/>
                  <a:gd name="T20" fmla="*/ 2 w 2"/>
                  <a:gd name="T21" fmla="*/ 3 h 3"/>
                </a:gdLst>
                <a:ahLst/>
                <a:cxnLst>
                  <a:cxn ang="T12">
                    <a:pos x="T0" y="T1"/>
                  </a:cxn>
                  <a:cxn ang="T13">
                    <a:pos x="T2" y="T3"/>
                  </a:cxn>
                  <a:cxn ang="T14">
                    <a:pos x="T4" y="T5"/>
                  </a:cxn>
                  <a:cxn ang="T15">
                    <a:pos x="T6" y="T7"/>
                  </a:cxn>
                  <a:cxn ang="T16">
                    <a:pos x="T8" y="T9"/>
                  </a:cxn>
                  <a:cxn ang="T17">
                    <a:pos x="T10" y="T11"/>
                  </a:cxn>
                </a:cxnLst>
                <a:rect l="T18" t="T19" r="T20" b="T21"/>
                <a:pathLst>
                  <a:path w="2" h="3">
                    <a:moveTo>
                      <a:pt x="2" y="0"/>
                    </a:moveTo>
                    <a:lnTo>
                      <a:pt x="1" y="0"/>
                    </a:lnTo>
                    <a:lnTo>
                      <a:pt x="0" y="1"/>
                    </a:lnTo>
                    <a:lnTo>
                      <a:pt x="0" y="2"/>
                    </a:lnTo>
                    <a:lnTo>
                      <a:pt x="1" y="3"/>
                    </a:lnTo>
                    <a:lnTo>
                      <a:pt x="2" y="0"/>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61" name="Freeform 76"/>
              <p:cNvSpPr>
                <a:spLocks/>
              </p:cNvSpPr>
              <p:nvPr/>
            </p:nvSpPr>
            <p:spPr bwMode="auto">
              <a:xfrm>
                <a:off x="3372" y="1487"/>
                <a:ext cx="1" cy="1"/>
              </a:xfrm>
              <a:custGeom>
                <a:avLst/>
                <a:gdLst>
                  <a:gd name="T0" fmla="*/ 0 w 3"/>
                  <a:gd name="T1" fmla="*/ 0 h 3"/>
                  <a:gd name="T2" fmla="*/ 0 w 3"/>
                  <a:gd name="T3" fmla="*/ 0 h 3"/>
                  <a:gd name="T4" fmla="*/ 0 w 3"/>
                  <a:gd name="T5" fmla="*/ 0 h 3"/>
                  <a:gd name="T6" fmla="*/ 0 w 3"/>
                  <a:gd name="T7" fmla="*/ 0 h 3"/>
                  <a:gd name="T8" fmla="*/ 0 w 3"/>
                  <a:gd name="T9" fmla="*/ 0 h 3"/>
                  <a:gd name="T10" fmla="*/ 0 w 3"/>
                  <a:gd name="T11" fmla="*/ 0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0" y="3"/>
                    </a:moveTo>
                    <a:lnTo>
                      <a:pt x="3" y="3"/>
                    </a:lnTo>
                    <a:lnTo>
                      <a:pt x="3" y="2"/>
                    </a:lnTo>
                    <a:lnTo>
                      <a:pt x="3" y="0"/>
                    </a:lnTo>
                    <a:lnTo>
                      <a:pt x="2" y="0"/>
                    </a:lnTo>
                    <a:lnTo>
                      <a:pt x="0" y="3"/>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62" name="Freeform 77"/>
              <p:cNvSpPr>
                <a:spLocks/>
              </p:cNvSpPr>
              <p:nvPr/>
            </p:nvSpPr>
            <p:spPr bwMode="auto">
              <a:xfrm>
                <a:off x="3358" y="1487"/>
                <a:ext cx="15" cy="4"/>
              </a:xfrm>
              <a:custGeom>
                <a:avLst/>
                <a:gdLst>
                  <a:gd name="T0" fmla="*/ 0 w 44"/>
                  <a:gd name="T1" fmla="*/ 0 h 12"/>
                  <a:gd name="T2" fmla="*/ 0 w 44"/>
                  <a:gd name="T3" fmla="*/ 0 h 12"/>
                  <a:gd name="T4" fmla="*/ 0 w 44"/>
                  <a:gd name="T5" fmla="*/ 0 h 12"/>
                  <a:gd name="T6" fmla="*/ 0 w 44"/>
                  <a:gd name="T7" fmla="*/ 0 h 12"/>
                  <a:gd name="T8" fmla="*/ 0 w 44"/>
                  <a:gd name="T9" fmla="*/ 0 h 12"/>
                  <a:gd name="T10" fmla="*/ 0 w 44"/>
                  <a:gd name="T11" fmla="*/ 0 h 12"/>
                  <a:gd name="T12" fmla="*/ 0 w 44"/>
                  <a:gd name="T13" fmla="*/ 0 h 12"/>
                  <a:gd name="T14" fmla="*/ 0 w 44"/>
                  <a:gd name="T15" fmla="*/ 0 h 12"/>
                  <a:gd name="T16" fmla="*/ 0 w 44"/>
                  <a:gd name="T17" fmla="*/ 0 h 12"/>
                  <a:gd name="T18" fmla="*/ 0 w 44"/>
                  <a:gd name="T19" fmla="*/ 0 h 12"/>
                  <a:gd name="T20" fmla="*/ 0 w 44"/>
                  <a:gd name="T21" fmla="*/ 0 h 12"/>
                  <a:gd name="T22" fmla="*/ 0 w 44"/>
                  <a:gd name="T23" fmla="*/ 0 h 12"/>
                  <a:gd name="T24" fmla="*/ 0 w 44"/>
                  <a:gd name="T25" fmla="*/ 0 h 12"/>
                  <a:gd name="T26" fmla="*/ 0 w 44"/>
                  <a:gd name="T27" fmla="*/ 0 h 12"/>
                  <a:gd name="T28" fmla="*/ 0 w 44"/>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12"/>
                  <a:gd name="T47" fmla="*/ 44 w 44"/>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12">
                    <a:moveTo>
                      <a:pt x="2" y="12"/>
                    </a:moveTo>
                    <a:lnTo>
                      <a:pt x="9" y="9"/>
                    </a:lnTo>
                    <a:lnTo>
                      <a:pt x="16" y="6"/>
                    </a:lnTo>
                    <a:lnTo>
                      <a:pt x="23" y="5"/>
                    </a:lnTo>
                    <a:lnTo>
                      <a:pt x="30" y="4"/>
                    </a:lnTo>
                    <a:lnTo>
                      <a:pt x="39" y="4"/>
                    </a:lnTo>
                    <a:lnTo>
                      <a:pt x="42" y="4"/>
                    </a:lnTo>
                    <a:lnTo>
                      <a:pt x="44" y="1"/>
                    </a:lnTo>
                    <a:lnTo>
                      <a:pt x="39" y="0"/>
                    </a:lnTo>
                    <a:lnTo>
                      <a:pt x="30" y="1"/>
                    </a:lnTo>
                    <a:lnTo>
                      <a:pt x="23" y="1"/>
                    </a:lnTo>
                    <a:lnTo>
                      <a:pt x="15" y="3"/>
                    </a:lnTo>
                    <a:lnTo>
                      <a:pt x="8" y="5"/>
                    </a:lnTo>
                    <a:lnTo>
                      <a:pt x="0" y="9"/>
                    </a:lnTo>
                    <a:lnTo>
                      <a:pt x="2" y="12"/>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63" name="Freeform 78"/>
              <p:cNvSpPr>
                <a:spLocks/>
              </p:cNvSpPr>
              <p:nvPr/>
            </p:nvSpPr>
            <p:spPr bwMode="auto">
              <a:xfrm>
                <a:off x="3358" y="1490"/>
                <a:ext cx="1" cy="1"/>
              </a:xfrm>
              <a:custGeom>
                <a:avLst/>
                <a:gdLst>
                  <a:gd name="T0" fmla="*/ 0 w 4"/>
                  <a:gd name="T1" fmla="*/ 0 h 3"/>
                  <a:gd name="T2" fmla="*/ 0 w 4"/>
                  <a:gd name="T3" fmla="*/ 0 h 3"/>
                  <a:gd name="T4" fmla="*/ 0 w 4"/>
                  <a:gd name="T5" fmla="*/ 0 h 3"/>
                  <a:gd name="T6" fmla="*/ 0 w 4"/>
                  <a:gd name="T7" fmla="*/ 0 h 3"/>
                  <a:gd name="T8" fmla="*/ 0 w 4"/>
                  <a:gd name="T9" fmla="*/ 0 h 3"/>
                  <a:gd name="T10" fmla="*/ 0 w 4"/>
                  <a:gd name="T11" fmla="*/ 0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2" y="0"/>
                    </a:moveTo>
                    <a:lnTo>
                      <a:pt x="0" y="1"/>
                    </a:lnTo>
                    <a:lnTo>
                      <a:pt x="0" y="2"/>
                    </a:lnTo>
                    <a:lnTo>
                      <a:pt x="2" y="3"/>
                    </a:lnTo>
                    <a:lnTo>
                      <a:pt x="4" y="3"/>
                    </a:lnTo>
                    <a:lnTo>
                      <a:pt x="2" y="0"/>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64" name="Freeform 79"/>
              <p:cNvSpPr>
                <a:spLocks/>
              </p:cNvSpPr>
              <p:nvPr/>
            </p:nvSpPr>
            <p:spPr bwMode="auto">
              <a:xfrm>
                <a:off x="3357" y="1490"/>
                <a:ext cx="1" cy="1"/>
              </a:xfrm>
              <a:custGeom>
                <a:avLst/>
                <a:gdLst>
                  <a:gd name="T0" fmla="*/ 1 w 2"/>
                  <a:gd name="T1" fmla="*/ 0 h 3"/>
                  <a:gd name="T2" fmla="*/ 1 w 2"/>
                  <a:gd name="T3" fmla="*/ 0 h 3"/>
                  <a:gd name="T4" fmla="*/ 1 w 2"/>
                  <a:gd name="T5" fmla="*/ 0 h 3"/>
                  <a:gd name="T6" fmla="*/ 1 w 2"/>
                  <a:gd name="T7" fmla="*/ 0 h 3"/>
                  <a:gd name="T8" fmla="*/ 0 w 2"/>
                  <a:gd name="T9" fmla="*/ 0 h 3"/>
                  <a:gd name="T10" fmla="*/ 1 w 2"/>
                  <a:gd name="T11" fmla="*/ 0 h 3"/>
                  <a:gd name="T12" fmla="*/ 0 60000 65536"/>
                  <a:gd name="T13" fmla="*/ 0 60000 65536"/>
                  <a:gd name="T14" fmla="*/ 0 60000 65536"/>
                  <a:gd name="T15" fmla="*/ 0 60000 65536"/>
                  <a:gd name="T16" fmla="*/ 0 60000 65536"/>
                  <a:gd name="T17" fmla="*/ 0 60000 65536"/>
                  <a:gd name="T18" fmla="*/ 0 w 2"/>
                  <a:gd name="T19" fmla="*/ 0 h 3"/>
                  <a:gd name="T20" fmla="*/ 2 w 2"/>
                  <a:gd name="T21" fmla="*/ 3 h 3"/>
                </a:gdLst>
                <a:ahLst/>
                <a:cxnLst>
                  <a:cxn ang="T12">
                    <a:pos x="T0" y="T1"/>
                  </a:cxn>
                  <a:cxn ang="T13">
                    <a:pos x="T2" y="T3"/>
                  </a:cxn>
                  <a:cxn ang="T14">
                    <a:pos x="T4" y="T5"/>
                  </a:cxn>
                  <a:cxn ang="T15">
                    <a:pos x="T6" y="T7"/>
                  </a:cxn>
                  <a:cxn ang="T16">
                    <a:pos x="T8" y="T9"/>
                  </a:cxn>
                  <a:cxn ang="T17">
                    <a:pos x="T10" y="T11"/>
                  </a:cxn>
                </a:cxnLst>
                <a:rect l="T18" t="T19" r="T20" b="T21"/>
                <a:pathLst>
                  <a:path w="2" h="3">
                    <a:moveTo>
                      <a:pt x="1" y="3"/>
                    </a:moveTo>
                    <a:lnTo>
                      <a:pt x="2" y="2"/>
                    </a:lnTo>
                    <a:lnTo>
                      <a:pt x="2" y="1"/>
                    </a:lnTo>
                    <a:lnTo>
                      <a:pt x="1" y="0"/>
                    </a:lnTo>
                    <a:lnTo>
                      <a:pt x="0" y="0"/>
                    </a:lnTo>
                    <a:lnTo>
                      <a:pt x="1" y="3"/>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65" name="Freeform 80"/>
              <p:cNvSpPr>
                <a:spLocks/>
              </p:cNvSpPr>
              <p:nvPr/>
            </p:nvSpPr>
            <p:spPr bwMode="auto">
              <a:xfrm>
                <a:off x="3346" y="1490"/>
                <a:ext cx="11" cy="13"/>
              </a:xfrm>
              <a:custGeom>
                <a:avLst/>
                <a:gdLst>
                  <a:gd name="T0" fmla="*/ 0 w 34"/>
                  <a:gd name="T1" fmla="*/ 0 h 38"/>
                  <a:gd name="T2" fmla="*/ 0 w 34"/>
                  <a:gd name="T3" fmla="*/ 0 h 38"/>
                  <a:gd name="T4" fmla="*/ 0 w 34"/>
                  <a:gd name="T5" fmla="*/ 0 h 38"/>
                  <a:gd name="T6" fmla="*/ 0 w 34"/>
                  <a:gd name="T7" fmla="*/ 0 h 38"/>
                  <a:gd name="T8" fmla="*/ 0 w 34"/>
                  <a:gd name="T9" fmla="*/ 0 h 38"/>
                  <a:gd name="T10" fmla="*/ 0 w 34"/>
                  <a:gd name="T11" fmla="*/ 0 h 38"/>
                  <a:gd name="T12" fmla="*/ 0 w 34"/>
                  <a:gd name="T13" fmla="*/ 0 h 38"/>
                  <a:gd name="T14" fmla="*/ 0 w 34"/>
                  <a:gd name="T15" fmla="*/ 0 h 38"/>
                  <a:gd name="T16" fmla="*/ 0 w 34"/>
                  <a:gd name="T17" fmla="*/ 0 h 38"/>
                  <a:gd name="T18" fmla="*/ 0 w 34"/>
                  <a:gd name="T19" fmla="*/ 0 h 38"/>
                  <a:gd name="T20" fmla="*/ 0 w 34"/>
                  <a:gd name="T21" fmla="*/ 0 h 38"/>
                  <a:gd name="T22" fmla="*/ 0 w 34"/>
                  <a:gd name="T23" fmla="*/ 0 h 38"/>
                  <a:gd name="T24" fmla="*/ 0 w 34"/>
                  <a:gd name="T25" fmla="*/ 0 h 38"/>
                  <a:gd name="T26" fmla="*/ 0 w 34"/>
                  <a:gd name="T27" fmla="*/ 0 h 38"/>
                  <a:gd name="T28" fmla="*/ 0 w 34"/>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38"/>
                  <a:gd name="T47" fmla="*/ 34 w 34"/>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38">
                    <a:moveTo>
                      <a:pt x="3" y="38"/>
                    </a:moveTo>
                    <a:lnTo>
                      <a:pt x="9" y="29"/>
                    </a:lnTo>
                    <a:lnTo>
                      <a:pt x="15" y="22"/>
                    </a:lnTo>
                    <a:lnTo>
                      <a:pt x="19" y="15"/>
                    </a:lnTo>
                    <a:lnTo>
                      <a:pt x="24" y="11"/>
                    </a:lnTo>
                    <a:lnTo>
                      <a:pt x="32" y="5"/>
                    </a:lnTo>
                    <a:lnTo>
                      <a:pt x="34" y="3"/>
                    </a:lnTo>
                    <a:lnTo>
                      <a:pt x="33" y="0"/>
                    </a:lnTo>
                    <a:lnTo>
                      <a:pt x="30" y="2"/>
                    </a:lnTo>
                    <a:lnTo>
                      <a:pt x="22" y="8"/>
                    </a:lnTo>
                    <a:lnTo>
                      <a:pt x="17" y="13"/>
                    </a:lnTo>
                    <a:lnTo>
                      <a:pt x="11" y="19"/>
                    </a:lnTo>
                    <a:lnTo>
                      <a:pt x="5" y="28"/>
                    </a:lnTo>
                    <a:lnTo>
                      <a:pt x="0" y="36"/>
                    </a:lnTo>
                    <a:lnTo>
                      <a:pt x="3" y="38"/>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66" name="Freeform 81"/>
              <p:cNvSpPr>
                <a:spLocks/>
              </p:cNvSpPr>
              <p:nvPr/>
            </p:nvSpPr>
            <p:spPr bwMode="auto">
              <a:xfrm>
                <a:off x="3346" y="1502"/>
                <a:ext cx="1" cy="1"/>
              </a:xfrm>
              <a:custGeom>
                <a:avLst/>
                <a:gdLst>
                  <a:gd name="T0" fmla="*/ 0 w 3"/>
                  <a:gd name="T1" fmla="*/ 0 h 2"/>
                  <a:gd name="T2" fmla="*/ 0 w 3"/>
                  <a:gd name="T3" fmla="*/ 1 h 2"/>
                  <a:gd name="T4" fmla="*/ 0 w 3"/>
                  <a:gd name="T5" fmla="*/ 1 h 2"/>
                  <a:gd name="T6" fmla="*/ 0 w 3"/>
                  <a:gd name="T7" fmla="*/ 1 h 2"/>
                  <a:gd name="T8" fmla="*/ 0 w 3"/>
                  <a:gd name="T9" fmla="*/ 1 h 2"/>
                  <a:gd name="T10" fmla="*/ 0 w 3"/>
                  <a:gd name="T11" fmla="*/ 0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0" y="0"/>
                    </a:moveTo>
                    <a:lnTo>
                      <a:pt x="0" y="1"/>
                    </a:lnTo>
                    <a:lnTo>
                      <a:pt x="1" y="2"/>
                    </a:lnTo>
                    <a:lnTo>
                      <a:pt x="2" y="2"/>
                    </a:lnTo>
                    <a:lnTo>
                      <a:pt x="3" y="2"/>
                    </a:lnTo>
                    <a:lnTo>
                      <a:pt x="0" y="0"/>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67" name="Freeform 82"/>
              <p:cNvSpPr>
                <a:spLocks/>
              </p:cNvSpPr>
              <p:nvPr/>
            </p:nvSpPr>
            <p:spPr bwMode="auto">
              <a:xfrm>
                <a:off x="3345" y="1504"/>
                <a:ext cx="1" cy="1"/>
              </a:xfrm>
              <a:custGeom>
                <a:avLst/>
                <a:gdLst>
                  <a:gd name="T0" fmla="*/ 0 w 4"/>
                  <a:gd name="T1" fmla="*/ 0 h 3"/>
                  <a:gd name="T2" fmla="*/ 0 w 4"/>
                  <a:gd name="T3" fmla="*/ 0 h 3"/>
                  <a:gd name="T4" fmla="*/ 0 w 4"/>
                  <a:gd name="T5" fmla="*/ 0 h 3"/>
                  <a:gd name="T6" fmla="*/ 0 w 4"/>
                  <a:gd name="T7" fmla="*/ 0 h 3"/>
                  <a:gd name="T8" fmla="*/ 0 w 4"/>
                  <a:gd name="T9" fmla="*/ 0 h 3"/>
                  <a:gd name="T10" fmla="*/ 0 w 4"/>
                  <a:gd name="T11" fmla="*/ 0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4" y="3"/>
                    </a:moveTo>
                    <a:lnTo>
                      <a:pt x="4" y="0"/>
                    </a:lnTo>
                    <a:lnTo>
                      <a:pt x="2" y="0"/>
                    </a:lnTo>
                    <a:lnTo>
                      <a:pt x="0" y="0"/>
                    </a:lnTo>
                    <a:lnTo>
                      <a:pt x="0" y="1"/>
                    </a:lnTo>
                    <a:lnTo>
                      <a:pt x="4" y="3"/>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68" name="Freeform 83"/>
              <p:cNvSpPr>
                <a:spLocks/>
              </p:cNvSpPr>
              <p:nvPr/>
            </p:nvSpPr>
            <p:spPr bwMode="auto">
              <a:xfrm>
                <a:off x="3342" y="1505"/>
                <a:ext cx="4" cy="14"/>
              </a:xfrm>
              <a:custGeom>
                <a:avLst/>
                <a:gdLst>
                  <a:gd name="T0" fmla="*/ 0 w 13"/>
                  <a:gd name="T1" fmla="*/ 0 h 43"/>
                  <a:gd name="T2" fmla="*/ 0 w 13"/>
                  <a:gd name="T3" fmla="*/ 0 h 43"/>
                  <a:gd name="T4" fmla="*/ 0 w 13"/>
                  <a:gd name="T5" fmla="*/ 0 h 43"/>
                  <a:gd name="T6" fmla="*/ 0 w 13"/>
                  <a:gd name="T7" fmla="*/ 0 h 43"/>
                  <a:gd name="T8" fmla="*/ 0 w 13"/>
                  <a:gd name="T9" fmla="*/ 0 h 43"/>
                  <a:gd name="T10" fmla="*/ 0 w 13"/>
                  <a:gd name="T11" fmla="*/ 0 h 43"/>
                  <a:gd name="T12" fmla="*/ 0 w 13"/>
                  <a:gd name="T13" fmla="*/ 0 h 43"/>
                  <a:gd name="T14" fmla="*/ 0 w 13"/>
                  <a:gd name="T15" fmla="*/ 0 h 43"/>
                  <a:gd name="T16" fmla="*/ 0 w 13"/>
                  <a:gd name="T17" fmla="*/ 0 h 43"/>
                  <a:gd name="T18" fmla="*/ 0 w 13"/>
                  <a:gd name="T19" fmla="*/ 0 h 43"/>
                  <a:gd name="T20" fmla="*/ 0 w 13"/>
                  <a:gd name="T21" fmla="*/ 0 h 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
                  <a:gd name="T34" fmla="*/ 0 h 43"/>
                  <a:gd name="T35" fmla="*/ 13 w 13"/>
                  <a:gd name="T36" fmla="*/ 43 h 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 h="43">
                    <a:moveTo>
                      <a:pt x="3" y="43"/>
                    </a:moveTo>
                    <a:lnTo>
                      <a:pt x="4" y="32"/>
                    </a:lnTo>
                    <a:lnTo>
                      <a:pt x="8" y="18"/>
                    </a:lnTo>
                    <a:lnTo>
                      <a:pt x="11" y="7"/>
                    </a:lnTo>
                    <a:lnTo>
                      <a:pt x="13" y="2"/>
                    </a:lnTo>
                    <a:lnTo>
                      <a:pt x="9" y="0"/>
                    </a:lnTo>
                    <a:lnTo>
                      <a:pt x="7" y="6"/>
                    </a:lnTo>
                    <a:lnTo>
                      <a:pt x="4" y="17"/>
                    </a:lnTo>
                    <a:lnTo>
                      <a:pt x="1" y="32"/>
                    </a:lnTo>
                    <a:lnTo>
                      <a:pt x="0" y="43"/>
                    </a:lnTo>
                    <a:lnTo>
                      <a:pt x="3" y="43"/>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69" name="Freeform 84"/>
              <p:cNvSpPr>
                <a:spLocks/>
              </p:cNvSpPr>
              <p:nvPr/>
            </p:nvSpPr>
            <p:spPr bwMode="auto">
              <a:xfrm>
                <a:off x="3341" y="1521"/>
                <a:ext cx="2" cy="1"/>
              </a:xfrm>
              <a:custGeom>
                <a:avLst/>
                <a:gdLst>
                  <a:gd name="T0" fmla="*/ 1 w 4"/>
                  <a:gd name="T1" fmla="*/ 1 h 1"/>
                  <a:gd name="T2" fmla="*/ 1 w 4"/>
                  <a:gd name="T3" fmla="*/ 0 h 1"/>
                  <a:gd name="T4" fmla="*/ 1 w 4"/>
                  <a:gd name="T5" fmla="*/ 0 h 1"/>
                  <a:gd name="T6" fmla="*/ 1 w 4"/>
                  <a:gd name="T7" fmla="*/ 0 h 1"/>
                  <a:gd name="T8" fmla="*/ 0 w 4"/>
                  <a:gd name="T9" fmla="*/ 1 h 1"/>
                  <a:gd name="T10" fmla="*/ 1 w 4"/>
                  <a:gd name="T11" fmla="*/ 1 h 1"/>
                  <a:gd name="T12" fmla="*/ 0 60000 65536"/>
                  <a:gd name="T13" fmla="*/ 0 60000 65536"/>
                  <a:gd name="T14" fmla="*/ 0 60000 65536"/>
                  <a:gd name="T15" fmla="*/ 0 60000 65536"/>
                  <a:gd name="T16" fmla="*/ 0 60000 65536"/>
                  <a:gd name="T17" fmla="*/ 0 60000 65536"/>
                  <a:gd name="T18" fmla="*/ 0 w 4"/>
                  <a:gd name="T19" fmla="*/ 0 h 1"/>
                  <a:gd name="T20" fmla="*/ 4 w 4"/>
                  <a:gd name="T21" fmla="*/ 1 h 1"/>
                </a:gdLst>
                <a:ahLst/>
                <a:cxnLst>
                  <a:cxn ang="T12">
                    <a:pos x="T0" y="T1"/>
                  </a:cxn>
                  <a:cxn ang="T13">
                    <a:pos x="T2" y="T3"/>
                  </a:cxn>
                  <a:cxn ang="T14">
                    <a:pos x="T4" y="T5"/>
                  </a:cxn>
                  <a:cxn ang="T15">
                    <a:pos x="T6" y="T7"/>
                  </a:cxn>
                  <a:cxn ang="T16">
                    <a:pos x="T8" y="T9"/>
                  </a:cxn>
                  <a:cxn ang="T17">
                    <a:pos x="T10" y="T11"/>
                  </a:cxn>
                </a:cxnLst>
                <a:rect l="T18" t="T19" r="T20" b="T21"/>
                <a:pathLst>
                  <a:path w="4" h="1">
                    <a:moveTo>
                      <a:pt x="4" y="1"/>
                    </a:moveTo>
                    <a:lnTo>
                      <a:pt x="3" y="0"/>
                    </a:lnTo>
                    <a:lnTo>
                      <a:pt x="2" y="0"/>
                    </a:lnTo>
                    <a:lnTo>
                      <a:pt x="1" y="0"/>
                    </a:lnTo>
                    <a:lnTo>
                      <a:pt x="0" y="1"/>
                    </a:lnTo>
                    <a:lnTo>
                      <a:pt x="4" y="1"/>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70" name="Freeform 85"/>
              <p:cNvSpPr>
                <a:spLocks/>
              </p:cNvSpPr>
              <p:nvPr/>
            </p:nvSpPr>
            <p:spPr bwMode="auto">
              <a:xfrm>
                <a:off x="3341" y="1521"/>
                <a:ext cx="3" cy="9"/>
              </a:xfrm>
              <a:custGeom>
                <a:avLst/>
                <a:gdLst>
                  <a:gd name="T0" fmla="*/ 0 w 8"/>
                  <a:gd name="T1" fmla="*/ 0 h 27"/>
                  <a:gd name="T2" fmla="*/ 0 w 8"/>
                  <a:gd name="T3" fmla="*/ 0 h 27"/>
                  <a:gd name="T4" fmla="*/ 0 w 8"/>
                  <a:gd name="T5" fmla="*/ 0 h 27"/>
                  <a:gd name="T6" fmla="*/ 0 w 8"/>
                  <a:gd name="T7" fmla="*/ 0 h 27"/>
                  <a:gd name="T8" fmla="*/ 0 w 8"/>
                  <a:gd name="T9" fmla="*/ 0 h 27"/>
                  <a:gd name="T10" fmla="*/ 0 w 8"/>
                  <a:gd name="T11" fmla="*/ 0 h 27"/>
                  <a:gd name="T12" fmla="*/ 0 w 8"/>
                  <a:gd name="T13" fmla="*/ 0 h 27"/>
                  <a:gd name="T14" fmla="*/ 0 w 8"/>
                  <a:gd name="T15" fmla="*/ 0 h 27"/>
                  <a:gd name="T16" fmla="*/ 0 w 8"/>
                  <a:gd name="T17" fmla="*/ 0 h 27"/>
                  <a:gd name="T18" fmla="*/ 0 w 8"/>
                  <a:gd name="T19" fmla="*/ 0 h 27"/>
                  <a:gd name="T20" fmla="*/ 0 w 8"/>
                  <a:gd name="T21" fmla="*/ 0 h 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
                  <a:gd name="T34" fmla="*/ 0 h 27"/>
                  <a:gd name="T35" fmla="*/ 8 w 8"/>
                  <a:gd name="T36" fmla="*/ 27 h 2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 h="27">
                    <a:moveTo>
                      <a:pt x="8" y="24"/>
                    </a:moveTo>
                    <a:lnTo>
                      <a:pt x="7" y="19"/>
                    </a:lnTo>
                    <a:lnTo>
                      <a:pt x="4" y="11"/>
                    </a:lnTo>
                    <a:lnTo>
                      <a:pt x="4" y="4"/>
                    </a:lnTo>
                    <a:lnTo>
                      <a:pt x="4" y="0"/>
                    </a:lnTo>
                    <a:lnTo>
                      <a:pt x="0" y="0"/>
                    </a:lnTo>
                    <a:lnTo>
                      <a:pt x="1" y="4"/>
                    </a:lnTo>
                    <a:lnTo>
                      <a:pt x="1" y="11"/>
                    </a:lnTo>
                    <a:lnTo>
                      <a:pt x="2" y="20"/>
                    </a:lnTo>
                    <a:lnTo>
                      <a:pt x="5" y="27"/>
                    </a:lnTo>
                    <a:lnTo>
                      <a:pt x="8" y="24"/>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71" name="Freeform 86"/>
              <p:cNvSpPr>
                <a:spLocks/>
              </p:cNvSpPr>
              <p:nvPr/>
            </p:nvSpPr>
            <p:spPr bwMode="auto">
              <a:xfrm>
                <a:off x="3343" y="1529"/>
                <a:ext cx="1" cy="1"/>
              </a:xfrm>
              <a:custGeom>
                <a:avLst/>
                <a:gdLst>
                  <a:gd name="T0" fmla="*/ 0 w 4"/>
                  <a:gd name="T1" fmla="*/ 0 h 3"/>
                  <a:gd name="T2" fmla="*/ 0 w 4"/>
                  <a:gd name="T3" fmla="*/ 0 h 3"/>
                  <a:gd name="T4" fmla="*/ 0 w 4"/>
                  <a:gd name="T5" fmla="*/ 0 h 3"/>
                  <a:gd name="T6" fmla="*/ 0 w 4"/>
                  <a:gd name="T7" fmla="*/ 0 h 3"/>
                  <a:gd name="T8" fmla="*/ 0 w 4"/>
                  <a:gd name="T9" fmla="*/ 0 h 3"/>
                  <a:gd name="T10" fmla="*/ 0 w 4"/>
                  <a:gd name="T11" fmla="*/ 0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0" y="3"/>
                    </a:moveTo>
                    <a:lnTo>
                      <a:pt x="2" y="3"/>
                    </a:lnTo>
                    <a:lnTo>
                      <a:pt x="3" y="3"/>
                    </a:lnTo>
                    <a:lnTo>
                      <a:pt x="4" y="2"/>
                    </a:lnTo>
                    <a:lnTo>
                      <a:pt x="3" y="0"/>
                    </a:lnTo>
                    <a:lnTo>
                      <a:pt x="0" y="3"/>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72" name="Freeform 87"/>
              <p:cNvSpPr>
                <a:spLocks/>
              </p:cNvSpPr>
              <p:nvPr/>
            </p:nvSpPr>
            <p:spPr bwMode="auto">
              <a:xfrm>
                <a:off x="3344" y="1530"/>
                <a:ext cx="1" cy="1"/>
              </a:xfrm>
              <a:custGeom>
                <a:avLst/>
                <a:gdLst>
                  <a:gd name="T0" fmla="*/ 0 w 3"/>
                  <a:gd name="T1" fmla="*/ 0 h 3"/>
                  <a:gd name="T2" fmla="*/ 0 w 3"/>
                  <a:gd name="T3" fmla="*/ 0 h 3"/>
                  <a:gd name="T4" fmla="*/ 0 w 3"/>
                  <a:gd name="T5" fmla="*/ 0 h 3"/>
                  <a:gd name="T6" fmla="*/ 0 w 3"/>
                  <a:gd name="T7" fmla="*/ 0 h 3"/>
                  <a:gd name="T8" fmla="*/ 0 w 3"/>
                  <a:gd name="T9" fmla="*/ 0 h 3"/>
                  <a:gd name="T10" fmla="*/ 0 w 3"/>
                  <a:gd name="T11" fmla="*/ 0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3" y="1"/>
                    </a:moveTo>
                    <a:lnTo>
                      <a:pt x="2" y="0"/>
                    </a:lnTo>
                    <a:lnTo>
                      <a:pt x="0" y="0"/>
                    </a:lnTo>
                    <a:lnTo>
                      <a:pt x="0" y="1"/>
                    </a:lnTo>
                    <a:lnTo>
                      <a:pt x="0" y="3"/>
                    </a:lnTo>
                    <a:lnTo>
                      <a:pt x="3" y="1"/>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73" name="Freeform 88"/>
              <p:cNvSpPr>
                <a:spLocks/>
              </p:cNvSpPr>
              <p:nvPr/>
            </p:nvSpPr>
            <p:spPr bwMode="auto">
              <a:xfrm>
                <a:off x="3344" y="1530"/>
                <a:ext cx="5" cy="3"/>
              </a:xfrm>
              <a:custGeom>
                <a:avLst/>
                <a:gdLst>
                  <a:gd name="T0" fmla="*/ 0 w 17"/>
                  <a:gd name="T1" fmla="*/ 0 h 10"/>
                  <a:gd name="T2" fmla="*/ 0 w 17"/>
                  <a:gd name="T3" fmla="*/ 0 h 10"/>
                  <a:gd name="T4" fmla="*/ 0 w 17"/>
                  <a:gd name="T5" fmla="*/ 0 h 10"/>
                  <a:gd name="T6" fmla="*/ 0 w 17"/>
                  <a:gd name="T7" fmla="*/ 0 h 10"/>
                  <a:gd name="T8" fmla="*/ 0 w 17"/>
                  <a:gd name="T9" fmla="*/ 0 h 10"/>
                  <a:gd name="T10" fmla="*/ 0 w 17"/>
                  <a:gd name="T11" fmla="*/ 0 h 10"/>
                  <a:gd name="T12" fmla="*/ 0 w 17"/>
                  <a:gd name="T13" fmla="*/ 0 h 10"/>
                  <a:gd name="T14" fmla="*/ 0 w 17"/>
                  <a:gd name="T15" fmla="*/ 0 h 10"/>
                  <a:gd name="T16" fmla="*/ 0 w 17"/>
                  <a:gd name="T17" fmla="*/ 0 h 10"/>
                  <a:gd name="T18" fmla="*/ 0 w 17"/>
                  <a:gd name="T19" fmla="*/ 0 h 10"/>
                  <a:gd name="T20" fmla="*/ 0 w 17"/>
                  <a:gd name="T21" fmla="*/ 0 h 10"/>
                  <a:gd name="T22" fmla="*/ 0 w 17"/>
                  <a:gd name="T23" fmla="*/ 0 h 10"/>
                  <a:gd name="T24" fmla="*/ 0 w 17"/>
                  <a:gd name="T25" fmla="*/ 0 h 10"/>
                  <a:gd name="T26" fmla="*/ 0 w 17"/>
                  <a:gd name="T27" fmla="*/ 0 h 10"/>
                  <a:gd name="T28" fmla="*/ 0 w 17"/>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
                  <a:gd name="T46" fmla="*/ 0 h 10"/>
                  <a:gd name="T47" fmla="*/ 17 w 17"/>
                  <a:gd name="T48" fmla="*/ 10 h 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 h="10">
                    <a:moveTo>
                      <a:pt x="17" y="7"/>
                    </a:moveTo>
                    <a:lnTo>
                      <a:pt x="14" y="7"/>
                    </a:lnTo>
                    <a:lnTo>
                      <a:pt x="10" y="6"/>
                    </a:lnTo>
                    <a:lnTo>
                      <a:pt x="8" y="5"/>
                    </a:lnTo>
                    <a:lnTo>
                      <a:pt x="5" y="4"/>
                    </a:lnTo>
                    <a:lnTo>
                      <a:pt x="3" y="1"/>
                    </a:lnTo>
                    <a:lnTo>
                      <a:pt x="3" y="0"/>
                    </a:lnTo>
                    <a:lnTo>
                      <a:pt x="0" y="2"/>
                    </a:lnTo>
                    <a:lnTo>
                      <a:pt x="1" y="3"/>
                    </a:lnTo>
                    <a:lnTo>
                      <a:pt x="3" y="6"/>
                    </a:lnTo>
                    <a:lnTo>
                      <a:pt x="5" y="8"/>
                    </a:lnTo>
                    <a:lnTo>
                      <a:pt x="9" y="9"/>
                    </a:lnTo>
                    <a:lnTo>
                      <a:pt x="12" y="10"/>
                    </a:lnTo>
                    <a:lnTo>
                      <a:pt x="17" y="10"/>
                    </a:lnTo>
                    <a:lnTo>
                      <a:pt x="17" y="7"/>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74" name="Freeform 89"/>
              <p:cNvSpPr>
                <a:spLocks/>
              </p:cNvSpPr>
              <p:nvPr/>
            </p:nvSpPr>
            <p:spPr bwMode="auto">
              <a:xfrm>
                <a:off x="3349" y="1532"/>
                <a:ext cx="1" cy="1"/>
              </a:xfrm>
              <a:custGeom>
                <a:avLst/>
                <a:gdLst>
                  <a:gd name="T0" fmla="*/ 0 w 1"/>
                  <a:gd name="T1" fmla="*/ 0 h 3"/>
                  <a:gd name="T2" fmla="*/ 1 w 1"/>
                  <a:gd name="T3" fmla="*/ 0 h 3"/>
                  <a:gd name="T4" fmla="*/ 1 w 1"/>
                  <a:gd name="T5" fmla="*/ 0 h 3"/>
                  <a:gd name="T6" fmla="*/ 1 w 1"/>
                  <a:gd name="T7" fmla="*/ 0 h 3"/>
                  <a:gd name="T8" fmla="*/ 0 w 1"/>
                  <a:gd name="T9" fmla="*/ 0 h 3"/>
                  <a:gd name="T10" fmla="*/ 0 w 1"/>
                  <a:gd name="T11" fmla="*/ 0 h 3"/>
                  <a:gd name="T12" fmla="*/ 0 60000 65536"/>
                  <a:gd name="T13" fmla="*/ 0 60000 65536"/>
                  <a:gd name="T14" fmla="*/ 0 60000 65536"/>
                  <a:gd name="T15" fmla="*/ 0 60000 65536"/>
                  <a:gd name="T16" fmla="*/ 0 60000 65536"/>
                  <a:gd name="T17" fmla="*/ 0 60000 65536"/>
                  <a:gd name="T18" fmla="*/ 0 w 1"/>
                  <a:gd name="T19" fmla="*/ 0 h 3"/>
                  <a:gd name="T20" fmla="*/ 1 w 1"/>
                  <a:gd name="T21" fmla="*/ 3 h 3"/>
                </a:gdLst>
                <a:ahLst/>
                <a:cxnLst>
                  <a:cxn ang="T12">
                    <a:pos x="T0" y="T1"/>
                  </a:cxn>
                  <a:cxn ang="T13">
                    <a:pos x="T2" y="T3"/>
                  </a:cxn>
                  <a:cxn ang="T14">
                    <a:pos x="T4" y="T5"/>
                  </a:cxn>
                  <a:cxn ang="T15">
                    <a:pos x="T6" y="T7"/>
                  </a:cxn>
                  <a:cxn ang="T16">
                    <a:pos x="T8" y="T9"/>
                  </a:cxn>
                  <a:cxn ang="T17">
                    <a:pos x="T10" y="T11"/>
                  </a:cxn>
                </a:cxnLst>
                <a:rect l="T18" t="T19" r="T20" b="T21"/>
                <a:pathLst>
                  <a:path w="1" h="3">
                    <a:moveTo>
                      <a:pt x="0" y="3"/>
                    </a:moveTo>
                    <a:lnTo>
                      <a:pt x="1" y="2"/>
                    </a:lnTo>
                    <a:lnTo>
                      <a:pt x="1" y="1"/>
                    </a:lnTo>
                    <a:lnTo>
                      <a:pt x="1" y="0"/>
                    </a:lnTo>
                    <a:lnTo>
                      <a:pt x="0" y="0"/>
                    </a:lnTo>
                    <a:lnTo>
                      <a:pt x="0" y="3"/>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75" name="Freeform 90"/>
              <p:cNvSpPr>
                <a:spLocks/>
              </p:cNvSpPr>
              <p:nvPr/>
            </p:nvSpPr>
            <p:spPr bwMode="auto">
              <a:xfrm>
                <a:off x="3350" y="1532"/>
                <a:ext cx="1" cy="1"/>
              </a:xfrm>
              <a:custGeom>
                <a:avLst/>
                <a:gdLst>
                  <a:gd name="T0" fmla="*/ 0 w 3"/>
                  <a:gd name="T1" fmla="*/ 0 h 3"/>
                  <a:gd name="T2" fmla="*/ 0 w 3"/>
                  <a:gd name="T3" fmla="*/ 0 h 3"/>
                  <a:gd name="T4" fmla="*/ 0 w 3"/>
                  <a:gd name="T5" fmla="*/ 0 h 3"/>
                  <a:gd name="T6" fmla="*/ 0 w 3"/>
                  <a:gd name="T7" fmla="*/ 0 h 3"/>
                  <a:gd name="T8" fmla="*/ 0 w 3"/>
                  <a:gd name="T9" fmla="*/ 0 h 3"/>
                  <a:gd name="T10" fmla="*/ 0 w 3"/>
                  <a:gd name="T11" fmla="*/ 0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1" y="0"/>
                    </a:moveTo>
                    <a:lnTo>
                      <a:pt x="0" y="1"/>
                    </a:lnTo>
                    <a:lnTo>
                      <a:pt x="0" y="2"/>
                    </a:lnTo>
                    <a:lnTo>
                      <a:pt x="1" y="3"/>
                    </a:lnTo>
                    <a:lnTo>
                      <a:pt x="3" y="3"/>
                    </a:lnTo>
                    <a:lnTo>
                      <a:pt x="1" y="0"/>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76" name="Freeform 91"/>
              <p:cNvSpPr>
                <a:spLocks/>
              </p:cNvSpPr>
              <p:nvPr/>
            </p:nvSpPr>
            <p:spPr bwMode="auto">
              <a:xfrm>
                <a:off x="3350" y="1531"/>
                <a:ext cx="5" cy="2"/>
              </a:xfrm>
              <a:custGeom>
                <a:avLst/>
                <a:gdLst>
                  <a:gd name="T0" fmla="*/ 0 w 14"/>
                  <a:gd name="T1" fmla="*/ 0 h 6"/>
                  <a:gd name="T2" fmla="*/ 0 w 14"/>
                  <a:gd name="T3" fmla="*/ 0 h 6"/>
                  <a:gd name="T4" fmla="*/ 0 w 14"/>
                  <a:gd name="T5" fmla="*/ 0 h 6"/>
                  <a:gd name="T6" fmla="*/ 0 w 14"/>
                  <a:gd name="T7" fmla="*/ 0 h 6"/>
                  <a:gd name="T8" fmla="*/ 0 w 14"/>
                  <a:gd name="T9" fmla="*/ 0 h 6"/>
                  <a:gd name="T10" fmla="*/ 0 w 14"/>
                  <a:gd name="T11" fmla="*/ 0 h 6"/>
                  <a:gd name="T12" fmla="*/ 0 w 14"/>
                  <a:gd name="T13" fmla="*/ 0 h 6"/>
                  <a:gd name="T14" fmla="*/ 0 60000 65536"/>
                  <a:gd name="T15" fmla="*/ 0 60000 65536"/>
                  <a:gd name="T16" fmla="*/ 0 60000 65536"/>
                  <a:gd name="T17" fmla="*/ 0 60000 65536"/>
                  <a:gd name="T18" fmla="*/ 0 60000 65536"/>
                  <a:gd name="T19" fmla="*/ 0 60000 65536"/>
                  <a:gd name="T20" fmla="*/ 0 60000 65536"/>
                  <a:gd name="T21" fmla="*/ 0 w 14"/>
                  <a:gd name="T22" fmla="*/ 0 h 6"/>
                  <a:gd name="T23" fmla="*/ 14 w 14"/>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6">
                    <a:moveTo>
                      <a:pt x="12" y="0"/>
                    </a:moveTo>
                    <a:lnTo>
                      <a:pt x="6" y="2"/>
                    </a:lnTo>
                    <a:lnTo>
                      <a:pt x="0" y="3"/>
                    </a:lnTo>
                    <a:lnTo>
                      <a:pt x="2" y="6"/>
                    </a:lnTo>
                    <a:lnTo>
                      <a:pt x="7" y="5"/>
                    </a:lnTo>
                    <a:lnTo>
                      <a:pt x="14" y="3"/>
                    </a:lnTo>
                    <a:lnTo>
                      <a:pt x="12" y="0"/>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77" name="Freeform 92"/>
              <p:cNvSpPr>
                <a:spLocks/>
              </p:cNvSpPr>
              <p:nvPr/>
            </p:nvSpPr>
            <p:spPr bwMode="auto">
              <a:xfrm>
                <a:off x="3354" y="1531"/>
                <a:ext cx="1" cy="1"/>
              </a:xfrm>
              <a:custGeom>
                <a:avLst/>
                <a:gdLst>
                  <a:gd name="T0" fmla="*/ 0 w 3"/>
                  <a:gd name="T1" fmla="*/ 0 h 3"/>
                  <a:gd name="T2" fmla="*/ 0 w 3"/>
                  <a:gd name="T3" fmla="*/ 0 h 3"/>
                  <a:gd name="T4" fmla="*/ 0 w 3"/>
                  <a:gd name="T5" fmla="*/ 0 h 3"/>
                  <a:gd name="T6" fmla="*/ 0 w 3"/>
                  <a:gd name="T7" fmla="*/ 0 h 3"/>
                  <a:gd name="T8" fmla="*/ 0 w 3"/>
                  <a:gd name="T9" fmla="*/ 0 h 3"/>
                  <a:gd name="T10" fmla="*/ 0 w 3"/>
                  <a:gd name="T11" fmla="*/ 0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2" y="3"/>
                    </a:moveTo>
                    <a:lnTo>
                      <a:pt x="3" y="1"/>
                    </a:lnTo>
                    <a:lnTo>
                      <a:pt x="2" y="0"/>
                    </a:lnTo>
                    <a:lnTo>
                      <a:pt x="1" y="0"/>
                    </a:lnTo>
                    <a:lnTo>
                      <a:pt x="0" y="0"/>
                    </a:lnTo>
                    <a:lnTo>
                      <a:pt x="2" y="3"/>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78" name="Freeform 93"/>
              <p:cNvSpPr>
                <a:spLocks/>
              </p:cNvSpPr>
              <p:nvPr/>
            </p:nvSpPr>
            <p:spPr bwMode="auto">
              <a:xfrm>
                <a:off x="3355" y="1531"/>
                <a:ext cx="1" cy="1"/>
              </a:xfrm>
              <a:custGeom>
                <a:avLst/>
                <a:gdLst>
                  <a:gd name="T0" fmla="*/ 0 w 4"/>
                  <a:gd name="T1" fmla="*/ 0 h 2"/>
                  <a:gd name="T2" fmla="*/ 0 w 4"/>
                  <a:gd name="T3" fmla="*/ 1 h 2"/>
                  <a:gd name="T4" fmla="*/ 0 w 4"/>
                  <a:gd name="T5" fmla="*/ 1 h 2"/>
                  <a:gd name="T6" fmla="*/ 0 w 4"/>
                  <a:gd name="T7" fmla="*/ 1 h 2"/>
                  <a:gd name="T8" fmla="*/ 0 w 4"/>
                  <a:gd name="T9" fmla="*/ 1 h 2"/>
                  <a:gd name="T10" fmla="*/ 0 w 4"/>
                  <a:gd name="T11" fmla="*/ 0 h 2"/>
                  <a:gd name="T12" fmla="*/ 0 60000 65536"/>
                  <a:gd name="T13" fmla="*/ 0 60000 65536"/>
                  <a:gd name="T14" fmla="*/ 0 60000 65536"/>
                  <a:gd name="T15" fmla="*/ 0 60000 65536"/>
                  <a:gd name="T16" fmla="*/ 0 60000 65536"/>
                  <a:gd name="T17" fmla="*/ 0 60000 65536"/>
                  <a:gd name="T18" fmla="*/ 0 w 4"/>
                  <a:gd name="T19" fmla="*/ 0 h 2"/>
                  <a:gd name="T20" fmla="*/ 4 w 4"/>
                  <a:gd name="T21" fmla="*/ 2 h 2"/>
                </a:gdLst>
                <a:ahLst/>
                <a:cxnLst>
                  <a:cxn ang="T12">
                    <a:pos x="T0" y="T1"/>
                  </a:cxn>
                  <a:cxn ang="T13">
                    <a:pos x="T2" y="T3"/>
                  </a:cxn>
                  <a:cxn ang="T14">
                    <a:pos x="T4" y="T5"/>
                  </a:cxn>
                  <a:cxn ang="T15">
                    <a:pos x="T6" y="T7"/>
                  </a:cxn>
                  <a:cxn ang="T16">
                    <a:pos x="T8" y="T9"/>
                  </a:cxn>
                  <a:cxn ang="T17">
                    <a:pos x="T10" y="T11"/>
                  </a:cxn>
                </a:cxnLst>
                <a:rect l="T18" t="T19" r="T20" b="T21"/>
                <a:pathLst>
                  <a:path w="4" h="2">
                    <a:moveTo>
                      <a:pt x="0" y="0"/>
                    </a:moveTo>
                    <a:lnTo>
                      <a:pt x="0" y="1"/>
                    </a:lnTo>
                    <a:lnTo>
                      <a:pt x="1" y="2"/>
                    </a:lnTo>
                    <a:lnTo>
                      <a:pt x="2" y="2"/>
                    </a:lnTo>
                    <a:lnTo>
                      <a:pt x="4" y="1"/>
                    </a:lnTo>
                    <a:lnTo>
                      <a:pt x="0" y="0"/>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79" name="Freeform 94"/>
              <p:cNvSpPr>
                <a:spLocks/>
              </p:cNvSpPr>
              <p:nvPr/>
            </p:nvSpPr>
            <p:spPr bwMode="auto">
              <a:xfrm>
                <a:off x="3355" y="1527"/>
                <a:ext cx="3" cy="4"/>
              </a:xfrm>
              <a:custGeom>
                <a:avLst/>
                <a:gdLst>
                  <a:gd name="T0" fmla="*/ 0 w 9"/>
                  <a:gd name="T1" fmla="*/ 0 h 12"/>
                  <a:gd name="T2" fmla="*/ 0 w 9"/>
                  <a:gd name="T3" fmla="*/ 0 h 12"/>
                  <a:gd name="T4" fmla="*/ 0 w 9"/>
                  <a:gd name="T5" fmla="*/ 0 h 12"/>
                  <a:gd name="T6" fmla="*/ 0 w 9"/>
                  <a:gd name="T7" fmla="*/ 0 h 12"/>
                  <a:gd name="T8" fmla="*/ 0 w 9"/>
                  <a:gd name="T9" fmla="*/ 0 h 12"/>
                  <a:gd name="T10" fmla="*/ 0 60000 65536"/>
                  <a:gd name="T11" fmla="*/ 0 60000 65536"/>
                  <a:gd name="T12" fmla="*/ 0 60000 65536"/>
                  <a:gd name="T13" fmla="*/ 0 60000 65536"/>
                  <a:gd name="T14" fmla="*/ 0 60000 65536"/>
                  <a:gd name="T15" fmla="*/ 0 w 9"/>
                  <a:gd name="T16" fmla="*/ 0 h 12"/>
                  <a:gd name="T17" fmla="*/ 9 w 9"/>
                  <a:gd name="T18" fmla="*/ 12 h 12"/>
                </a:gdLst>
                <a:ahLst/>
                <a:cxnLst>
                  <a:cxn ang="T10">
                    <a:pos x="T0" y="T1"/>
                  </a:cxn>
                  <a:cxn ang="T11">
                    <a:pos x="T2" y="T3"/>
                  </a:cxn>
                  <a:cxn ang="T12">
                    <a:pos x="T4" y="T5"/>
                  </a:cxn>
                  <a:cxn ang="T13">
                    <a:pos x="T6" y="T7"/>
                  </a:cxn>
                  <a:cxn ang="T14">
                    <a:pos x="T8" y="T9"/>
                  </a:cxn>
                </a:cxnLst>
                <a:rect l="T15" t="T16" r="T17" b="T18"/>
                <a:pathLst>
                  <a:path w="9" h="12">
                    <a:moveTo>
                      <a:pt x="6" y="0"/>
                    </a:moveTo>
                    <a:lnTo>
                      <a:pt x="0" y="11"/>
                    </a:lnTo>
                    <a:lnTo>
                      <a:pt x="4" y="12"/>
                    </a:lnTo>
                    <a:lnTo>
                      <a:pt x="9" y="1"/>
                    </a:lnTo>
                    <a:lnTo>
                      <a:pt x="6" y="0"/>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80" name="Freeform 95"/>
              <p:cNvSpPr>
                <a:spLocks/>
              </p:cNvSpPr>
              <p:nvPr/>
            </p:nvSpPr>
            <p:spPr bwMode="auto">
              <a:xfrm>
                <a:off x="3357" y="1527"/>
                <a:ext cx="1" cy="1"/>
              </a:xfrm>
              <a:custGeom>
                <a:avLst/>
                <a:gdLst>
                  <a:gd name="T0" fmla="*/ 0 w 3"/>
                  <a:gd name="T1" fmla="*/ 1 h 2"/>
                  <a:gd name="T2" fmla="*/ 0 w 3"/>
                  <a:gd name="T3" fmla="*/ 1 h 2"/>
                  <a:gd name="T4" fmla="*/ 0 w 3"/>
                  <a:gd name="T5" fmla="*/ 0 h 2"/>
                  <a:gd name="T6" fmla="*/ 0 w 3"/>
                  <a:gd name="T7" fmla="*/ 0 h 2"/>
                  <a:gd name="T8" fmla="*/ 0 w 3"/>
                  <a:gd name="T9" fmla="*/ 1 h 2"/>
                  <a:gd name="T10" fmla="*/ 0 w 3"/>
                  <a:gd name="T11" fmla="*/ 1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3" y="2"/>
                    </a:moveTo>
                    <a:lnTo>
                      <a:pt x="3" y="1"/>
                    </a:lnTo>
                    <a:lnTo>
                      <a:pt x="2" y="0"/>
                    </a:lnTo>
                    <a:lnTo>
                      <a:pt x="1" y="0"/>
                    </a:lnTo>
                    <a:lnTo>
                      <a:pt x="0" y="1"/>
                    </a:lnTo>
                    <a:lnTo>
                      <a:pt x="3" y="2"/>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81" name="Freeform 96"/>
              <p:cNvSpPr>
                <a:spLocks/>
              </p:cNvSpPr>
              <p:nvPr/>
            </p:nvSpPr>
            <p:spPr bwMode="auto">
              <a:xfrm>
                <a:off x="3507" y="1479"/>
                <a:ext cx="23" cy="15"/>
              </a:xfrm>
              <a:custGeom>
                <a:avLst/>
                <a:gdLst>
                  <a:gd name="T0" fmla="*/ 0 w 68"/>
                  <a:gd name="T1" fmla="*/ 0 h 45"/>
                  <a:gd name="T2" fmla="*/ 0 w 68"/>
                  <a:gd name="T3" fmla="*/ 0 h 45"/>
                  <a:gd name="T4" fmla="*/ 0 w 68"/>
                  <a:gd name="T5" fmla="*/ 0 h 45"/>
                  <a:gd name="T6" fmla="*/ 0 w 68"/>
                  <a:gd name="T7" fmla="*/ 0 h 45"/>
                  <a:gd name="T8" fmla="*/ 0 w 68"/>
                  <a:gd name="T9" fmla="*/ 0 h 45"/>
                  <a:gd name="T10" fmla="*/ 0 w 68"/>
                  <a:gd name="T11" fmla="*/ 0 h 45"/>
                  <a:gd name="T12" fmla="*/ 0 w 68"/>
                  <a:gd name="T13" fmla="*/ 0 h 45"/>
                  <a:gd name="T14" fmla="*/ 0 w 68"/>
                  <a:gd name="T15" fmla="*/ 0 h 45"/>
                  <a:gd name="T16" fmla="*/ 0 w 68"/>
                  <a:gd name="T17" fmla="*/ 0 h 45"/>
                  <a:gd name="T18" fmla="*/ 0 w 68"/>
                  <a:gd name="T19" fmla="*/ 0 h 45"/>
                  <a:gd name="T20" fmla="*/ 0 w 68"/>
                  <a:gd name="T21" fmla="*/ 0 h 45"/>
                  <a:gd name="T22" fmla="*/ 0 w 68"/>
                  <a:gd name="T23" fmla="*/ 0 h 45"/>
                  <a:gd name="T24" fmla="*/ 0 w 68"/>
                  <a:gd name="T25" fmla="*/ 0 h 45"/>
                  <a:gd name="T26" fmla="*/ 0 w 68"/>
                  <a:gd name="T27" fmla="*/ 0 h 45"/>
                  <a:gd name="T28" fmla="*/ 0 w 68"/>
                  <a:gd name="T29" fmla="*/ 0 h 45"/>
                  <a:gd name="T30" fmla="*/ 0 w 68"/>
                  <a:gd name="T31" fmla="*/ 0 h 45"/>
                  <a:gd name="T32" fmla="*/ 0 w 68"/>
                  <a:gd name="T33" fmla="*/ 0 h 45"/>
                  <a:gd name="T34" fmla="*/ 0 w 68"/>
                  <a:gd name="T35" fmla="*/ 0 h 45"/>
                  <a:gd name="T36" fmla="*/ 0 w 68"/>
                  <a:gd name="T37" fmla="*/ 0 h 45"/>
                  <a:gd name="T38" fmla="*/ 0 w 68"/>
                  <a:gd name="T39" fmla="*/ 0 h 45"/>
                  <a:gd name="T40" fmla="*/ 0 w 68"/>
                  <a:gd name="T41" fmla="*/ 0 h 45"/>
                  <a:gd name="T42" fmla="*/ 0 w 68"/>
                  <a:gd name="T43" fmla="*/ 0 h 45"/>
                  <a:gd name="T44" fmla="*/ 0 w 68"/>
                  <a:gd name="T45" fmla="*/ 0 h 45"/>
                  <a:gd name="T46" fmla="*/ 0 w 68"/>
                  <a:gd name="T47" fmla="*/ 0 h 45"/>
                  <a:gd name="T48" fmla="*/ 0 w 68"/>
                  <a:gd name="T49" fmla="*/ 0 h 4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8"/>
                  <a:gd name="T76" fmla="*/ 0 h 45"/>
                  <a:gd name="T77" fmla="*/ 68 w 68"/>
                  <a:gd name="T78" fmla="*/ 45 h 4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8" h="45">
                    <a:moveTo>
                      <a:pt x="10" y="1"/>
                    </a:moveTo>
                    <a:lnTo>
                      <a:pt x="21" y="5"/>
                    </a:lnTo>
                    <a:lnTo>
                      <a:pt x="32" y="12"/>
                    </a:lnTo>
                    <a:lnTo>
                      <a:pt x="44" y="20"/>
                    </a:lnTo>
                    <a:lnTo>
                      <a:pt x="54" y="25"/>
                    </a:lnTo>
                    <a:lnTo>
                      <a:pt x="61" y="31"/>
                    </a:lnTo>
                    <a:lnTo>
                      <a:pt x="66" y="38"/>
                    </a:lnTo>
                    <a:lnTo>
                      <a:pt x="67" y="40"/>
                    </a:lnTo>
                    <a:lnTo>
                      <a:pt x="68" y="43"/>
                    </a:lnTo>
                    <a:lnTo>
                      <a:pt x="67" y="44"/>
                    </a:lnTo>
                    <a:lnTo>
                      <a:pt x="65" y="45"/>
                    </a:lnTo>
                    <a:lnTo>
                      <a:pt x="59" y="45"/>
                    </a:lnTo>
                    <a:lnTo>
                      <a:pt x="52" y="44"/>
                    </a:lnTo>
                    <a:lnTo>
                      <a:pt x="44" y="43"/>
                    </a:lnTo>
                    <a:lnTo>
                      <a:pt x="37" y="41"/>
                    </a:lnTo>
                    <a:lnTo>
                      <a:pt x="28" y="37"/>
                    </a:lnTo>
                    <a:lnTo>
                      <a:pt x="19" y="29"/>
                    </a:lnTo>
                    <a:lnTo>
                      <a:pt x="10" y="21"/>
                    </a:lnTo>
                    <a:lnTo>
                      <a:pt x="4" y="12"/>
                    </a:lnTo>
                    <a:lnTo>
                      <a:pt x="1" y="7"/>
                    </a:lnTo>
                    <a:lnTo>
                      <a:pt x="0" y="4"/>
                    </a:lnTo>
                    <a:lnTo>
                      <a:pt x="0" y="2"/>
                    </a:lnTo>
                    <a:lnTo>
                      <a:pt x="0" y="1"/>
                    </a:lnTo>
                    <a:lnTo>
                      <a:pt x="5" y="0"/>
                    </a:lnTo>
                    <a:lnTo>
                      <a:pt x="10" y="1"/>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82" name="Freeform 97"/>
              <p:cNvSpPr>
                <a:spLocks/>
              </p:cNvSpPr>
              <p:nvPr/>
            </p:nvSpPr>
            <p:spPr bwMode="auto">
              <a:xfrm>
                <a:off x="3527" y="1484"/>
                <a:ext cx="13" cy="9"/>
              </a:xfrm>
              <a:custGeom>
                <a:avLst/>
                <a:gdLst>
                  <a:gd name="T0" fmla="*/ 0 w 39"/>
                  <a:gd name="T1" fmla="*/ 0 h 28"/>
                  <a:gd name="T2" fmla="*/ 0 w 39"/>
                  <a:gd name="T3" fmla="*/ 0 h 28"/>
                  <a:gd name="T4" fmla="*/ 0 w 39"/>
                  <a:gd name="T5" fmla="*/ 0 h 28"/>
                  <a:gd name="T6" fmla="*/ 0 w 39"/>
                  <a:gd name="T7" fmla="*/ 0 h 28"/>
                  <a:gd name="T8" fmla="*/ 0 w 39"/>
                  <a:gd name="T9" fmla="*/ 0 h 28"/>
                  <a:gd name="T10" fmla="*/ 0 w 39"/>
                  <a:gd name="T11" fmla="*/ 0 h 28"/>
                  <a:gd name="T12" fmla="*/ 0 w 39"/>
                  <a:gd name="T13" fmla="*/ 0 h 28"/>
                  <a:gd name="T14" fmla="*/ 0 w 39"/>
                  <a:gd name="T15" fmla="*/ 0 h 28"/>
                  <a:gd name="T16" fmla="*/ 0 w 39"/>
                  <a:gd name="T17" fmla="*/ 0 h 28"/>
                  <a:gd name="T18" fmla="*/ 0 w 39"/>
                  <a:gd name="T19" fmla="*/ 0 h 28"/>
                  <a:gd name="T20" fmla="*/ 0 w 39"/>
                  <a:gd name="T21" fmla="*/ 0 h 28"/>
                  <a:gd name="T22" fmla="*/ 0 w 39"/>
                  <a:gd name="T23" fmla="*/ 0 h 28"/>
                  <a:gd name="T24" fmla="*/ 0 w 39"/>
                  <a:gd name="T25" fmla="*/ 0 h 28"/>
                  <a:gd name="T26" fmla="*/ 0 w 39"/>
                  <a:gd name="T27" fmla="*/ 0 h 28"/>
                  <a:gd name="T28" fmla="*/ 0 w 39"/>
                  <a:gd name="T29" fmla="*/ 0 h 28"/>
                  <a:gd name="T30" fmla="*/ 0 w 39"/>
                  <a:gd name="T31" fmla="*/ 0 h 28"/>
                  <a:gd name="T32" fmla="*/ 0 w 39"/>
                  <a:gd name="T33" fmla="*/ 0 h 28"/>
                  <a:gd name="T34" fmla="*/ 0 w 39"/>
                  <a:gd name="T35" fmla="*/ 0 h 28"/>
                  <a:gd name="T36" fmla="*/ 0 w 39"/>
                  <a:gd name="T37" fmla="*/ 0 h 28"/>
                  <a:gd name="T38" fmla="*/ 0 w 39"/>
                  <a:gd name="T39" fmla="*/ 0 h 28"/>
                  <a:gd name="T40" fmla="*/ 0 w 39"/>
                  <a:gd name="T41" fmla="*/ 0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9"/>
                  <a:gd name="T64" fmla="*/ 0 h 28"/>
                  <a:gd name="T65" fmla="*/ 39 w 39"/>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9" h="28">
                    <a:moveTo>
                      <a:pt x="2" y="20"/>
                    </a:moveTo>
                    <a:lnTo>
                      <a:pt x="6" y="15"/>
                    </a:lnTo>
                    <a:lnTo>
                      <a:pt x="13" y="9"/>
                    </a:lnTo>
                    <a:lnTo>
                      <a:pt x="21" y="4"/>
                    </a:lnTo>
                    <a:lnTo>
                      <a:pt x="28" y="1"/>
                    </a:lnTo>
                    <a:lnTo>
                      <a:pt x="31" y="0"/>
                    </a:lnTo>
                    <a:lnTo>
                      <a:pt x="35" y="1"/>
                    </a:lnTo>
                    <a:lnTo>
                      <a:pt x="37" y="2"/>
                    </a:lnTo>
                    <a:lnTo>
                      <a:pt x="39" y="4"/>
                    </a:lnTo>
                    <a:lnTo>
                      <a:pt x="39" y="6"/>
                    </a:lnTo>
                    <a:lnTo>
                      <a:pt x="39" y="8"/>
                    </a:lnTo>
                    <a:lnTo>
                      <a:pt x="38" y="11"/>
                    </a:lnTo>
                    <a:lnTo>
                      <a:pt x="36" y="13"/>
                    </a:lnTo>
                    <a:lnTo>
                      <a:pt x="27" y="21"/>
                    </a:lnTo>
                    <a:lnTo>
                      <a:pt x="18" y="25"/>
                    </a:lnTo>
                    <a:lnTo>
                      <a:pt x="13" y="27"/>
                    </a:lnTo>
                    <a:lnTo>
                      <a:pt x="6" y="28"/>
                    </a:lnTo>
                    <a:lnTo>
                      <a:pt x="2" y="27"/>
                    </a:lnTo>
                    <a:lnTo>
                      <a:pt x="1" y="26"/>
                    </a:lnTo>
                    <a:lnTo>
                      <a:pt x="0" y="24"/>
                    </a:lnTo>
                    <a:lnTo>
                      <a:pt x="2" y="20"/>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83" name="Freeform 98"/>
              <p:cNvSpPr>
                <a:spLocks/>
              </p:cNvSpPr>
              <p:nvPr/>
            </p:nvSpPr>
            <p:spPr bwMode="auto">
              <a:xfrm>
                <a:off x="3534" y="1456"/>
                <a:ext cx="20" cy="32"/>
              </a:xfrm>
              <a:custGeom>
                <a:avLst/>
                <a:gdLst>
                  <a:gd name="T0" fmla="*/ 0 w 58"/>
                  <a:gd name="T1" fmla="*/ 0 h 96"/>
                  <a:gd name="T2" fmla="*/ 0 w 58"/>
                  <a:gd name="T3" fmla="*/ 0 h 96"/>
                  <a:gd name="T4" fmla="*/ 0 w 58"/>
                  <a:gd name="T5" fmla="*/ 0 h 96"/>
                  <a:gd name="T6" fmla="*/ 0 w 58"/>
                  <a:gd name="T7" fmla="*/ 0 h 96"/>
                  <a:gd name="T8" fmla="*/ 0 w 58"/>
                  <a:gd name="T9" fmla="*/ 0 h 96"/>
                  <a:gd name="T10" fmla="*/ 0 w 58"/>
                  <a:gd name="T11" fmla="*/ 0 h 96"/>
                  <a:gd name="T12" fmla="*/ 0 w 58"/>
                  <a:gd name="T13" fmla="*/ 0 h 96"/>
                  <a:gd name="T14" fmla="*/ 0 w 58"/>
                  <a:gd name="T15" fmla="*/ 0 h 96"/>
                  <a:gd name="T16" fmla="*/ 0 w 58"/>
                  <a:gd name="T17" fmla="*/ 0 h 96"/>
                  <a:gd name="T18" fmla="*/ 0 w 58"/>
                  <a:gd name="T19" fmla="*/ 0 h 96"/>
                  <a:gd name="T20" fmla="*/ 0 w 58"/>
                  <a:gd name="T21" fmla="*/ 0 h 96"/>
                  <a:gd name="T22" fmla="*/ 0 w 58"/>
                  <a:gd name="T23" fmla="*/ 0 h 96"/>
                  <a:gd name="T24" fmla="*/ 0 w 58"/>
                  <a:gd name="T25" fmla="*/ 0 h 96"/>
                  <a:gd name="T26" fmla="*/ 0 w 58"/>
                  <a:gd name="T27" fmla="*/ 0 h 96"/>
                  <a:gd name="T28" fmla="*/ 0 w 58"/>
                  <a:gd name="T29" fmla="*/ 0 h 96"/>
                  <a:gd name="T30" fmla="*/ 0 w 58"/>
                  <a:gd name="T31" fmla="*/ 0 h 96"/>
                  <a:gd name="T32" fmla="*/ 0 w 58"/>
                  <a:gd name="T33" fmla="*/ 0 h 96"/>
                  <a:gd name="T34" fmla="*/ 0 w 58"/>
                  <a:gd name="T35" fmla="*/ 0 h 96"/>
                  <a:gd name="T36" fmla="*/ 0 w 58"/>
                  <a:gd name="T37" fmla="*/ 0 h 96"/>
                  <a:gd name="T38" fmla="*/ 0 w 58"/>
                  <a:gd name="T39" fmla="*/ 0 h 96"/>
                  <a:gd name="T40" fmla="*/ 0 w 58"/>
                  <a:gd name="T41" fmla="*/ 0 h 96"/>
                  <a:gd name="T42" fmla="*/ 0 w 58"/>
                  <a:gd name="T43" fmla="*/ 0 h 96"/>
                  <a:gd name="T44" fmla="*/ 0 w 58"/>
                  <a:gd name="T45" fmla="*/ 0 h 96"/>
                  <a:gd name="T46" fmla="*/ 0 w 58"/>
                  <a:gd name="T47" fmla="*/ 0 h 96"/>
                  <a:gd name="T48" fmla="*/ 0 w 58"/>
                  <a:gd name="T49" fmla="*/ 0 h 96"/>
                  <a:gd name="T50" fmla="*/ 0 w 58"/>
                  <a:gd name="T51" fmla="*/ 0 h 96"/>
                  <a:gd name="T52" fmla="*/ 0 w 58"/>
                  <a:gd name="T53" fmla="*/ 0 h 96"/>
                  <a:gd name="T54" fmla="*/ 0 w 58"/>
                  <a:gd name="T55" fmla="*/ 0 h 96"/>
                  <a:gd name="T56" fmla="*/ 0 w 58"/>
                  <a:gd name="T57" fmla="*/ 0 h 96"/>
                  <a:gd name="T58" fmla="*/ 0 w 58"/>
                  <a:gd name="T59" fmla="*/ 0 h 96"/>
                  <a:gd name="T60" fmla="*/ 0 w 58"/>
                  <a:gd name="T61" fmla="*/ 0 h 96"/>
                  <a:gd name="T62" fmla="*/ 0 w 58"/>
                  <a:gd name="T63" fmla="*/ 0 h 96"/>
                  <a:gd name="T64" fmla="*/ 0 w 58"/>
                  <a:gd name="T65" fmla="*/ 0 h 96"/>
                  <a:gd name="T66" fmla="*/ 0 w 58"/>
                  <a:gd name="T67" fmla="*/ 0 h 96"/>
                  <a:gd name="T68" fmla="*/ 0 w 58"/>
                  <a:gd name="T69" fmla="*/ 0 h 9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8"/>
                  <a:gd name="T106" fmla="*/ 0 h 96"/>
                  <a:gd name="T107" fmla="*/ 58 w 58"/>
                  <a:gd name="T108" fmla="*/ 96 h 9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8" h="96">
                    <a:moveTo>
                      <a:pt x="0" y="90"/>
                    </a:moveTo>
                    <a:lnTo>
                      <a:pt x="2" y="82"/>
                    </a:lnTo>
                    <a:lnTo>
                      <a:pt x="6" y="72"/>
                    </a:lnTo>
                    <a:lnTo>
                      <a:pt x="13" y="58"/>
                    </a:lnTo>
                    <a:lnTo>
                      <a:pt x="20" y="43"/>
                    </a:lnTo>
                    <a:lnTo>
                      <a:pt x="23" y="34"/>
                    </a:lnTo>
                    <a:lnTo>
                      <a:pt x="30" y="19"/>
                    </a:lnTo>
                    <a:lnTo>
                      <a:pt x="35" y="12"/>
                    </a:lnTo>
                    <a:lnTo>
                      <a:pt x="38" y="5"/>
                    </a:lnTo>
                    <a:lnTo>
                      <a:pt x="41" y="3"/>
                    </a:lnTo>
                    <a:lnTo>
                      <a:pt x="43" y="1"/>
                    </a:lnTo>
                    <a:lnTo>
                      <a:pt x="45" y="0"/>
                    </a:lnTo>
                    <a:lnTo>
                      <a:pt x="47" y="0"/>
                    </a:lnTo>
                    <a:lnTo>
                      <a:pt x="54" y="0"/>
                    </a:lnTo>
                    <a:lnTo>
                      <a:pt x="57" y="1"/>
                    </a:lnTo>
                    <a:lnTo>
                      <a:pt x="58" y="3"/>
                    </a:lnTo>
                    <a:lnTo>
                      <a:pt x="58" y="5"/>
                    </a:lnTo>
                    <a:lnTo>
                      <a:pt x="56" y="10"/>
                    </a:lnTo>
                    <a:lnTo>
                      <a:pt x="52" y="14"/>
                    </a:lnTo>
                    <a:lnTo>
                      <a:pt x="50" y="16"/>
                    </a:lnTo>
                    <a:lnTo>
                      <a:pt x="46" y="20"/>
                    </a:lnTo>
                    <a:lnTo>
                      <a:pt x="45" y="23"/>
                    </a:lnTo>
                    <a:lnTo>
                      <a:pt x="44" y="29"/>
                    </a:lnTo>
                    <a:lnTo>
                      <a:pt x="43" y="37"/>
                    </a:lnTo>
                    <a:lnTo>
                      <a:pt x="42" y="48"/>
                    </a:lnTo>
                    <a:lnTo>
                      <a:pt x="39" y="58"/>
                    </a:lnTo>
                    <a:lnTo>
                      <a:pt x="36" y="68"/>
                    </a:lnTo>
                    <a:lnTo>
                      <a:pt x="30" y="77"/>
                    </a:lnTo>
                    <a:lnTo>
                      <a:pt x="23" y="85"/>
                    </a:lnTo>
                    <a:lnTo>
                      <a:pt x="15" y="91"/>
                    </a:lnTo>
                    <a:lnTo>
                      <a:pt x="7" y="95"/>
                    </a:lnTo>
                    <a:lnTo>
                      <a:pt x="5" y="96"/>
                    </a:lnTo>
                    <a:lnTo>
                      <a:pt x="2" y="95"/>
                    </a:lnTo>
                    <a:lnTo>
                      <a:pt x="0" y="93"/>
                    </a:lnTo>
                    <a:lnTo>
                      <a:pt x="0" y="90"/>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84" name="Freeform 99"/>
              <p:cNvSpPr>
                <a:spLocks/>
              </p:cNvSpPr>
              <p:nvPr/>
            </p:nvSpPr>
            <p:spPr bwMode="auto">
              <a:xfrm>
                <a:off x="3601" y="1575"/>
                <a:ext cx="14" cy="8"/>
              </a:xfrm>
              <a:custGeom>
                <a:avLst/>
                <a:gdLst>
                  <a:gd name="T0" fmla="*/ 0 w 43"/>
                  <a:gd name="T1" fmla="*/ 0 h 22"/>
                  <a:gd name="T2" fmla="*/ 0 w 43"/>
                  <a:gd name="T3" fmla="*/ 0 h 22"/>
                  <a:gd name="T4" fmla="*/ 0 w 43"/>
                  <a:gd name="T5" fmla="*/ 0 h 22"/>
                  <a:gd name="T6" fmla="*/ 0 w 43"/>
                  <a:gd name="T7" fmla="*/ 0 h 22"/>
                  <a:gd name="T8" fmla="*/ 0 w 43"/>
                  <a:gd name="T9" fmla="*/ 0 h 22"/>
                  <a:gd name="T10" fmla="*/ 0 w 43"/>
                  <a:gd name="T11" fmla="*/ 0 h 22"/>
                  <a:gd name="T12" fmla="*/ 0 w 43"/>
                  <a:gd name="T13" fmla="*/ 0 h 22"/>
                  <a:gd name="T14" fmla="*/ 0 w 43"/>
                  <a:gd name="T15" fmla="*/ 0 h 22"/>
                  <a:gd name="T16" fmla="*/ 0 w 43"/>
                  <a:gd name="T17" fmla="*/ 0 h 22"/>
                  <a:gd name="T18" fmla="*/ 0 w 43"/>
                  <a:gd name="T19" fmla="*/ 0 h 22"/>
                  <a:gd name="T20" fmla="*/ 0 w 43"/>
                  <a:gd name="T21" fmla="*/ 0 h 22"/>
                  <a:gd name="T22" fmla="*/ 0 w 43"/>
                  <a:gd name="T23" fmla="*/ 0 h 22"/>
                  <a:gd name="T24" fmla="*/ 0 w 43"/>
                  <a:gd name="T25" fmla="*/ 0 h 22"/>
                  <a:gd name="T26" fmla="*/ 0 w 43"/>
                  <a:gd name="T27" fmla="*/ 0 h 22"/>
                  <a:gd name="T28" fmla="*/ 0 w 43"/>
                  <a:gd name="T29" fmla="*/ 0 h 22"/>
                  <a:gd name="T30" fmla="*/ 0 w 43"/>
                  <a:gd name="T31" fmla="*/ 0 h 22"/>
                  <a:gd name="T32" fmla="*/ 0 w 43"/>
                  <a:gd name="T33" fmla="*/ 0 h 22"/>
                  <a:gd name="T34" fmla="*/ 0 w 43"/>
                  <a:gd name="T35" fmla="*/ 0 h 22"/>
                  <a:gd name="T36" fmla="*/ 0 w 43"/>
                  <a:gd name="T37" fmla="*/ 0 h 22"/>
                  <a:gd name="T38" fmla="*/ 0 w 43"/>
                  <a:gd name="T39" fmla="*/ 0 h 22"/>
                  <a:gd name="T40" fmla="*/ 0 w 43"/>
                  <a:gd name="T41" fmla="*/ 0 h 22"/>
                  <a:gd name="T42" fmla="*/ 0 w 43"/>
                  <a:gd name="T43" fmla="*/ 0 h 22"/>
                  <a:gd name="T44" fmla="*/ 0 w 43"/>
                  <a:gd name="T45" fmla="*/ 0 h 22"/>
                  <a:gd name="T46" fmla="*/ 0 w 43"/>
                  <a:gd name="T47" fmla="*/ 0 h 22"/>
                  <a:gd name="T48" fmla="*/ 0 w 43"/>
                  <a:gd name="T49" fmla="*/ 0 h 22"/>
                  <a:gd name="T50" fmla="*/ 0 w 43"/>
                  <a:gd name="T51" fmla="*/ 0 h 22"/>
                  <a:gd name="T52" fmla="*/ 0 w 43"/>
                  <a:gd name="T53" fmla="*/ 0 h 22"/>
                  <a:gd name="T54" fmla="*/ 0 w 43"/>
                  <a:gd name="T55" fmla="*/ 0 h 22"/>
                  <a:gd name="T56" fmla="*/ 0 w 43"/>
                  <a:gd name="T57" fmla="*/ 0 h 2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3"/>
                  <a:gd name="T88" fmla="*/ 0 h 22"/>
                  <a:gd name="T89" fmla="*/ 43 w 43"/>
                  <a:gd name="T90" fmla="*/ 22 h 2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3" h="22">
                    <a:moveTo>
                      <a:pt x="7" y="1"/>
                    </a:moveTo>
                    <a:lnTo>
                      <a:pt x="10" y="6"/>
                    </a:lnTo>
                    <a:lnTo>
                      <a:pt x="16" y="10"/>
                    </a:lnTo>
                    <a:lnTo>
                      <a:pt x="19" y="12"/>
                    </a:lnTo>
                    <a:lnTo>
                      <a:pt x="22" y="14"/>
                    </a:lnTo>
                    <a:lnTo>
                      <a:pt x="27" y="15"/>
                    </a:lnTo>
                    <a:lnTo>
                      <a:pt x="31" y="15"/>
                    </a:lnTo>
                    <a:lnTo>
                      <a:pt x="39" y="16"/>
                    </a:lnTo>
                    <a:lnTo>
                      <a:pt x="43" y="16"/>
                    </a:lnTo>
                    <a:lnTo>
                      <a:pt x="39" y="17"/>
                    </a:lnTo>
                    <a:lnTo>
                      <a:pt x="31" y="17"/>
                    </a:lnTo>
                    <a:lnTo>
                      <a:pt x="27" y="17"/>
                    </a:lnTo>
                    <a:lnTo>
                      <a:pt x="39" y="20"/>
                    </a:lnTo>
                    <a:lnTo>
                      <a:pt x="43" y="22"/>
                    </a:lnTo>
                    <a:lnTo>
                      <a:pt x="35" y="22"/>
                    </a:lnTo>
                    <a:lnTo>
                      <a:pt x="23" y="22"/>
                    </a:lnTo>
                    <a:lnTo>
                      <a:pt x="16" y="21"/>
                    </a:lnTo>
                    <a:lnTo>
                      <a:pt x="12" y="18"/>
                    </a:lnTo>
                    <a:lnTo>
                      <a:pt x="7" y="15"/>
                    </a:lnTo>
                    <a:lnTo>
                      <a:pt x="5" y="13"/>
                    </a:lnTo>
                    <a:lnTo>
                      <a:pt x="1" y="7"/>
                    </a:lnTo>
                    <a:lnTo>
                      <a:pt x="0" y="4"/>
                    </a:lnTo>
                    <a:lnTo>
                      <a:pt x="0" y="2"/>
                    </a:lnTo>
                    <a:lnTo>
                      <a:pt x="1" y="1"/>
                    </a:lnTo>
                    <a:lnTo>
                      <a:pt x="2" y="0"/>
                    </a:lnTo>
                    <a:lnTo>
                      <a:pt x="4" y="0"/>
                    </a:lnTo>
                    <a:lnTo>
                      <a:pt x="5" y="0"/>
                    </a:lnTo>
                    <a:lnTo>
                      <a:pt x="7" y="1"/>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85" name="Freeform 100"/>
              <p:cNvSpPr>
                <a:spLocks/>
              </p:cNvSpPr>
              <p:nvPr/>
            </p:nvSpPr>
            <p:spPr bwMode="auto">
              <a:xfrm>
                <a:off x="3590" y="1562"/>
                <a:ext cx="14" cy="16"/>
              </a:xfrm>
              <a:custGeom>
                <a:avLst/>
                <a:gdLst>
                  <a:gd name="T0" fmla="*/ 0 w 42"/>
                  <a:gd name="T1" fmla="*/ 0 h 49"/>
                  <a:gd name="T2" fmla="*/ 0 w 42"/>
                  <a:gd name="T3" fmla="*/ 0 h 49"/>
                  <a:gd name="T4" fmla="*/ 0 w 42"/>
                  <a:gd name="T5" fmla="*/ 0 h 49"/>
                  <a:gd name="T6" fmla="*/ 0 w 42"/>
                  <a:gd name="T7" fmla="*/ 0 h 49"/>
                  <a:gd name="T8" fmla="*/ 0 w 42"/>
                  <a:gd name="T9" fmla="*/ 0 h 49"/>
                  <a:gd name="T10" fmla="*/ 0 w 42"/>
                  <a:gd name="T11" fmla="*/ 0 h 49"/>
                  <a:gd name="T12" fmla="*/ 0 w 42"/>
                  <a:gd name="T13" fmla="*/ 0 h 49"/>
                  <a:gd name="T14" fmla="*/ 0 w 42"/>
                  <a:gd name="T15" fmla="*/ 0 h 49"/>
                  <a:gd name="T16" fmla="*/ 0 w 42"/>
                  <a:gd name="T17" fmla="*/ 0 h 49"/>
                  <a:gd name="T18" fmla="*/ 0 w 42"/>
                  <a:gd name="T19" fmla="*/ 0 h 49"/>
                  <a:gd name="T20" fmla="*/ 0 w 42"/>
                  <a:gd name="T21" fmla="*/ 0 h 49"/>
                  <a:gd name="T22" fmla="*/ 0 w 42"/>
                  <a:gd name="T23" fmla="*/ 0 h 49"/>
                  <a:gd name="T24" fmla="*/ 0 w 42"/>
                  <a:gd name="T25" fmla="*/ 0 h 49"/>
                  <a:gd name="T26" fmla="*/ 0 w 42"/>
                  <a:gd name="T27" fmla="*/ 0 h 49"/>
                  <a:gd name="T28" fmla="*/ 0 w 42"/>
                  <a:gd name="T29" fmla="*/ 0 h 49"/>
                  <a:gd name="T30" fmla="*/ 0 w 42"/>
                  <a:gd name="T31" fmla="*/ 0 h 49"/>
                  <a:gd name="T32" fmla="*/ 0 w 42"/>
                  <a:gd name="T33" fmla="*/ 0 h 49"/>
                  <a:gd name="T34" fmla="*/ 0 w 42"/>
                  <a:gd name="T35" fmla="*/ 0 h 49"/>
                  <a:gd name="T36" fmla="*/ 0 w 42"/>
                  <a:gd name="T37" fmla="*/ 0 h 49"/>
                  <a:gd name="T38" fmla="*/ 0 w 42"/>
                  <a:gd name="T39" fmla="*/ 0 h 49"/>
                  <a:gd name="T40" fmla="*/ 0 w 42"/>
                  <a:gd name="T41" fmla="*/ 0 h 49"/>
                  <a:gd name="T42" fmla="*/ 0 w 42"/>
                  <a:gd name="T43" fmla="*/ 0 h 49"/>
                  <a:gd name="T44" fmla="*/ 0 w 42"/>
                  <a:gd name="T45" fmla="*/ 0 h 49"/>
                  <a:gd name="T46" fmla="*/ 0 w 42"/>
                  <a:gd name="T47" fmla="*/ 0 h 49"/>
                  <a:gd name="T48" fmla="*/ 0 w 42"/>
                  <a:gd name="T49" fmla="*/ 0 h 49"/>
                  <a:gd name="T50" fmla="*/ 0 w 42"/>
                  <a:gd name="T51" fmla="*/ 0 h 49"/>
                  <a:gd name="T52" fmla="*/ 0 w 42"/>
                  <a:gd name="T53" fmla="*/ 0 h 4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2"/>
                  <a:gd name="T82" fmla="*/ 0 h 49"/>
                  <a:gd name="T83" fmla="*/ 42 w 42"/>
                  <a:gd name="T84" fmla="*/ 49 h 4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2" h="49">
                    <a:moveTo>
                      <a:pt x="9" y="2"/>
                    </a:moveTo>
                    <a:lnTo>
                      <a:pt x="15" y="9"/>
                    </a:lnTo>
                    <a:lnTo>
                      <a:pt x="22" y="18"/>
                    </a:lnTo>
                    <a:lnTo>
                      <a:pt x="30" y="27"/>
                    </a:lnTo>
                    <a:lnTo>
                      <a:pt x="40" y="38"/>
                    </a:lnTo>
                    <a:lnTo>
                      <a:pt x="42" y="40"/>
                    </a:lnTo>
                    <a:lnTo>
                      <a:pt x="42" y="41"/>
                    </a:lnTo>
                    <a:lnTo>
                      <a:pt x="42" y="42"/>
                    </a:lnTo>
                    <a:lnTo>
                      <a:pt x="41" y="43"/>
                    </a:lnTo>
                    <a:lnTo>
                      <a:pt x="38" y="44"/>
                    </a:lnTo>
                    <a:lnTo>
                      <a:pt x="37" y="45"/>
                    </a:lnTo>
                    <a:lnTo>
                      <a:pt x="34" y="48"/>
                    </a:lnTo>
                    <a:lnTo>
                      <a:pt x="31" y="49"/>
                    </a:lnTo>
                    <a:lnTo>
                      <a:pt x="30" y="49"/>
                    </a:lnTo>
                    <a:lnTo>
                      <a:pt x="27" y="48"/>
                    </a:lnTo>
                    <a:lnTo>
                      <a:pt x="26" y="47"/>
                    </a:lnTo>
                    <a:lnTo>
                      <a:pt x="25" y="46"/>
                    </a:lnTo>
                    <a:lnTo>
                      <a:pt x="19" y="38"/>
                    </a:lnTo>
                    <a:lnTo>
                      <a:pt x="11" y="24"/>
                    </a:lnTo>
                    <a:lnTo>
                      <a:pt x="4" y="11"/>
                    </a:lnTo>
                    <a:lnTo>
                      <a:pt x="0" y="6"/>
                    </a:lnTo>
                    <a:lnTo>
                      <a:pt x="0" y="3"/>
                    </a:lnTo>
                    <a:lnTo>
                      <a:pt x="1" y="1"/>
                    </a:lnTo>
                    <a:lnTo>
                      <a:pt x="3" y="0"/>
                    </a:lnTo>
                    <a:lnTo>
                      <a:pt x="4" y="0"/>
                    </a:lnTo>
                    <a:lnTo>
                      <a:pt x="7" y="0"/>
                    </a:lnTo>
                    <a:lnTo>
                      <a:pt x="9" y="2"/>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86" name="Freeform 101"/>
              <p:cNvSpPr>
                <a:spLocks/>
              </p:cNvSpPr>
              <p:nvPr/>
            </p:nvSpPr>
            <p:spPr bwMode="auto">
              <a:xfrm>
                <a:off x="3599" y="1575"/>
                <a:ext cx="5" cy="3"/>
              </a:xfrm>
              <a:custGeom>
                <a:avLst/>
                <a:gdLst>
                  <a:gd name="T0" fmla="*/ 0 w 14"/>
                  <a:gd name="T1" fmla="*/ 0 h 9"/>
                  <a:gd name="T2" fmla="*/ 0 w 14"/>
                  <a:gd name="T3" fmla="*/ 0 h 9"/>
                  <a:gd name="T4" fmla="*/ 0 w 14"/>
                  <a:gd name="T5" fmla="*/ 0 h 9"/>
                  <a:gd name="T6" fmla="*/ 0 w 14"/>
                  <a:gd name="T7" fmla="*/ 0 h 9"/>
                  <a:gd name="T8" fmla="*/ 0 w 14"/>
                  <a:gd name="T9" fmla="*/ 0 h 9"/>
                  <a:gd name="T10" fmla="*/ 0 w 14"/>
                  <a:gd name="T11" fmla="*/ 0 h 9"/>
                  <a:gd name="T12" fmla="*/ 0 w 14"/>
                  <a:gd name="T13" fmla="*/ 0 h 9"/>
                  <a:gd name="T14" fmla="*/ 0 w 14"/>
                  <a:gd name="T15" fmla="*/ 0 h 9"/>
                  <a:gd name="T16" fmla="*/ 0 w 14"/>
                  <a:gd name="T17" fmla="*/ 0 h 9"/>
                  <a:gd name="T18" fmla="*/ 0 w 14"/>
                  <a:gd name="T19" fmla="*/ 0 h 9"/>
                  <a:gd name="T20" fmla="*/ 0 w 14"/>
                  <a:gd name="T21" fmla="*/ 0 h 9"/>
                  <a:gd name="T22" fmla="*/ 0 w 14"/>
                  <a:gd name="T23" fmla="*/ 0 h 9"/>
                  <a:gd name="T24" fmla="*/ 0 w 14"/>
                  <a:gd name="T25" fmla="*/ 0 h 9"/>
                  <a:gd name="T26" fmla="*/ 0 w 14"/>
                  <a:gd name="T27" fmla="*/ 0 h 9"/>
                  <a:gd name="T28" fmla="*/ 0 w 14"/>
                  <a:gd name="T29" fmla="*/ 0 h 9"/>
                  <a:gd name="T30" fmla="*/ 0 w 14"/>
                  <a:gd name="T31" fmla="*/ 0 h 9"/>
                  <a:gd name="T32" fmla="*/ 0 w 14"/>
                  <a:gd name="T33" fmla="*/ 0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
                  <a:gd name="T52" fmla="*/ 0 h 9"/>
                  <a:gd name="T53" fmla="*/ 14 w 14"/>
                  <a:gd name="T54" fmla="*/ 9 h 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 h="9">
                    <a:moveTo>
                      <a:pt x="9" y="3"/>
                    </a:moveTo>
                    <a:lnTo>
                      <a:pt x="11" y="3"/>
                    </a:lnTo>
                    <a:lnTo>
                      <a:pt x="13" y="2"/>
                    </a:lnTo>
                    <a:lnTo>
                      <a:pt x="14" y="2"/>
                    </a:lnTo>
                    <a:lnTo>
                      <a:pt x="14" y="1"/>
                    </a:lnTo>
                    <a:lnTo>
                      <a:pt x="13" y="1"/>
                    </a:lnTo>
                    <a:lnTo>
                      <a:pt x="9" y="0"/>
                    </a:lnTo>
                    <a:lnTo>
                      <a:pt x="5" y="0"/>
                    </a:lnTo>
                    <a:lnTo>
                      <a:pt x="4" y="2"/>
                    </a:lnTo>
                    <a:lnTo>
                      <a:pt x="2" y="5"/>
                    </a:lnTo>
                    <a:lnTo>
                      <a:pt x="0" y="7"/>
                    </a:lnTo>
                    <a:lnTo>
                      <a:pt x="2" y="9"/>
                    </a:lnTo>
                    <a:lnTo>
                      <a:pt x="4" y="8"/>
                    </a:lnTo>
                    <a:lnTo>
                      <a:pt x="6" y="7"/>
                    </a:lnTo>
                    <a:lnTo>
                      <a:pt x="6" y="5"/>
                    </a:lnTo>
                    <a:lnTo>
                      <a:pt x="9" y="3"/>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87" name="Freeform 102"/>
              <p:cNvSpPr>
                <a:spLocks/>
              </p:cNvSpPr>
              <p:nvPr/>
            </p:nvSpPr>
            <p:spPr bwMode="auto">
              <a:xfrm>
                <a:off x="3592" y="1562"/>
                <a:ext cx="1" cy="2"/>
              </a:xfrm>
              <a:custGeom>
                <a:avLst/>
                <a:gdLst>
                  <a:gd name="T0" fmla="*/ 0 w 5"/>
                  <a:gd name="T1" fmla="*/ 1 h 4"/>
                  <a:gd name="T2" fmla="*/ 0 w 5"/>
                  <a:gd name="T3" fmla="*/ 0 h 4"/>
                  <a:gd name="T4" fmla="*/ 0 w 5"/>
                  <a:gd name="T5" fmla="*/ 1 h 4"/>
                  <a:gd name="T6" fmla="*/ 0 w 5"/>
                  <a:gd name="T7" fmla="*/ 1 h 4"/>
                  <a:gd name="T8" fmla="*/ 0 w 5"/>
                  <a:gd name="T9" fmla="*/ 1 h 4"/>
                  <a:gd name="T10" fmla="*/ 0 w 5"/>
                  <a:gd name="T11" fmla="*/ 1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2"/>
                    </a:moveTo>
                    <a:lnTo>
                      <a:pt x="3" y="0"/>
                    </a:lnTo>
                    <a:lnTo>
                      <a:pt x="1" y="1"/>
                    </a:lnTo>
                    <a:lnTo>
                      <a:pt x="0" y="2"/>
                    </a:lnTo>
                    <a:lnTo>
                      <a:pt x="0" y="4"/>
                    </a:lnTo>
                    <a:lnTo>
                      <a:pt x="5" y="2"/>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88" name="Freeform 103"/>
              <p:cNvSpPr>
                <a:spLocks/>
              </p:cNvSpPr>
              <p:nvPr/>
            </p:nvSpPr>
            <p:spPr bwMode="auto">
              <a:xfrm>
                <a:off x="3592" y="1563"/>
                <a:ext cx="9" cy="12"/>
              </a:xfrm>
              <a:custGeom>
                <a:avLst/>
                <a:gdLst>
                  <a:gd name="T0" fmla="*/ 0 w 27"/>
                  <a:gd name="T1" fmla="*/ 0 h 35"/>
                  <a:gd name="T2" fmla="*/ 0 w 27"/>
                  <a:gd name="T3" fmla="*/ 0 h 35"/>
                  <a:gd name="T4" fmla="*/ 0 w 27"/>
                  <a:gd name="T5" fmla="*/ 0 h 35"/>
                  <a:gd name="T6" fmla="*/ 0 w 27"/>
                  <a:gd name="T7" fmla="*/ 0 h 35"/>
                  <a:gd name="T8" fmla="*/ 0 w 27"/>
                  <a:gd name="T9" fmla="*/ 0 h 35"/>
                  <a:gd name="T10" fmla="*/ 0 w 27"/>
                  <a:gd name="T11" fmla="*/ 0 h 35"/>
                  <a:gd name="T12" fmla="*/ 0 w 27"/>
                  <a:gd name="T13" fmla="*/ 0 h 35"/>
                  <a:gd name="T14" fmla="*/ 0 w 27"/>
                  <a:gd name="T15" fmla="*/ 0 h 35"/>
                  <a:gd name="T16" fmla="*/ 0 w 27"/>
                  <a:gd name="T17" fmla="*/ 0 h 35"/>
                  <a:gd name="T18" fmla="*/ 0 w 27"/>
                  <a:gd name="T19" fmla="*/ 0 h 35"/>
                  <a:gd name="T20" fmla="*/ 0 w 27"/>
                  <a:gd name="T21" fmla="*/ 0 h 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35"/>
                  <a:gd name="T35" fmla="*/ 27 w 27"/>
                  <a:gd name="T36" fmla="*/ 35 h 3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35">
                    <a:moveTo>
                      <a:pt x="27" y="31"/>
                    </a:moveTo>
                    <a:lnTo>
                      <a:pt x="22" y="24"/>
                    </a:lnTo>
                    <a:lnTo>
                      <a:pt x="14" y="14"/>
                    </a:lnTo>
                    <a:lnTo>
                      <a:pt x="7" y="4"/>
                    </a:lnTo>
                    <a:lnTo>
                      <a:pt x="5" y="0"/>
                    </a:lnTo>
                    <a:lnTo>
                      <a:pt x="0" y="2"/>
                    </a:lnTo>
                    <a:lnTo>
                      <a:pt x="3" y="6"/>
                    </a:lnTo>
                    <a:lnTo>
                      <a:pt x="10" y="16"/>
                    </a:lnTo>
                    <a:lnTo>
                      <a:pt x="18" y="27"/>
                    </a:lnTo>
                    <a:lnTo>
                      <a:pt x="23" y="35"/>
                    </a:lnTo>
                    <a:lnTo>
                      <a:pt x="27" y="31"/>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89" name="Freeform 104"/>
              <p:cNvSpPr>
                <a:spLocks/>
              </p:cNvSpPr>
              <p:nvPr/>
            </p:nvSpPr>
            <p:spPr bwMode="auto">
              <a:xfrm>
                <a:off x="3599" y="1573"/>
                <a:ext cx="2" cy="2"/>
              </a:xfrm>
              <a:custGeom>
                <a:avLst/>
                <a:gdLst>
                  <a:gd name="T0" fmla="*/ 0 w 5"/>
                  <a:gd name="T1" fmla="*/ 0 h 5"/>
                  <a:gd name="T2" fmla="*/ 0 w 5"/>
                  <a:gd name="T3" fmla="*/ 0 h 5"/>
                  <a:gd name="T4" fmla="*/ 0 w 5"/>
                  <a:gd name="T5" fmla="*/ 0 h 5"/>
                  <a:gd name="T6" fmla="*/ 0 w 5"/>
                  <a:gd name="T7" fmla="*/ 0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4"/>
                    </a:moveTo>
                    <a:lnTo>
                      <a:pt x="3" y="5"/>
                    </a:lnTo>
                    <a:lnTo>
                      <a:pt x="4" y="4"/>
                    </a:lnTo>
                    <a:lnTo>
                      <a:pt x="5" y="1"/>
                    </a:lnTo>
                    <a:lnTo>
                      <a:pt x="4" y="0"/>
                    </a:lnTo>
                    <a:lnTo>
                      <a:pt x="0" y="4"/>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90" name="Freeform 105"/>
              <p:cNvSpPr>
                <a:spLocks/>
              </p:cNvSpPr>
              <p:nvPr/>
            </p:nvSpPr>
            <p:spPr bwMode="auto">
              <a:xfrm>
                <a:off x="3583" y="1546"/>
                <a:ext cx="11" cy="18"/>
              </a:xfrm>
              <a:custGeom>
                <a:avLst/>
                <a:gdLst>
                  <a:gd name="T0" fmla="*/ 0 w 32"/>
                  <a:gd name="T1" fmla="*/ 0 h 55"/>
                  <a:gd name="T2" fmla="*/ 0 w 32"/>
                  <a:gd name="T3" fmla="*/ 0 h 55"/>
                  <a:gd name="T4" fmla="*/ 0 w 32"/>
                  <a:gd name="T5" fmla="*/ 0 h 55"/>
                  <a:gd name="T6" fmla="*/ 0 w 32"/>
                  <a:gd name="T7" fmla="*/ 0 h 55"/>
                  <a:gd name="T8" fmla="*/ 0 w 32"/>
                  <a:gd name="T9" fmla="*/ 0 h 55"/>
                  <a:gd name="T10" fmla="*/ 0 w 32"/>
                  <a:gd name="T11" fmla="*/ 0 h 55"/>
                  <a:gd name="T12" fmla="*/ 0 w 32"/>
                  <a:gd name="T13" fmla="*/ 0 h 55"/>
                  <a:gd name="T14" fmla="*/ 0 w 32"/>
                  <a:gd name="T15" fmla="*/ 0 h 55"/>
                  <a:gd name="T16" fmla="*/ 0 w 32"/>
                  <a:gd name="T17" fmla="*/ 0 h 55"/>
                  <a:gd name="T18" fmla="*/ 0 w 32"/>
                  <a:gd name="T19" fmla="*/ 0 h 55"/>
                  <a:gd name="T20" fmla="*/ 0 w 32"/>
                  <a:gd name="T21" fmla="*/ 0 h 55"/>
                  <a:gd name="T22" fmla="*/ 0 w 32"/>
                  <a:gd name="T23" fmla="*/ 0 h 55"/>
                  <a:gd name="T24" fmla="*/ 0 w 32"/>
                  <a:gd name="T25" fmla="*/ 0 h 55"/>
                  <a:gd name="T26" fmla="*/ 0 w 32"/>
                  <a:gd name="T27" fmla="*/ 0 h 55"/>
                  <a:gd name="T28" fmla="*/ 0 w 32"/>
                  <a:gd name="T29" fmla="*/ 0 h 55"/>
                  <a:gd name="T30" fmla="*/ 0 w 32"/>
                  <a:gd name="T31" fmla="*/ 0 h 55"/>
                  <a:gd name="T32" fmla="*/ 0 w 32"/>
                  <a:gd name="T33" fmla="*/ 0 h 55"/>
                  <a:gd name="T34" fmla="*/ 0 w 32"/>
                  <a:gd name="T35" fmla="*/ 0 h 55"/>
                  <a:gd name="T36" fmla="*/ 0 w 32"/>
                  <a:gd name="T37" fmla="*/ 0 h 55"/>
                  <a:gd name="T38" fmla="*/ 0 w 32"/>
                  <a:gd name="T39" fmla="*/ 0 h 55"/>
                  <a:gd name="T40" fmla="*/ 0 w 32"/>
                  <a:gd name="T41" fmla="*/ 0 h 55"/>
                  <a:gd name="T42" fmla="*/ 0 w 32"/>
                  <a:gd name="T43" fmla="*/ 0 h 55"/>
                  <a:gd name="T44" fmla="*/ 0 w 32"/>
                  <a:gd name="T45" fmla="*/ 0 h 55"/>
                  <a:gd name="T46" fmla="*/ 0 w 32"/>
                  <a:gd name="T47" fmla="*/ 0 h 55"/>
                  <a:gd name="T48" fmla="*/ 0 w 32"/>
                  <a:gd name="T49" fmla="*/ 0 h 55"/>
                  <a:gd name="T50" fmla="*/ 0 w 32"/>
                  <a:gd name="T51" fmla="*/ 0 h 55"/>
                  <a:gd name="T52" fmla="*/ 0 w 32"/>
                  <a:gd name="T53" fmla="*/ 0 h 5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
                  <a:gd name="T82" fmla="*/ 0 h 55"/>
                  <a:gd name="T83" fmla="*/ 32 w 32"/>
                  <a:gd name="T84" fmla="*/ 55 h 5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 h="55">
                    <a:moveTo>
                      <a:pt x="9" y="3"/>
                    </a:moveTo>
                    <a:lnTo>
                      <a:pt x="14" y="11"/>
                    </a:lnTo>
                    <a:lnTo>
                      <a:pt x="18" y="22"/>
                    </a:lnTo>
                    <a:lnTo>
                      <a:pt x="23" y="32"/>
                    </a:lnTo>
                    <a:lnTo>
                      <a:pt x="31" y="45"/>
                    </a:lnTo>
                    <a:lnTo>
                      <a:pt x="32" y="46"/>
                    </a:lnTo>
                    <a:lnTo>
                      <a:pt x="32" y="48"/>
                    </a:lnTo>
                    <a:lnTo>
                      <a:pt x="31" y="49"/>
                    </a:lnTo>
                    <a:lnTo>
                      <a:pt x="31" y="50"/>
                    </a:lnTo>
                    <a:lnTo>
                      <a:pt x="29" y="52"/>
                    </a:lnTo>
                    <a:lnTo>
                      <a:pt x="26" y="54"/>
                    </a:lnTo>
                    <a:lnTo>
                      <a:pt x="24" y="55"/>
                    </a:lnTo>
                    <a:lnTo>
                      <a:pt x="21" y="54"/>
                    </a:lnTo>
                    <a:lnTo>
                      <a:pt x="18" y="54"/>
                    </a:lnTo>
                    <a:lnTo>
                      <a:pt x="16" y="53"/>
                    </a:lnTo>
                    <a:lnTo>
                      <a:pt x="15" y="51"/>
                    </a:lnTo>
                    <a:lnTo>
                      <a:pt x="14" y="49"/>
                    </a:lnTo>
                    <a:lnTo>
                      <a:pt x="11" y="40"/>
                    </a:lnTo>
                    <a:lnTo>
                      <a:pt x="7" y="26"/>
                    </a:lnTo>
                    <a:lnTo>
                      <a:pt x="2" y="12"/>
                    </a:lnTo>
                    <a:lnTo>
                      <a:pt x="0" y="5"/>
                    </a:lnTo>
                    <a:lnTo>
                      <a:pt x="1" y="3"/>
                    </a:lnTo>
                    <a:lnTo>
                      <a:pt x="2" y="1"/>
                    </a:lnTo>
                    <a:lnTo>
                      <a:pt x="5" y="0"/>
                    </a:lnTo>
                    <a:lnTo>
                      <a:pt x="6" y="0"/>
                    </a:lnTo>
                    <a:lnTo>
                      <a:pt x="8" y="1"/>
                    </a:lnTo>
                    <a:lnTo>
                      <a:pt x="9" y="3"/>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91" name="Freeform 106"/>
              <p:cNvSpPr>
                <a:spLocks/>
              </p:cNvSpPr>
              <p:nvPr/>
            </p:nvSpPr>
            <p:spPr bwMode="auto">
              <a:xfrm>
                <a:off x="3589" y="1560"/>
                <a:ext cx="5" cy="4"/>
              </a:xfrm>
              <a:custGeom>
                <a:avLst/>
                <a:gdLst>
                  <a:gd name="T0" fmla="*/ 0 w 15"/>
                  <a:gd name="T1" fmla="*/ 0 h 10"/>
                  <a:gd name="T2" fmla="*/ 0 w 15"/>
                  <a:gd name="T3" fmla="*/ 0 h 10"/>
                  <a:gd name="T4" fmla="*/ 0 w 15"/>
                  <a:gd name="T5" fmla="*/ 0 h 10"/>
                  <a:gd name="T6" fmla="*/ 0 w 15"/>
                  <a:gd name="T7" fmla="*/ 0 h 10"/>
                  <a:gd name="T8" fmla="*/ 0 w 15"/>
                  <a:gd name="T9" fmla="*/ 0 h 10"/>
                  <a:gd name="T10" fmla="*/ 0 w 15"/>
                  <a:gd name="T11" fmla="*/ 0 h 10"/>
                  <a:gd name="T12" fmla="*/ 0 w 15"/>
                  <a:gd name="T13" fmla="*/ 0 h 10"/>
                  <a:gd name="T14" fmla="*/ 0 w 15"/>
                  <a:gd name="T15" fmla="*/ 0 h 10"/>
                  <a:gd name="T16" fmla="*/ 0 w 15"/>
                  <a:gd name="T17" fmla="*/ 0 h 10"/>
                  <a:gd name="T18" fmla="*/ 0 w 15"/>
                  <a:gd name="T19" fmla="*/ 0 h 10"/>
                  <a:gd name="T20" fmla="*/ 0 w 15"/>
                  <a:gd name="T21" fmla="*/ 0 h 10"/>
                  <a:gd name="T22" fmla="*/ 0 w 15"/>
                  <a:gd name="T23" fmla="*/ 0 h 10"/>
                  <a:gd name="T24" fmla="*/ 0 w 15"/>
                  <a:gd name="T25" fmla="*/ 0 h 10"/>
                  <a:gd name="T26" fmla="*/ 0 w 15"/>
                  <a:gd name="T27" fmla="*/ 0 h 10"/>
                  <a:gd name="T28" fmla="*/ 0 w 15"/>
                  <a:gd name="T29" fmla="*/ 0 h 10"/>
                  <a:gd name="T30" fmla="*/ 0 w 15"/>
                  <a:gd name="T31" fmla="*/ 0 h 10"/>
                  <a:gd name="T32" fmla="*/ 0 w 15"/>
                  <a:gd name="T33" fmla="*/ 0 h 10"/>
                  <a:gd name="T34" fmla="*/ 0 w 15"/>
                  <a:gd name="T35" fmla="*/ 0 h 10"/>
                  <a:gd name="T36" fmla="*/ 0 w 15"/>
                  <a:gd name="T37" fmla="*/ 0 h 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
                  <a:gd name="T58" fmla="*/ 0 h 10"/>
                  <a:gd name="T59" fmla="*/ 15 w 15"/>
                  <a:gd name="T60" fmla="*/ 10 h 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 h="10">
                    <a:moveTo>
                      <a:pt x="10" y="8"/>
                    </a:moveTo>
                    <a:lnTo>
                      <a:pt x="13" y="8"/>
                    </a:lnTo>
                    <a:lnTo>
                      <a:pt x="14" y="6"/>
                    </a:lnTo>
                    <a:lnTo>
                      <a:pt x="15" y="4"/>
                    </a:lnTo>
                    <a:lnTo>
                      <a:pt x="14" y="2"/>
                    </a:lnTo>
                    <a:lnTo>
                      <a:pt x="13" y="1"/>
                    </a:lnTo>
                    <a:lnTo>
                      <a:pt x="12" y="0"/>
                    </a:lnTo>
                    <a:lnTo>
                      <a:pt x="10" y="1"/>
                    </a:lnTo>
                    <a:lnTo>
                      <a:pt x="8" y="2"/>
                    </a:lnTo>
                    <a:lnTo>
                      <a:pt x="5" y="4"/>
                    </a:lnTo>
                    <a:lnTo>
                      <a:pt x="2" y="4"/>
                    </a:lnTo>
                    <a:lnTo>
                      <a:pt x="1" y="5"/>
                    </a:lnTo>
                    <a:lnTo>
                      <a:pt x="0" y="6"/>
                    </a:lnTo>
                    <a:lnTo>
                      <a:pt x="0" y="7"/>
                    </a:lnTo>
                    <a:lnTo>
                      <a:pt x="1" y="8"/>
                    </a:lnTo>
                    <a:lnTo>
                      <a:pt x="4" y="9"/>
                    </a:lnTo>
                    <a:lnTo>
                      <a:pt x="5" y="10"/>
                    </a:lnTo>
                    <a:lnTo>
                      <a:pt x="8" y="10"/>
                    </a:lnTo>
                    <a:lnTo>
                      <a:pt x="10" y="8"/>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92" name="Freeform 107"/>
              <p:cNvSpPr>
                <a:spLocks/>
              </p:cNvSpPr>
              <p:nvPr/>
            </p:nvSpPr>
            <p:spPr bwMode="auto">
              <a:xfrm>
                <a:off x="3585" y="1547"/>
                <a:ext cx="1" cy="1"/>
              </a:xfrm>
              <a:custGeom>
                <a:avLst/>
                <a:gdLst>
                  <a:gd name="T0" fmla="*/ 0 w 4"/>
                  <a:gd name="T1" fmla="*/ 0 h 3"/>
                  <a:gd name="T2" fmla="*/ 0 w 4"/>
                  <a:gd name="T3" fmla="*/ 0 h 3"/>
                  <a:gd name="T4" fmla="*/ 0 w 4"/>
                  <a:gd name="T5" fmla="*/ 0 h 3"/>
                  <a:gd name="T6" fmla="*/ 0 w 4"/>
                  <a:gd name="T7" fmla="*/ 0 h 3"/>
                  <a:gd name="T8" fmla="*/ 0 w 4"/>
                  <a:gd name="T9" fmla="*/ 0 h 3"/>
                  <a:gd name="T10" fmla="*/ 0 w 4"/>
                  <a:gd name="T11" fmla="*/ 0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4" y="2"/>
                    </a:moveTo>
                    <a:lnTo>
                      <a:pt x="3" y="0"/>
                    </a:lnTo>
                    <a:lnTo>
                      <a:pt x="1" y="0"/>
                    </a:lnTo>
                    <a:lnTo>
                      <a:pt x="0" y="1"/>
                    </a:lnTo>
                    <a:lnTo>
                      <a:pt x="0" y="3"/>
                    </a:lnTo>
                    <a:lnTo>
                      <a:pt x="4" y="2"/>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93" name="Freeform 108"/>
              <p:cNvSpPr>
                <a:spLocks/>
              </p:cNvSpPr>
              <p:nvPr/>
            </p:nvSpPr>
            <p:spPr bwMode="auto">
              <a:xfrm>
                <a:off x="3585" y="1547"/>
                <a:ext cx="6" cy="13"/>
              </a:xfrm>
              <a:custGeom>
                <a:avLst/>
                <a:gdLst>
                  <a:gd name="T0" fmla="*/ 0 w 18"/>
                  <a:gd name="T1" fmla="*/ 0 h 39"/>
                  <a:gd name="T2" fmla="*/ 0 w 18"/>
                  <a:gd name="T3" fmla="*/ 0 h 39"/>
                  <a:gd name="T4" fmla="*/ 0 w 18"/>
                  <a:gd name="T5" fmla="*/ 0 h 39"/>
                  <a:gd name="T6" fmla="*/ 0 w 18"/>
                  <a:gd name="T7" fmla="*/ 0 h 39"/>
                  <a:gd name="T8" fmla="*/ 0 w 18"/>
                  <a:gd name="T9" fmla="*/ 0 h 39"/>
                  <a:gd name="T10" fmla="*/ 0 w 18"/>
                  <a:gd name="T11" fmla="*/ 0 h 39"/>
                  <a:gd name="T12" fmla="*/ 0 w 18"/>
                  <a:gd name="T13" fmla="*/ 0 h 39"/>
                  <a:gd name="T14" fmla="*/ 0 w 18"/>
                  <a:gd name="T15" fmla="*/ 0 h 39"/>
                  <a:gd name="T16" fmla="*/ 0 w 18"/>
                  <a:gd name="T17" fmla="*/ 0 h 39"/>
                  <a:gd name="T18" fmla="*/ 0 w 18"/>
                  <a:gd name="T19" fmla="*/ 0 h 39"/>
                  <a:gd name="T20" fmla="*/ 0 w 18"/>
                  <a:gd name="T21" fmla="*/ 0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39"/>
                  <a:gd name="T35" fmla="*/ 18 w 18"/>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39">
                    <a:moveTo>
                      <a:pt x="18" y="36"/>
                    </a:moveTo>
                    <a:lnTo>
                      <a:pt x="15" y="29"/>
                    </a:lnTo>
                    <a:lnTo>
                      <a:pt x="10" y="17"/>
                    </a:lnTo>
                    <a:lnTo>
                      <a:pt x="5" y="5"/>
                    </a:lnTo>
                    <a:lnTo>
                      <a:pt x="4" y="0"/>
                    </a:lnTo>
                    <a:lnTo>
                      <a:pt x="0" y="1"/>
                    </a:lnTo>
                    <a:lnTo>
                      <a:pt x="1" y="6"/>
                    </a:lnTo>
                    <a:lnTo>
                      <a:pt x="5" y="18"/>
                    </a:lnTo>
                    <a:lnTo>
                      <a:pt x="10" y="30"/>
                    </a:lnTo>
                    <a:lnTo>
                      <a:pt x="13" y="39"/>
                    </a:lnTo>
                    <a:lnTo>
                      <a:pt x="18" y="36"/>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94" name="Freeform 109"/>
              <p:cNvSpPr>
                <a:spLocks/>
              </p:cNvSpPr>
              <p:nvPr/>
            </p:nvSpPr>
            <p:spPr bwMode="auto">
              <a:xfrm>
                <a:off x="3589" y="1559"/>
                <a:ext cx="2" cy="2"/>
              </a:xfrm>
              <a:custGeom>
                <a:avLst/>
                <a:gdLst>
                  <a:gd name="T0" fmla="*/ 0 w 6"/>
                  <a:gd name="T1" fmla="*/ 1 h 4"/>
                  <a:gd name="T2" fmla="*/ 0 w 6"/>
                  <a:gd name="T3" fmla="*/ 1 h 4"/>
                  <a:gd name="T4" fmla="*/ 0 w 6"/>
                  <a:gd name="T5" fmla="*/ 1 h 4"/>
                  <a:gd name="T6" fmla="*/ 0 w 6"/>
                  <a:gd name="T7" fmla="*/ 1 h 4"/>
                  <a:gd name="T8" fmla="*/ 0 w 6"/>
                  <a:gd name="T9" fmla="*/ 0 h 4"/>
                  <a:gd name="T10" fmla="*/ 0 w 6"/>
                  <a:gd name="T11" fmla="*/ 1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0" y="3"/>
                    </a:moveTo>
                    <a:lnTo>
                      <a:pt x="3" y="4"/>
                    </a:lnTo>
                    <a:lnTo>
                      <a:pt x="5" y="3"/>
                    </a:lnTo>
                    <a:lnTo>
                      <a:pt x="6" y="2"/>
                    </a:lnTo>
                    <a:lnTo>
                      <a:pt x="5" y="0"/>
                    </a:lnTo>
                    <a:lnTo>
                      <a:pt x="0" y="3"/>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95" name="Freeform 110"/>
              <p:cNvSpPr>
                <a:spLocks/>
              </p:cNvSpPr>
              <p:nvPr/>
            </p:nvSpPr>
            <p:spPr bwMode="auto">
              <a:xfrm>
                <a:off x="3571" y="1514"/>
                <a:ext cx="16" cy="34"/>
              </a:xfrm>
              <a:custGeom>
                <a:avLst/>
                <a:gdLst>
                  <a:gd name="T0" fmla="*/ 0 w 46"/>
                  <a:gd name="T1" fmla="*/ 0 h 102"/>
                  <a:gd name="T2" fmla="*/ 0 w 46"/>
                  <a:gd name="T3" fmla="*/ 0 h 102"/>
                  <a:gd name="T4" fmla="*/ 0 w 46"/>
                  <a:gd name="T5" fmla="*/ 0 h 102"/>
                  <a:gd name="T6" fmla="*/ 0 w 46"/>
                  <a:gd name="T7" fmla="*/ 0 h 102"/>
                  <a:gd name="T8" fmla="*/ 0 w 46"/>
                  <a:gd name="T9" fmla="*/ 0 h 102"/>
                  <a:gd name="T10" fmla="*/ 0 w 46"/>
                  <a:gd name="T11" fmla="*/ 0 h 102"/>
                  <a:gd name="T12" fmla="*/ 0 w 46"/>
                  <a:gd name="T13" fmla="*/ 0 h 102"/>
                  <a:gd name="T14" fmla="*/ 0 w 46"/>
                  <a:gd name="T15" fmla="*/ 0 h 102"/>
                  <a:gd name="T16" fmla="*/ 0 w 46"/>
                  <a:gd name="T17" fmla="*/ 0 h 102"/>
                  <a:gd name="T18" fmla="*/ 0 w 46"/>
                  <a:gd name="T19" fmla="*/ 0 h 102"/>
                  <a:gd name="T20" fmla="*/ 0 w 46"/>
                  <a:gd name="T21" fmla="*/ 0 h 102"/>
                  <a:gd name="T22" fmla="*/ 0 w 46"/>
                  <a:gd name="T23" fmla="*/ 0 h 102"/>
                  <a:gd name="T24" fmla="*/ 0 w 46"/>
                  <a:gd name="T25" fmla="*/ 0 h 102"/>
                  <a:gd name="T26" fmla="*/ 0 w 46"/>
                  <a:gd name="T27" fmla="*/ 0 h 102"/>
                  <a:gd name="T28" fmla="*/ 0 w 46"/>
                  <a:gd name="T29" fmla="*/ 0 h 102"/>
                  <a:gd name="T30" fmla="*/ 0 w 46"/>
                  <a:gd name="T31" fmla="*/ 0 h 102"/>
                  <a:gd name="T32" fmla="*/ 0 w 46"/>
                  <a:gd name="T33" fmla="*/ 0 h 102"/>
                  <a:gd name="T34" fmla="*/ 0 w 46"/>
                  <a:gd name="T35" fmla="*/ 0 h 102"/>
                  <a:gd name="T36" fmla="*/ 0 w 46"/>
                  <a:gd name="T37" fmla="*/ 0 h 102"/>
                  <a:gd name="T38" fmla="*/ 0 w 46"/>
                  <a:gd name="T39" fmla="*/ 0 h 102"/>
                  <a:gd name="T40" fmla="*/ 0 w 46"/>
                  <a:gd name="T41" fmla="*/ 0 h 102"/>
                  <a:gd name="T42" fmla="*/ 0 w 46"/>
                  <a:gd name="T43" fmla="*/ 0 h 102"/>
                  <a:gd name="T44" fmla="*/ 0 w 46"/>
                  <a:gd name="T45" fmla="*/ 0 h 102"/>
                  <a:gd name="T46" fmla="*/ 0 w 46"/>
                  <a:gd name="T47" fmla="*/ 0 h 102"/>
                  <a:gd name="T48" fmla="*/ 0 w 46"/>
                  <a:gd name="T49" fmla="*/ 0 h 102"/>
                  <a:gd name="T50" fmla="*/ 0 w 46"/>
                  <a:gd name="T51" fmla="*/ 0 h 102"/>
                  <a:gd name="T52" fmla="*/ 0 w 46"/>
                  <a:gd name="T53" fmla="*/ 0 h 102"/>
                  <a:gd name="T54" fmla="*/ 0 w 46"/>
                  <a:gd name="T55" fmla="*/ 0 h 102"/>
                  <a:gd name="T56" fmla="*/ 0 w 46"/>
                  <a:gd name="T57" fmla="*/ 0 h 102"/>
                  <a:gd name="T58" fmla="*/ 0 w 46"/>
                  <a:gd name="T59" fmla="*/ 0 h 102"/>
                  <a:gd name="T60" fmla="*/ 0 w 46"/>
                  <a:gd name="T61" fmla="*/ 0 h 102"/>
                  <a:gd name="T62" fmla="*/ 0 w 46"/>
                  <a:gd name="T63" fmla="*/ 0 h 102"/>
                  <a:gd name="T64" fmla="*/ 0 w 46"/>
                  <a:gd name="T65" fmla="*/ 0 h 1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6"/>
                  <a:gd name="T100" fmla="*/ 0 h 102"/>
                  <a:gd name="T101" fmla="*/ 46 w 46"/>
                  <a:gd name="T102" fmla="*/ 102 h 1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6" h="102">
                    <a:moveTo>
                      <a:pt x="14" y="5"/>
                    </a:moveTo>
                    <a:lnTo>
                      <a:pt x="16" y="13"/>
                    </a:lnTo>
                    <a:lnTo>
                      <a:pt x="22" y="32"/>
                    </a:lnTo>
                    <a:lnTo>
                      <a:pt x="30" y="54"/>
                    </a:lnTo>
                    <a:lnTo>
                      <a:pt x="36" y="70"/>
                    </a:lnTo>
                    <a:lnTo>
                      <a:pt x="41" y="79"/>
                    </a:lnTo>
                    <a:lnTo>
                      <a:pt x="45" y="87"/>
                    </a:lnTo>
                    <a:lnTo>
                      <a:pt x="46" y="92"/>
                    </a:lnTo>
                    <a:lnTo>
                      <a:pt x="46" y="95"/>
                    </a:lnTo>
                    <a:lnTo>
                      <a:pt x="46" y="97"/>
                    </a:lnTo>
                    <a:lnTo>
                      <a:pt x="45" y="99"/>
                    </a:lnTo>
                    <a:lnTo>
                      <a:pt x="42" y="101"/>
                    </a:lnTo>
                    <a:lnTo>
                      <a:pt x="37" y="102"/>
                    </a:lnTo>
                    <a:lnTo>
                      <a:pt x="35" y="102"/>
                    </a:lnTo>
                    <a:lnTo>
                      <a:pt x="32" y="101"/>
                    </a:lnTo>
                    <a:lnTo>
                      <a:pt x="31" y="100"/>
                    </a:lnTo>
                    <a:lnTo>
                      <a:pt x="30" y="99"/>
                    </a:lnTo>
                    <a:lnTo>
                      <a:pt x="28" y="91"/>
                    </a:lnTo>
                    <a:lnTo>
                      <a:pt x="24" y="78"/>
                    </a:lnTo>
                    <a:lnTo>
                      <a:pt x="21" y="63"/>
                    </a:lnTo>
                    <a:lnTo>
                      <a:pt x="17" y="51"/>
                    </a:lnTo>
                    <a:lnTo>
                      <a:pt x="13" y="38"/>
                    </a:lnTo>
                    <a:lnTo>
                      <a:pt x="8" y="24"/>
                    </a:lnTo>
                    <a:lnTo>
                      <a:pt x="4" y="12"/>
                    </a:lnTo>
                    <a:lnTo>
                      <a:pt x="1" y="6"/>
                    </a:lnTo>
                    <a:lnTo>
                      <a:pt x="0" y="5"/>
                    </a:lnTo>
                    <a:lnTo>
                      <a:pt x="1" y="3"/>
                    </a:lnTo>
                    <a:lnTo>
                      <a:pt x="2" y="2"/>
                    </a:lnTo>
                    <a:lnTo>
                      <a:pt x="5" y="0"/>
                    </a:lnTo>
                    <a:lnTo>
                      <a:pt x="7" y="0"/>
                    </a:lnTo>
                    <a:lnTo>
                      <a:pt x="9" y="0"/>
                    </a:lnTo>
                    <a:lnTo>
                      <a:pt x="12" y="2"/>
                    </a:lnTo>
                    <a:lnTo>
                      <a:pt x="14" y="5"/>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96" name="Freeform 111"/>
              <p:cNvSpPr>
                <a:spLocks/>
              </p:cNvSpPr>
              <p:nvPr/>
            </p:nvSpPr>
            <p:spPr bwMode="auto">
              <a:xfrm>
                <a:off x="3582" y="1545"/>
                <a:ext cx="4" cy="3"/>
              </a:xfrm>
              <a:custGeom>
                <a:avLst/>
                <a:gdLst>
                  <a:gd name="T0" fmla="*/ 0 w 14"/>
                  <a:gd name="T1" fmla="*/ 0 h 9"/>
                  <a:gd name="T2" fmla="*/ 0 w 14"/>
                  <a:gd name="T3" fmla="*/ 0 h 9"/>
                  <a:gd name="T4" fmla="*/ 0 w 14"/>
                  <a:gd name="T5" fmla="*/ 0 h 9"/>
                  <a:gd name="T6" fmla="*/ 0 w 14"/>
                  <a:gd name="T7" fmla="*/ 0 h 9"/>
                  <a:gd name="T8" fmla="*/ 0 w 14"/>
                  <a:gd name="T9" fmla="*/ 0 h 9"/>
                  <a:gd name="T10" fmla="*/ 0 w 14"/>
                  <a:gd name="T11" fmla="*/ 0 h 9"/>
                  <a:gd name="T12" fmla="*/ 0 w 14"/>
                  <a:gd name="T13" fmla="*/ 0 h 9"/>
                  <a:gd name="T14" fmla="*/ 0 w 14"/>
                  <a:gd name="T15" fmla="*/ 0 h 9"/>
                  <a:gd name="T16" fmla="*/ 0 w 14"/>
                  <a:gd name="T17" fmla="*/ 0 h 9"/>
                  <a:gd name="T18" fmla="*/ 0 w 14"/>
                  <a:gd name="T19" fmla="*/ 0 h 9"/>
                  <a:gd name="T20" fmla="*/ 0 w 14"/>
                  <a:gd name="T21" fmla="*/ 0 h 9"/>
                  <a:gd name="T22" fmla="*/ 0 w 14"/>
                  <a:gd name="T23" fmla="*/ 0 h 9"/>
                  <a:gd name="T24" fmla="*/ 0 w 14"/>
                  <a:gd name="T25" fmla="*/ 0 h 9"/>
                  <a:gd name="T26" fmla="*/ 0 w 14"/>
                  <a:gd name="T27" fmla="*/ 0 h 9"/>
                  <a:gd name="T28" fmla="*/ 0 w 14"/>
                  <a:gd name="T29" fmla="*/ 0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
                  <a:gd name="T46" fmla="*/ 0 h 9"/>
                  <a:gd name="T47" fmla="*/ 14 w 14"/>
                  <a:gd name="T48" fmla="*/ 9 h 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 h="9">
                    <a:moveTo>
                      <a:pt x="13" y="6"/>
                    </a:moveTo>
                    <a:lnTo>
                      <a:pt x="14" y="5"/>
                    </a:lnTo>
                    <a:lnTo>
                      <a:pt x="14" y="3"/>
                    </a:lnTo>
                    <a:lnTo>
                      <a:pt x="14" y="1"/>
                    </a:lnTo>
                    <a:lnTo>
                      <a:pt x="13" y="0"/>
                    </a:lnTo>
                    <a:lnTo>
                      <a:pt x="11" y="2"/>
                    </a:lnTo>
                    <a:lnTo>
                      <a:pt x="7" y="4"/>
                    </a:lnTo>
                    <a:lnTo>
                      <a:pt x="4" y="4"/>
                    </a:lnTo>
                    <a:lnTo>
                      <a:pt x="1" y="5"/>
                    </a:lnTo>
                    <a:lnTo>
                      <a:pt x="0" y="6"/>
                    </a:lnTo>
                    <a:lnTo>
                      <a:pt x="3" y="8"/>
                    </a:lnTo>
                    <a:lnTo>
                      <a:pt x="5" y="9"/>
                    </a:lnTo>
                    <a:lnTo>
                      <a:pt x="7" y="9"/>
                    </a:lnTo>
                    <a:lnTo>
                      <a:pt x="10" y="8"/>
                    </a:lnTo>
                    <a:lnTo>
                      <a:pt x="13" y="6"/>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97" name="Freeform 112"/>
              <p:cNvSpPr>
                <a:spLocks/>
              </p:cNvSpPr>
              <p:nvPr/>
            </p:nvSpPr>
            <p:spPr bwMode="auto">
              <a:xfrm>
                <a:off x="3573" y="1515"/>
                <a:ext cx="2" cy="1"/>
              </a:xfrm>
              <a:custGeom>
                <a:avLst/>
                <a:gdLst>
                  <a:gd name="T0" fmla="*/ 1 w 4"/>
                  <a:gd name="T1" fmla="*/ 0 h 3"/>
                  <a:gd name="T2" fmla="*/ 1 w 4"/>
                  <a:gd name="T3" fmla="*/ 0 h 3"/>
                  <a:gd name="T4" fmla="*/ 1 w 4"/>
                  <a:gd name="T5" fmla="*/ 0 h 3"/>
                  <a:gd name="T6" fmla="*/ 0 w 4"/>
                  <a:gd name="T7" fmla="*/ 0 h 3"/>
                  <a:gd name="T8" fmla="*/ 0 w 4"/>
                  <a:gd name="T9" fmla="*/ 0 h 3"/>
                  <a:gd name="T10" fmla="*/ 1 w 4"/>
                  <a:gd name="T11" fmla="*/ 0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4" y="1"/>
                    </a:moveTo>
                    <a:lnTo>
                      <a:pt x="3" y="0"/>
                    </a:lnTo>
                    <a:lnTo>
                      <a:pt x="2" y="0"/>
                    </a:lnTo>
                    <a:lnTo>
                      <a:pt x="0" y="1"/>
                    </a:lnTo>
                    <a:lnTo>
                      <a:pt x="0" y="3"/>
                    </a:lnTo>
                    <a:lnTo>
                      <a:pt x="4" y="1"/>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98" name="Freeform 113"/>
              <p:cNvSpPr>
                <a:spLocks/>
              </p:cNvSpPr>
              <p:nvPr/>
            </p:nvSpPr>
            <p:spPr bwMode="auto">
              <a:xfrm>
                <a:off x="3573" y="1516"/>
                <a:ext cx="11" cy="28"/>
              </a:xfrm>
              <a:custGeom>
                <a:avLst/>
                <a:gdLst>
                  <a:gd name="T0" fmla="*/ 0 w 33"/>
                  <a:gd name="T1" fmla="*/ 0 h 84"/>
                  <a:gd name="T2" fmla="*/ 0 w 33"/>
                  <a:gd name="T3" fmla="*/ 0 h 84"/>
                  <a:gd name="T4" fmla="*/ 0 w 33"/>
                  <a:gd name="T5" fmla="*/ 0 h 84"/>
                  <a:gd name="T6" fmla="*/ 0 w 33"/>
                  <a:gd name="T7" fmla="*/ 0 h 84"/>
                  <a:gd name="T8" fmla="*/ 0 w 33"/>
                  <a:gd name="T9" fmla="*/ 0 h 84"/>
                  <a:gd name="T10" fmla="*/ 0 w 33"/>
                  <a:gd name="T11" fmla="*/ 0 h 84"/>
                  <a:gd name="T12" fmla="*/ 0 w 33"/>
                  <a:gd name="T13" fmla="*/ 0 h 84"/>
                  <a:gd name="T14" fmla="*/ 0 w 33"/>
                  <a:gd name="T15" fmla="*/ 0 h 84"/>
                  <a:gd name="T16" fmla="*/ 0 w 33"/>
                  <a:gd name="T17" fmla="*/ 0 h 84"/>
                  <a:gd name="T18" fmla="*/ 0 w 33"/>
                  <a:gd name="T19" fmla="*/ 0 h 84"/>
                  <a:gd name="T20" fmla="*/ 0 w 33"/>
                  <a:gd name="T21" fmla="*/ 0 h 8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84"/>
                  <a:gd name="T35" fmla="*/ 33 w 33"/>
                  <a:gd name="T36" fmla="*/ 84 h 8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84">
                    <a:moveTo>
                      <a:pt x="33" y="82"/>
                    </a:moveTo>
                    <a:lnTo>
                      <a:pt x="29" y="68"/>
                    </a:lnTo>
                    <a:lnTo>
                      <a:pt x="18" y="40"/>
                    </a:lnTo>
                    <a:lnTo>
                      <a:pt x="9" y="12"/>
                    </a:lnTo>
                    <a:lnTo>
                      <a:pt x="4" y="0"/>
                    </a:lnTo>
                    <a:lnTo>
                      <a:pt x="0" y="2"/>
                    </a:lnTo>
                    <a:lnTo>
                      <a:pt x="4" y="13"/>
                    </a:lnTo>
                    <a:lnTo>
                      <a:pt x="14" y="41"/>
                    </a:lnTo>
                    <a:lnTo>
                      <a:pt x="23" y="69"/>
                    </a:lnTo>
                    <a:lnTo>
                      <a:pt x="29" y="84"/>
                    </a:lnTo>
                    <a:lnTo>
                      <a:pt x="33" y="82"/>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199" name="Freeform 114"/>
              <p:cNvSpPr>
                <a:spLocks/>
              </p:cNvSpPr>
              <p:nvPr/>
            </p:nvSpPr>
            <p:spPr bwMode="auto">
              <a:xfrm>
                <a:off x="3583" y="1543"/>
                <a:ext cx="1" cy="1"/>
              </a:xfrm>
              <a:custGeom>
                <a:avLst/>
                <a:gdLst>
                  <a:gd name="T0" fmla="*/ 0 w 4"/>
                  <a:gd name="T1" fmla="*/ 0 h 4"/>
                  <a:gd name="T2" fmla="*/ 0 w 4"/>
                  <a:gd name="T3" fmla="*/ 0 h 4"/>
                  <a:gd name="T4" fmla="*/ 0 w 4"/>
                  <a:gd name="T5" fmla="*/ 0 h 4"/>
                  <a:gd name="T6" fmla="*/ 0 w 4"/>
                  <a:gd name="T7" fmla="*/ 0 h 4"/>
                  <a:gd name="T8" fmla="*/ 0 w 4"/>
                  <a:gd name="T9" fmla="*/ 0 h 4"/>
                  <a:gd name="T10" fmla="*/ 0 w 4"/>
                  <a:gd name="T11" fmla="*/ 0 h 4"/>
                  <a:gd name="T12" fmla="*/ 0 60000 65536"/>
                  <a:gd name="T13" fmla="*/ 0 60000 65536"/>
                  <a:gd name="T14" fmla="*/ 0 60000 65536"/>
                  <a:gd name="T15" fmla="*/ 0 60000 65536"/>
                  <a:gd name="T16" fmla="*/ 0 60000 65536"/>
                  <a:gd name="T17" fmla="*/ 0 60000 65536"/>
                  <a:gd name="T18" fmla="*/ 0 w 4"/>
                  <a:gd name="T19" fmla="*/ 0 h 4"/>
                  <a:gd name="T20" fmla="*/ 4 w 4"/>
                  <a:gd name="T21" fmla="*/ 4 h 4"/>
                </a:gdLst>
                <a:ahLst/>
                <a:cxnLst>
                  <a:cxn ang="T12">
                    <a:pos x="T0" y="T1"/>
                  </a:cxn>
                  <a:cxn ang="T13">
                    <a:pos x="T2" y="T3"/>
                  </a:cxn>
                  <a:cxn ang="T14">
                    <a:pos x="T4" y="T5"/>
                  </a:cxn>
                  <a:cxn ang="T15">
                    <a:pos x="T6" y="T7"/>
                  </a:cxn>
                  <a:cxn ang="T16">
                    <a:pos x="T8" y="T9"/>
                  </a:cxn>
                  <a:cxn ang="T17">
                    <a:pos x="T10" y="T11"/>
                  </a:cxn>
                </a:cxnLst>
                <a:rect l="T18" t="T19" r="T20" b="T21"/>
                <a:pathLst>
                  <a:path w="4" h="4">
                    <a:moveTo>
                      <a:pt x="0" y="2"/>
                    </a:moveTo>
                    <a:lnTo>
                      <a:pt x="1" y="4"/>
                    </a:lnTo>
                    <a:lnTo>
                      <a:pt x="3" y="4"/>
                    </a:lnTo>
                    <a:lnTo>
                      <a:pt x="4" y="3"/>
                    </a:lnTo>
                    <a:lnTo>
                      <a:pt x="4" y="0"/>
                    </a:lnTo>
                    <a:lnTo>
                      <a:pt x="0" y="2"/>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00" name="Freeform 115"/>
              <p:cNvSpPr>
                <a:spLocks/>
              </p:cNvSpPr>
              <p:nvPr/>
            </p:nvSpPr>
            <p:spPr bwMode="auto">
              <a:xfrm>
                <a:off x="3550" y="1458"/>
                <a:ext cx="27" cy="59"/>
              </a:xfrm>
              <a:custGeom>
                <a:avLst/>
                <a:gdLst>
                  <a:gd name="T0" fmla="*/ 0 w 80"/>
                  <a:gd name="T1" fmla="*/ 0 h 177"/>
                  <a:gd name="T2" fmla="*/ 0 w 80"/>
                  <a:gd name="T3" fmla="*/ 0 h 177"/>
                  <a:gd name="T4" fmla="*/ 0 w 80"/>
                  <a:gd name="T5" fmla="*/ 0 h 177"/>
                  <a:gd name="T6" fmla="*/ 0 w 80"/>
                  <a:gd name="T7" fmla="*/ 0 h 177"/>
                  <a:gd name="T8" fmla="*/ 0 w 80"/>
                  <a:gd name="T9" fmla="*/ 0 h 177"/>
                  <a:gd name="T10" fmla="*/ 0 w 80"/>
                  <a:gd name="T11" fmla="*/ 0 h 177"/>
                  <a:gd name="T12" fmla="*/ 0 w 80"/>
                  <a:gd name="T13" fmla="*/ 0 h 177"/>
                  <a:gd name="T14" fmla="*/ 0 w 80"/>
                  <a:gd name="T15" fmla="*/ 0 h 177"/>
                  <a:gd name="T16" fmla="*/ 0 w 80"/>
                  <a:gd name="T17" fmla="*/ 0 h 177"/>
                  <a:gd name="T18" fmla="*/ 0 w 80"/>
                  <a:gd name="T19" fmla="*/ 0 h 177"/>
                  <a:gd name="T20" fmla="*/ 0 w 80"/>
                  <a:gd name="T21" fmla="*/ 0 h 177"/>
                  <a:gd name="T22" fmla="*/ 0 w 80"/>
                  <a:gd name="T23" fmla="*/ 0 h 177"/>
                  <a:gd name="T24" fmla="*/ 0 w 80"/>
                  <a:gd name="T25" fmla="*/ 0 h 177"/>
                  <a:gd name="T26" fmla="*/ 0 w 80"/>
                  <a:gd name="T27" fmla="*/ 0 h 177"/>
                  <a:gd name="T28" fmla="*/ 0 w 80"/>
                  <a:gd name="T29" fmla="*/ 0 h 177"/>
                  <a:gd name="T30" fmla="*/ 0 w 80"/>
                  <a:gd name="T31" fmla="*/ 0 h 177"/>
                  <a:gd name="T32" fmla="*/ 0 w 80"/>
                  <a:gd name="T33" fmla="*/ 0 h 177"/>
                  <a:gd name="T34" fmla="*/ 0 w 80"/>
                  <a:gd name="T35" fmla="*/ 0 h 177"/>
                  <a:gd name="T36" fmla="*/ 0 w 80"/>
                  <a:gd name="T37" fmla="*/ 0 h 177"/>
                  <a:gd name="T38" fmla="*/ 0 w 80"/>
                  <a:gd name="T39" fmla="*/ 0 h 177"/>
                  <a:gd name="T40" fmla="*/ 0 w 80"/>
                  <a:gd name="T41" fmla="*/ 0 h 177"/>
                  <a:gd name="T42" fmla="*/ 0 w 80"/>
                  <a:gd name="T43" fmla="*/ 0 h 177"/>
                  <a:gd name="T44" fmla="*/ 0 w 80"/>
                  <a:gd name="T45" fmla="*/ 0 h 177"/>
                  <a:gd name="T46" fmla="*/ 0 w 80"/>
                  <a:gd name="T47" fmla="*/ 0 h 177"/>
                  <a:gd name="T48" fmla="*/ 0 w 80"/>
                  <a:gd name="T49" fmla="*/ 0 h 177"/>
                  <a:gd name="T50" fmla="*/ 0 w 80"/>
                  <a:gd name="T51" fmla="*/ 0 h 177"/>
                  <a:gd name="T52" fmla="*/ 0 w 80"/>
                  <a:gd name="T53" fmla="*/ 0 h 177"/>
                  <a:gd name="T54" fmla="*/ 0 w 80"/>
                  <a:gd name="T55" fmla="*/ 0 h 177"/>
                  <a:gd name="T56" fmla="*/ 0 w 80"/>
                  <a:gd name="T57" fmla="*/ 0 h 177"/>
                  <a:gd name="T58" fmla="*/ 0 w 80"/>
                  <a:gd name="T59" fmla="*/ 0 h 177"/>
                  <a:gd name="T60" fmla="*/ 0 w 80"/>
                  <a:gd name="T61" fmla="*/ 0 h 177"/>
                  <a:gd name="T62" fmla="*/ 0 w 80"/>
                  <a:gd name="T63" fmla="*/ 0 h 177"/>
                  <a:gd name="T64" fmla="*/ 0 w 80"/>
                  <a:gd name="T65" fmla="*/ 0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0"/>
                  <a:gd name="T100" fmla="*/ 0 h 177"/>
                  <a:gd name="T101" fmla="*/ 80 w 80"/>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0" h="177">
                    <a:moveTo>
                      <a:pt x="12" y="3"/>
                    </a:moveTo>
                    <a:lnTo>
                      <a:pt x="21" y="19"/>
                    </a:lnTo>
                    <a:lnTo>
                      <a:pt x="35" y="47"/>
                    </a:lnTo>
                    <a:lnTo>
                      <a:pt x="50" y="82"/>
                    </a:lnTo>
                    <a:lnTo>
                      <a:pt x="63" y="115"/>
                    </a:lnTo>
                    <a:lnTo>
                      <a:pt x="72" y="140"/>
                    </a:lnTo>
                    <a:lnTo>
                      <a:pt x="78" y="158"/>
                    </a:lnTo>
                    <a:lnTo>
                      <a:pt x="79" y="164"/>
                    </a:lnTo>
                    <a:lnTo>
                      <a:pt x="80" y="170"/>
                    </a:lnTo>
                    <a:lnTo>
                      <a:pt x="80" y="173"/>
                    </a:lnTo>
                    <a:lnTo>
                      <a:pt x="78" y="175"/>
                    </a:lnTo>
                    <a:lnTo>
                      <a:pt x="76" y="177"/>
                    </a:lnTo>
                    <a:lnTo>
                      <a:pt x="73" y="177"/>
                    </a:lnTo>
                    <a:lnTo>
                      <a:pt x="70" y="177"/>
                    </a:lnTo>
                    <a:lnTo>
                      <a:pt x="68" y="177"/>
                    </a:lnTo>
                    <a:lnTo>
                      <a:pt x="62" y="175"/>
                    </a:lnTo>
                    <a:lnTo>
                      <a:pt x="58" y="173"/>
                    </a:lnTo>
                    <a:lnTo>
                      <a:pt x="55" y="164"/>
                    </a:lnTo>
                    <a:lnTo>
                      <a:pt x="50" y="150"/>
                    </a:lnTo>
                    <a:lnTo>
                      <a:pt x="47" y="133"/>
                    </a:lnTo>
                    <a:lnTo>
                      <a:pt x="43" y="121"/>
                    </a:lnTo>
                    <a:lnTo>
                      <a:pt x="39" y="102"/>
                    </a:lnTo>
                    <a:lnTo>
                      <a:pt x="28" y="69"/>
                    </a:lnTo>
                    <a:lnTo>
                      <a:pt x="21" y="52"/>
                    </a:lnTo>
                    <a:lnTo>
                      <a:pt x="14" y="35"/>
                    </a:lnTo>
                    <a:lnTo>
                      <a:pt x="7" y="20"/>
                    </a:lnTo>
                    <a:lnTo>
                      <a:pt x="0" y="9"/>
                    </a:lnTo>
                    <a:lnTo>
                      <a:pt x="0" y="7"/>
                    </a:lnTo>
                    <a:lnTo>
                      <a:pt x="4" y="2"/>
                    </a:lnTo>
                    <a:lnTo>
                      <a:pt x="5" y="1"/>
                    </a:lnTo>
                    <a:lnTo>
                      <a:pt x="7" y="0"/>
                    </a:lnTo>
                    <a:lnTo>
                      <a:pt x="10" y="1"/>
                    </a:lnTo>
                    <a:lnTo>
                      <a:pt x="12" y="3"/>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01" name="Freeform 116"/>
              <p:cNvSpPr>
                <a:spLocks/>
              </p:cNvSpPr>
              <p:nvPr/>
            </p:nvSpPr>
            <p:spPr bwMode="auto">
              <a:xfrm>
                <a:off x="3550" y="1458"/>
                <a:ext cx="21" cy="41"/>
              </a:xfrm>
              <a:custGeom>
                <a:avLst/>
                <a:gdLst>
                  <a:gd name="T0" fmla="*/ 0 w 62"/>
                  <a:gd name="T1" fmla="*/ 0 h 124"/>
                  <a:gd name="T2" fmla="*/ 0 w 62"/>
                  <a:gd name="T3" fmla="*/ 0 h 124"/>
                  <a:gd name="T4" fmla="*/ 0 w 62"/>
                  <a:gd name="T5" fmla="*/ 0 h 124"/>
                  <a:gd name="T6" fmla="*/ 0 w 62"/>
                  <a:gd name="T7" fmla="*/ 0 h 124"/>
                  <a:gd name="T8" fmla="*/ 0 w 62"/>
                  <a:gd name="T9" fmla="*/ 0 h 124"/>
                  <a:gd name="T10" fmla="*/ 0 w 62"/>
                  <a:gd name="T11" fmla="*/ 0 h 124"/>
                  <a:gd name="T12" fmla="*/ 0 w 62"/>
                  <a:gd name="T13" fmla="*/ 0 h 124"/>
                  <a:gd name="T14" fmla="*/ 0 w 62"/>
                  <a:gd name="T15" fmla="*/ 0 h 124"/>
                  <a:gd name="T16" fmla="*/ 0 w 62"/>
                  <a:gd name="T17" fmla="*/ 0 h 124"/>
                  <a:gd name="T18" fmla="*/ 0 w 62"/>
                  <a:gd name="T19" fmla="*/ 0 h 124"/>
                  <a:gd name="T20" fmla="*/ 0 w 62"/>
                  <a:gd name="T21" fmla="*/ 0 h 124"/>
                  <a:gd name="T22" fmla="*/ 0 w 62"/>
                  <a:gd name="T23" fmla="*/ 0 h 124"/>
                  <a:gd name="T24" fmla="*/ 0 w 62"/>
                  <a:gd name="T25" fmla="*/ 0 h 124"/>
                  <a:gd name="T26" fmla="*/ 0 w 62"/>
                  <a:gd name="T27" fmla="*/ 0 h 124"/>
                  <a:gd name="T28" fmla="*/ 0 w 62"/>
                  <a:gd name="T29" fmla="*/ 0 h 124"/>
                  <a:gd name="T30" fmla="*/ 0 w 62"/>
                  <a:gd name="T31" fmla="*/ 0 h 124"/>
                  <a:gd name="T32" fmla="*/ 0 w 62"/>
                  <a:gd name="T33" fmla="*/ 0 h 124"/>
                  <a:gd name="T34" fmla="*/ 0 w 62"/>
                  <a:gd name="T35" fmla="*/ 0 h 124"/>
                  <a:gd name="T36" fmla="*/ 0 w 62"/>
                  <a:gd name="T37" fmla="*/ 0 h 124"/>
                  <a:gd name="T38" fmla="*/ 0 w 62"/>
                  <a:gd name="T39" fmla="*/ 0 h 124"/>
                  <a:gd name="T40" fmla="*/ 0 w 62"/>
                  <a:gd name="T41" fmla="*/ 0 h 124"/>
                  <a:gd name="T42" fmla="*/ 0 w 62"/>
                  <a:gd name="T43" fmla="*/ 0 h 124"/>
                  <a:gd name="T44" fmla="*/ 0 w 62"/>
                  <a:gd name="T45" fmla="*/ 0 h 124"/>
                  <a:gd name="T46" fmla="*/ 0 w 62"/>
                  <a:gd name="T47" fmla="*/ 0 h 124"/>
                  <a:gd name="T48" fmla="*/ 0 w 62"/>
                  <a:gd name="T49" fmla="*/ 0 h 124"/>
                  <a:gd name="T50" fmla="*/ 0 w 62"/>
                  <a:gd name="T51" fmla="*/ 0 h 124"/>
                  <a:gd name="T52" fmla="*/ 0 w 62"/>
                  <a:gd name="T53" fmla="*/ 0 h 124"/>
                  <a:gd name="T54" fmla="*/ 0 w 62"/>
                  <a:gd name="T55" fmla="*/ 0 h 124"/>
                  <a:gd name="T56" fmla="*/ 0 w 62"/>
                  <a:gd name="T57" fmla="*/ 0 h 124"/>
                  <a:gd name="T58" fmla="*/ 0 w 62"/>
                  <a:gd name="T59" fmla="*/ 0 h 124"/>
                  <a:gd name="T60" fmla="*/ 0 w 62"/>
                  <a:gd name="T61" fmla="*/ 0 h 124"/>
                  <a:gd name="T62" fmla="*/ 0 w 62"/>
                  <a:gd name="T63" fmla="*/ 0 h 124"/>
                  <a:gd name="T64" fmla="*/ 0 w 62"/>
                  <a:gd name="T65" fmla="*/ 0 h 124"/>
                  <a:gd name="T66" fmla="*/ 0 w 62"/>
                  <a:gd name="T67" fmla="*/ 0 h 124"/>
                  <a:gd name="T68" fmla="*/ 0 w 62"/>
                  <a:gd name="T69" fmla="*/ 0 h 12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2"/>
                  <a:gd name="T106" fmla="*/ 0 h 124"/>
                  <a:gd name="T107" fmla="*/ 62 w 62"/>
                  <a:gd name="T108" fmla="*/ 124 h 12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2" h="124">
                    <a:moveTo>
                      <a:pt x="12" y="2"/>
                    </a:moveTo>
                    <a:lnTo>
                      <a:pt x="18" y="12"/>
                    </a:lnTo>
                    <a:lnTo>
                      <a:pt x="26" y="27"/>
                    </a:lnTo>
                    <a:lnTo>
                      <a:pt x="34" y="43"/>
                    </a:lnTo>
                    <a:lnTo>
                      <a:pt x="42" y="61"/>
                    </a:lnTo>
                    <a:lnTo>
                      <a:pt x="43" y="64"/>
                    </a:lnTo>
                    <a:lnTo>
                      <a:pt x="48" y="74"/>
                    </a:lnTo>
                    <a:lnTo>
                      <a:pt x="54" y="88"/>
                    </a:lnTo>
                    <a:lnTo>
                      <a:pt x="62" y="110"/>
                    </a:lnTo>
                    <a:lnTo>
                      <a:pt x="62" y="113"/>
                    </a:lnTo>
                    <a:lnTo>
                      <a:pt x="59" y="116"/>
                    </a:lnTo>
                    <a:lnTo>
                      <a:pt x="58" y="120"/>
                    </a:lnTo>
                    <a:lnTo>
                      <a:pt x="55" y="123"/>
                    </a:lnTo>
                    <a:lnTo>
                      <a:pt x="54" y="124"/>
                    </a:lnTo>
                    <a:lnTo>
                      <a:pt x="51" y="124"/>
                    </a:lnTo>
                    <a:lnTo>
                      <a:pt x="50" y="124"/>
                    </a:lnTo>
                    <a:lnTo>
                      <a:pt x="48" y="123"/>
                    </a:lnTo>
                    <a:lnTo>
                      <a:pt x="44" y="119"/>
                    </a:lnTo>
                    <a:lnTo>
                      <a:pt x="41" y="110"/>
                    </a:lnTo>
                    <a:lnTo>
                      <a:pt x="35" y="92"/>
                    </a:lnTo>
                    <a:lnTo>
                      <a:pt x="32" y="81"/>
                    </a:lnTo>
                    <a:lnTo>
                      <a:pt x="29" y="73"/>
                    </a:lnTo>
                    <a:lnTo>
                      <a:pt x="27" y="66"/>
                    </a:lnTo>
                    <a:lnTo>
                      <a:pt x="24" y="56"/>
                    </a:lnTo>
                    <a:lnTo>
                      <a:pt x="18" y="42"/>
                    </a:lnTo>
                    <a:lnTo>
                      <a:pt x="13" y="30"/>
                    </a:lnTo>
                    <a:lnTo>
                      <a:pt x="10" y="23"/>
                    </a:lnTo>
                    <a:lnTo>
                      <a:pt x="4" y="13"/>
                    </a:lnTo>
                    <a:lnTo>
                      <a:pt x="0" y="8"/>
                    </a:lnTo>
                    <a:lnTo>
                      <a:pt x="2" y="5"/>
                    </a:lnTo>
                    <a:lnTo>
                      <a:pt x="3" y="2"/>
                    </a:lnTo>
                    <a:lnTo>
                      <a:pt x="4" y="0"/>
                    </a:lnTo>
                    <a:lnTo>
                      <a:pt x="6" y="0"/>
                    </a:lnTo>
                    <a:lnTo>
                      <a:pt x="10" y="0"/>
                    </a:lnTo>
                    <a:lnTo>
                      <a:pt x="12" y="2"/>
                    </a:lnTo>
                    <a:close/>
                  </a:path>
                </a:pathLst>
              </a:custGeom>
              <a:solidFill>
                <a:srgbClr val="FCDD4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02" name="Freeform 117"/>
              <p:cNvSpPr>
                <a:spLocks/>
              </p:cNvSpPr>
              <p:nvPr/>
            </p:nvSpPr>
            <p:spPr bwMode="auto">
              <a:xfrm>
                <a:off x="3566" y="1500"/>
                <a:ext cx="7" cy="3"/>
              </a:xfrm>
              <a:custGeom>
                <a:avLst/>
                <a:gdLst>
                  <a:gd name="T0" fmla="*/ 0 w 20"/>
                  <a:gd name="T1" fmla="*/ 0 h 10"/>
                  <a:gd name="T2" fmla="*/ 0 w 20"/>
                  <a:gd name="T3" fmla="*/ 0 h 10"/>
                  <a:gd name="T4" fmla="*/ 0 w 20"/>
                  <a:gd name="T5" fmla="*/ 0 h 10"/>
                  <a:gd name="T6" fmla="*/ 0 w 20"/>
                  <a:gd name="T7" fmla="*/ 0 h 10"/>
                  <a:gd name="T8" fmla="*/ 0 w 20"/>
                  <a:gd name="T9" fmla="*/ 0 h 10"/>
                  <a:gd name="T10" fmla="*/ 0 w 20"/>
                  <a:gd name="T11" fmla="*/ 0 h 10"/>
                  <a:gd name="T12" fmla="*/ 0 w 20"/>
                  <a:gd name="T13" fmla="*/ 0 h 10"/>
                  <a:gd name="T14" fmla="*/ 0 w 20"/>
                  <a:gd name="T15" fmla="*/ 0 h 10"/>
                  <a:gd name="T16" fmla="*/ 0 w 20"/>
                  <a:gd name="T17" fmla="*/ 0 h 10"/>
                  <a:gd name="T18" fmla="*/ 0 w 20"/>
                  <a:gd name="T19" fmla="*/ 0 h 10"/>
                  <a:gd name="T20" fmla="*/ 0 w 20"/>
                  <a:gd name="T21" fmla="*/ 0 h 10"/>
                  <a:gd name="T22" fmla="*/ 0 w 20"/>
                  <a:gd name="T23" fmla="*/ 0 h 10"/>
                  <a:gd name="T24" fmla="*/ 0 w 20"/>
                  <a:gd name="T25" fmla="*/ 0 h 10"/>
                  <a:gd name="T26" fmla="*/ 0 w 20"/>
                  <a:gd name="T27" fmla="*/ 0 h 10"/>
                  <a:gd name="T28" fmla="*/ 0 w 2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
                  <a:gd name="T46" fmla="*/ 0 h 10"/>
                  <a:gd name="T47" fmla="*/ 20 w 20"/>
                  <a:gd name="T48" fmla="*/ 10 h 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 h="10">
                    <a:moveTo>
                      <a:pt x="0" y="8"/>
                    </a:moveTo>
                    <a:lnTo>
                      <a:pt x="6" y="10"/>
                    </a:lnTo>
                    <a:lnTo>
                      <a:pt x="13" y="10"/>
                    </a:lnTo>
                    <a:lnTo>
                      <a:pt x="16" y="9"/>
                    </a:lnTo>
                    <a:lnTo>
                      <a:pt x="18" y="6"/>
                    </a:lnTo>
                    <a:lnTo>
                      <a:pt x="20" y="3"/>
                    </a:lnTo>
                    <a:lnTo>
                      <a:pt x="20" y="0"/>
                    </a:lnTo>
                    <a:lnTo>
                      <a:pt x="14" y="0"/>
                    </a:lnTo>
                    <a:lnTo>
                      <a:pt x="14" y="2"/>
                    </a:lnTo>
                    <a:lnTo>
                      <a:pt x="13" y="4"/>
                    </a:lnTo>
                    <a:lnTo>
                      <a:pt x="13" y="5"/>
                    </a:lnTo>
                    <a:lnTo>
                      <a:pt x="11" y="5"/>
                    </a:lnTo>
                    <a:lnTo>
                      <a:pt x="7" y="5"/>
                    </a:lnTo>
                    <a:lnTo>
                      <a:pt x="2" y="3"/>
                    </a:lnTo>
                    <a:lnTo>
                      <a:pt x="0" y="8"/>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03" name="Freeform 118"/>
              <p:cNvSpPr>
                <a:spLocks/>
              </p:cNvSpPr>
              <p:nvPr/>
            </p:nvSpPr>
            <p:spPr bwMode="auto">
              <a:xfrm>
                <a:off x="3570" y="1498"/>
                <a:ext cx="2" cy="1"/>
              </a:xfrm>
              <a:custGeom>
                <a:avLst/>
                <a:gdLst>
                  <a:gd name="T0" fmla="*/ 0 w 5"/>
                  <a:gd name="T1" fmla="*/ 1 h 2"/>
                  <a:gd name="T2" fmla="*/ 0 w 5"/>
                  <a:gd name="T3" fmla="*/ 0 h 2"/>
                  <a:gd name="T4" fmla="*/ 0 w 5"/>
                  <a:gd name="T5" fmla="*/ 0 h 2"/>
                  <a:gd name="T6" fmla="*/ 0 w 5"/>
                  <a:gd name="T7" fmla="*/ 1 h 2"/>
                  <a:gd name="T8" fmla="*/ 0 w 5"/>
                  <a:gd name="T9" fmla="*/ 1 h 2"/>
                  <a:gd name="T10" fmla="*/ 0 w 5"/>
                  <a:gd name="T11" fmla="*/ 1 h 2"/>
                  <a:gd name="T12" fmla="*/ 0 60000 65536"/>
                  <a:gd name="T13" fmla="*/ 0 60000 65536"/>
                  <a:gd name="T14" fmla="*/ 0 60000 65536"/>
                  <a:gd name="T15" fmla="*/ 0 60000 65536"/>
                  <a:gd name="T16" fmla="*/ 0 60000 65536"/>
                  <a:gd name="T17" fmla="*/ 0 60000 65536"/>
                  <a:gd name="T18" fmla="*/ 0 w 5"/>
                  <a:gd name="T19" fmla="*/ 0 h 2"/>
                  <a:gd name="T20" fmla="*/ 5 w 5"/>
                  <a:gd name="T21" fmla="*/ 2 h 2"/>
                </a:gdLst>
                <a:ahLst/>
                <a:cxnLst>
                  <a:cxn ang="T12">
                    <a:pos x="T0" y="T1"/>
                  </a:cxn>
                  <a:cxn ang="T13">
                    <a:pos x="T2" y="T3"/>
                  </a:cxn>
                  <a:cxn ang="T14">
                    <a:pos x="T4" y="T5"/>
                  </a:cxn>
                  <a:cxn ang="T15">
                    <a:pos x="T6" y="T7"/>
                  </a:cxn>
                  <a:cxn ang="T16">
                    <a:pos x="T8" y="T9"/>
                  </a:cxn>
                  <a:cxn ang="T17">
                    <a:pos x="T10" y="T11"/>
                  </a:cxn>
                </a:cxnLst>
                <a:rect l="T18" t="T19" r="T20" b="T21"/>
                <a:pathLst>
                  <a:path w="5" h="2">
                    <a:moveTo>
                      <a:pt x="5" y="2"/>
                    </a:moveTo>
                    <a:lnTo>
                      <a:pt x="4" y="0"/>
                    </a:lnTo>
                    <a:lnTo>
                      <a:pt x="3" y="0"/>
                    </a:lnTo>
                    <a:lnTo>
                      <a:pt x="1" y="1"/>
                    </a:lnTo>
                    <a:lnTo>
                      <a:pt x="0" y="2"/>
                    </a:lnTo>
                    <a:lnTo>
                      <a:pt x="5" y="2"/>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04" name="Freeform 119"/>
              <p:cNvSpPr>
                <a:spLocks/>
              </p:cNvSpPr>
              <p:nvPr/>
            </p:nvSpPr>
            <p:spPr bwMode="auto">
              <a:xfrm>
                <a:off x="3566" y="1499"/>
                <a:ext cx="6" cy="4"/>
              </a:xfrm>
              <a:custGeom>
                <a:avLst/>
                <a:gdLst>
                  <a:gd name="T0" fmla="*/ 0 w 19"/>
                  <a:gd name="T1" fmla="*/ 0 h 11"/>
                  <a:gd name="T2" fmla="*/ 0 w 19"/>
                  <a:gd name="T3" fmla="*/ 0 h 11"/>
                  <a:gd name="T4" fmla="*/ 0 w 19"/>
                  <a:gd name="T5" fmla="*/ 0 h 11"/>
                  <a:gd name="T6" fmla="*/ 0 w 19"/>
                  <a:gd name="T7" fmla="*/ 0 h 11"/>
                  <a:gd name="T8" fmla="*/ 0 w 19"/>
                  <a:gd name="T9" fmla="*/ 0 h 11"/>
                  <a:gd name="T10" fmla="*/ 0 w 19"/>
                  <a:gd name="T11" fmla="*/ 0 h 11"/>
                  <a:gd name="T12" fmla="*/ 0 w 19"/>
                  <a:gd name="T13" fmla="*/ 0 h 11"/>
                  <a:gd name="T14" fmla="*/ 0 w 19"/>
                  <a:gd name="T15" fmla="*/ 0 h 11"/>
                  <a:gd name="T16" fmla="*/ 0 w 19"/>
                  <a:gd name="T17" fmla="*/ 0 h 11"/>
                  <a:gd name="T18" fmla="*/ 0 w 19"/>
                  <a:gd name="T19" fmla="*/ 0 h 11"/>
                  <a:gd name="T20" fmla="*/ 0 w 19"/>
                  <a:gd name="T21" fmla="*/ 0 h 11"/>
                  <a:gd name="T22" fmla="*/ 0 w 19"/>
                  <a:gd name="T23" fmla="*/ 0 h 11"/>
                  <a:gd name="T24" fmla="*/ 0 w 19"/>
                  <a:gd name="T25" fmla="*/ 0 h 11"/>
                  <a:gd name="T26" fmla="*/ 0 w 19"/>
                  <a:gd name="T27" fmla="*/ 0 h 11"/>
                  <a:gd name="T28" fmla="*/ 0 w 19"/>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
                  <a:gd name="T46" fmla="*/ 0 h 11"/>
                  <a:gd name="T47" fmla="*/ 19 w 19"/>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 h="11">
                    <a:moveTo>
                      <a:pt x="0" y="8"/>
                    </a:moveTo>
                    <a:lnTo>
                      <a:pt x="5" y="10"/>
                    </a:lnTo>
                    <a:lnTo>
                      <a:pt x="12" y="11"/>
                    </a:lnTo>
                    <a:lnTo>
                      <a:pt x="16" y="9"/>
                    </a:lnTo>
                    <a:lnTo>
                      <a:pt x="18" y="7"/>
                    </a:lnTo>
                    <a:lnTo>
                      <a:pt x="19" y="4"/>
                    </a:lnTo>
                    <a:lnTo>
                      <a:pt x="19" y="0"/>
                    </a:lnTo>
                    <a:lnTo>
                      <a:pt x="14" y="0"/>
                    </a:lnTo>
                    <a:lnTo>
                      <a:pt x="14" y="3"/>
                    </a:lnTo>
                    <a:lnTo>
                      <a:pt x="12" y="5"/>
                    </a:lnTo>
                    <a:lnTo>
                      <a:pt x="11" y="6"/>
                    </a:lnTo>
                    <a:lnTo>
                      <a:pt x="7" y="6"/>
                    </a:lnTo>
                    <a:lnTo>
                      <a:pt x="2" y="4"/>
                    </a:lnTo>
                    <a:lnTo>
                      <a:pt x="0" y="8"/>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05" name="Freeform 120"/>
              <p:cNvSpPr>
                <a:spLocks/>
              </p:cNvSpPr>
              <p:nvPr/>
            </p:nvSpPr>
            <p:spPr bwMode="auto">
              <a:xfrm>
                <a:off x="3565" y="1500"/>
                <a:ext cx="1" cy="2"/>
              </a:xfrm>
              <a:custGeom>
                <a:avLst/>
                <a:gdLst>
                  <a:gd name="T0" fmla="*/ 0 w 3"/>
                  <a:gd name="T1" fmla="*/ 0 h 4"/>
                  <a:gd name="T2" fmla="*/ 0 w 3"/>
                  <a:gd name="T3" fmla="*/ 0 h 4"/>
                  <a:gd name="T4" fmla="*/ 0 w 3"/>
                  <a:gd name="T5" fmla="*/ 1 h 4"/>
                  <a:gd name="T6" fmla="*/ 0 w 3"/>
                  <a:gd name="T7" fmla="*/ 1 h 4"/>
                  <a:gd name="T8" fmla="*/ 0 w 3"/>
                  <a:gd name="T9" fmla="*/ 1 h 4"/>
                  <a:gd name="T10" fmla="*/ 0 w 3"/>
                  <a:gd name="T11" fmla="*/ 0 h 4"/>
                  <a:gd name="T12" fmla="*/ 0 60000 65536"/>
                  <a:gd name="T13" fmla="*/ 0 60000 65536"/>
                  <a:gd name="T14" fmla="*/ 0 60000 65536"/>
                  <a:gd name="T15" fmla="*/ 0 60000 65536"/>
                  <a:gd name="T16" fmla="*/ 0 60000 65536"/>
                  <a:gd name="T17" fmla="*/ 0 60000 65536"/>
                  <a:gd name="T18" fmla="*/ 0 w 3"/>
                  <a:gd name="T19" fmla="*/ 0 h 4"/>
                  <a:gd name="T20" fmla="*/ 3 w 3"/>
                  <a:gd name="T21" fmla="*/ 4 h 4"/>
                </a:gdLst>
                <a:ahLst/>
                <a:cxnLst>
                  <a:cxn ang="T12">
                    <a:pos x="T0" y="T1"/>
                  </a:cxn>
                  <a:cxn ang="T13">
                    <a:pos x="T2" y="T3"/>
                  </a:cxn>
                  <a:cxn ang="T14">
                    <a:pos x="T4" y="T5"/>
                  </a:cxn>
                  <a:cxn ang="T15">
                    <a:pos x="T6" y="T7"/>
                  </a:cxn>
                  <a:cxn ang="T16">
                    <a:pos x="T8" y="T9"/>
                  </a:cxn>
                  <a:cxn ang="T17">
                    <a:pos x="T10" y="T11"/>
                  </a:cxn>
                </a:cxnLst>
                <a:rect l="T18" t="T19" r="T20" b="T21"/>
                <a:pathLst>
                  <a:path w="3" h="4">
                    <a:moveTo>
                      <a:pt x="3" y="0"/>
                    </a:moveTo>
                    <a:lnTo>
                      <a:pt x="1" y="0"/>
                    </a:lnTo>
                    <a:lnTo>
                      <a:pt x="0" y="1"/>
                    </a:lnTo>
                    <a:lnTo>
                      <a:pt x="0" y="3"/>
                    </a:lnTo>
                    <a:lnTo>
                      <a:pt x="1" y="4"/>
                    </a:lnTo>
                    <a:lnTo>
                      <a:pt x="3" y="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06" name="Freeform 121"/>
              <p:cNvSpPr>
                <a:spLocks/>
              </p:cNvSpPr>
              <p:nvPr/>
            </p:nvSpPr>
            <p:spPr bwMode="auto">
              <a:xfrm>
                <a:off x="3570" y="1497"/>
                <a:ext cx="2" cy="1"/>
              </a:xfrm>
              <a:custGeom>
                <a:avLst/>
                <a:gdLst>
                  <a:gd name="T0" fmla="*/ 1 w 4"/>
                  <a:gd name="T1" fmla="*/ 0 h 4"/>
                  <a:gd name="T2" fmla="*/ 1 w 4"/>
                  <a:gd name="T3" fmla="*/ 0 h 4"/>
                  <a:gd name="T4" fmla="*/ 1 w 4"/>
                  <a:gd name="T5" fmla="*/ 0 h 4"/>
                  <a:gd name="T6" fmla="*/ 0 w 4"/>
                  <a:gd name="T7" fmla="*/ 0 h 4"/>
                  <a:gd name="T8" fmla="*/ 0 w 4"/>
                  <a:gd name="T9" fmla="*/ 0 h 4"/>
                  <a:gd name="T10" fmla="*/ 1 w 4"/>
                  <a:gd name="T11" fmla="*/ 0 h 4"/>
                  <a:gd name="T12" fmla="*/ 0 60000 65536"/>
                  <a:gd name="T13" fmla="*/ 0 60000 65536"/>
                  <a:gd name="T14" fmla="*/ 0 60000 65536"/>
                  <a:gd name="T15" fmla="*/ 0 60000 65536"/>
                  <a:gd name="T16" fmla="*/ 0 60000 65536"/>
                  <a:gd name="T17" fmla="*/ 0 60000 65536"/>
                  <a:gd name="T18" fmla="*/ 0 w 4"/>
                  <a:gd name="T19" fmla="*/ 0 h 4"/>
                  <a:gd name="T20" fmla="*/ 4 w 4"/>
                  <a:gd name="T21" fmla="*/ 4 h 4"/>
                </a:gdLst>
                <a:ahLst/>
                <a:cxnLst>
                  <a:cxn ang="T12">
                    <a:pos x="T0" y="T1"/>
                  </a:cxn>
                  <a:cxn ang="T13">
                    <a:pos x="T2" y="T3"/>
                  </a:cxn>
                  <a:cxn ang="T14">
                    <a:pos x="T4" y="T5"/>
                  </a:cxn>
                  <a:cxn ang="T15">
                    <a:pos x="T6" y="T7"/>
                  </a:cxn>
                  <a:cxn ang="T16">
                    <a:pos x="T8" y="T9"/>
                  </a:cxn>
                  <a:cxn ang="T17">
                    <a:pos x="T10" y="T11"/>
                  </a:cxn>
                </a:cxnLst>
                <a:rect l="T18" t="T19" r="T20" b="T21"/>
                <a:pathLst>
                  <a:path w="4" h="4">
                    <a:moveTo>
                      <a:pt x="4" y="4"/>
                    </a:moveTo>
                    <a:lnTo>
                      <a:pt x="4" y="2"/>
                    </a:lnTo>
                    <a:lnTo>
                      <a:pt x="2" y="0"/>
                    </a:lnTo>
                    <a:lnTo>
                      <a:pt x="0" y="2"/>
                    </a:lnTo>
                    <a:lnTo>
                      <a:pt x="0" y="4"/>
                    </a:lnTo>
                    <a:lnTo>
                      <a:pt x="4" y="4"/>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07" name="Freeform 122"/>
              <p:cNvSpPr>
                <a:spLocks/>
              </p:cNvSpPr>
              <p:nvPr/>
            </p:nvSpPr>
            <p:spPr bwMode="auto">
              <a:xfrm>
                <a:off x="3565" y="1498"/>
                <a:ext cx="7" cy="4"/>
              </a:xfrm>
              <a:custGeom>
                <a:avLst/>
                <a:gdLst>
                  <a:gd name="T0" fmla="*/ 0 w 19"/>
                  <a:gd name="T1" fmla="*/ 0 h 10"/>
                  <a:gd name="T2" fmla="*/ 0 w 19"/>
                  <a:gd name="T3" fmla="*/ 0 h 10"/>
                  <a:gd name="T4" fmla="*/ 0 w 19"/>
                  <a:gd name="T5" fmla="*/ 0 h 10"/>
                  <a:gd name="T6" fmla="*/ 0 w 19"/>
                  <a:gd name="T7" fmla="*/ 0 h 10"/>
                  <a:gd name="T8" fmla="*/ 0 w 19"/>
                  <a:gd name="T9" fmla="*/ 0 h 10"/>
                  <a:gd name="T10" fmla="*/ 0 w 19"/>
                  <a:gd name="T11" fmla="*/ 0 h 10"/>
                  <a:gd name="T12" fmla="*/ 0 w 19"/>
                  <a:gd name="T13" fmla="*/ 0 h 10"/>
                  <a:gd name="T14" fmla="*/ 0 w 19"/>
                  <a:gd name="T15" fmla="*/ 0 h 10"/>
                  <a:gd name="T16" fmla="*/ 0 w 19"/>
                  <a:gd name="T17" fmla="*/ 0 h 10"/>
                  <a:gd name="T18" fmla="*/ 0 w 19"/>
                  <a:gd name="T19" fmla="*/ 0 h 10"/>
                  <a:gd name="T20" fmla="*/ 0 w 19"/>
                  <a:gd name="T21" fmla="*/ 0 h 10"/>
                  <a:gd name="T22" fmla="*/ 0 w 19"/>
                  <a:gd name="T23" fmla="*/ 0 h 10"/>
                  <a:gd name="T24" fmla="*/ 0 w 19"/>
                  <a:gd name="T25" fmla="*/ 0 h 10"/>
                  <a:gd name="T26" fmla="*/ 0 w 19"/>
                  <a:gd name="T27" fmla="*/ 0 h 10"/>
                  <a:gd name="T28" fmla="*/ 0 w 19"/>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
                  <a:gd name="T46" fmla="*/ 0 h 10"/>
                  <a:gd name="T47" fmla="*/ 19 w 19"/>
                  <a:gd name="T48" fmla="*/ 10 h 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 h="10">
                    <a:moveTo>
                      <a:pt x="0" y="8"/>
                    </a:moveTo>
                    <a:lnTo>
                      <a:pt x="6" y="10"/>
                    </a:lnTo>
                    <a:lnTo>
                      <a:pt x="12" y="10"/>
                    </a:lnTo>
                    <a:lnTo>
                      <a:pt x="16" y="9"/>
                    </a:lnTo>
                    <a:lnTo>
                      <a:pt x="18" y="7"/>
                    </a:lnTo>
                    <a:lnTo>
                      <a:pt x="19" y="4"/>
                    </a:lnTo>
                    <a:lnTo>
                      <a:pt x="19" y="0"/>
                    </a:lnTo>
                    <a:lnTo>
                      <a:pt x="15" y="0"/>
                    </a:lnTo>
                    <a:lnTo>
                      <a:pt x="13" y="3"/>
                    </a:lnTo>
                    <a:lnTo>
                      <a:pt x="13" y="4"/>
                    </a:lnTo>
                    <a:lnTo>
                      <a:pt x="12" y="5"/>
                    </a:lnTo>
                    <a:lnTo>
                      <a:pt x="11" y="6"/>
                    </a:lnTo>
                    <a:lnTo>
                      <a:pt x="8" y="6"/>
                    </a:lnTo>
                    <a:lnTo>
                      <a:pt x="3" y="4"/>
                    </a:lnTo>
                    <a:lnTo>
                      <a:pt x="0" y="8"/>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08" name="Freeform 123"/>
              <p:cNvSpPr>
                <a:spLocks/>
              </p:cNvSpPr>
              <p:nvPr/>
            </p:nvSpPr>
            <p:spPr bwMode="auto">
              <a:xfrm>
                <a:off x="3565" y="1500"/>
                <a:ext cx="1" cy="1"/>
              </a:xfrm>
              <a:custGeom>
                <a:avLst/>
                <a:gdLst>
                  <a:gd name="T0" fmla="*/ 0 w 5"/>
                  <a:gd name="T1" fmla="*/ 0 h 4"/>
                  <a:gd name="T2" fmla="*/ 0 w 5"/>
                  <a:gd name="T3" fmla="*/ 0 h 4"/>
                  <a:gd name="T4" fmla="*/ 0 w 5"/>
                  <a:gd name="T5" fmla="*/ 0 h 4"/>
                  <a:gd name="T6" fmla="*/ 0 w 5"/>
                  <a:gd name="T7" fmla="*/ 0 h 4"/>
                  <a:gd name="T8" fmla="*/ 0 w 5"/>
                  <a:gd name="T9" fmla="*/ 0 h 4"/>
                  <a:gd name="T10" fmla="*/ 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0"/>
                    </a:moveTo>
                    <a:lnTo>
                      <a:pt x="3" y="0"/>
                    </a:lnTo>
                    <a:lnTo>
                      <a:pt x="2" y="1"/>
                    </a:lnTo>
                    <a:lnTo>
                      <a:pt x="0" y="3"/>
                    </a:lnTo>
                    <a:lnTo>
                      <a:pt x="2" y="4"/>
                    </a:lnTo>
                    <a:lnTo>
                      <a:pt x="5" y="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09" name="Freeform 124"/>
              <p:cNvSpPr>
                <a:spLocks/>
              </p:cNvSpPr>
              <p:nvPr/>
            </p:nvSpPr>
            <p:spPr bwMode="auto">
              <a:xfrm>
                <a:off x="3570" y="1496"/>
                <a:ext cx="2" cy="2"/>
              </a:xfrm>
              <a:custGeom>
                <a:avLst/>
                <a:gdLst>
                  <a:gd name="T0" fmla="*/ 0 w 6"/>
                  <a:gd name="T1" fmla="*/ 1 h 4"/>
                  <a:gd name="T2" fmla="*/ 0 w 6"/>
                  <a:gd name="T3" fmla="*/ 1 h 4"/>
                  <a:gd name="T4" fmla="*/ 0 w 6"/>
                  <a:gd name="T5" fmla="*/ 0 h 4"/>
                  <a:gd name="T6" fmla="*/ 0 w 6"/>
                  <a:gd name="T7" fmla="*/ 1 h 4"/>
                  <a:gd name="T8" fmla="*/ 0 w 6"/>
                  <a:gd name="T9" fmla="*/ 1 h 4"/>
                  <a:gd name="T10" fmla="*/ 0 w 6"/>
                  <a:gd name="T11" fmla="*/ 1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6" y="2"/>
                    </a:moveTo>
                    <a:lnTo>
                      <a:pt x="5" y="1"/>
                    </a:lnTo>
                    <a:lnTo>
                      <a:pt x="3" y="0"/>
                    </a:lnTo>
                    <a:lnTo>
                      <a:pt x="2" y="1"/>
                    </a:lnTo>
                    <a:lnTo>
                      <a:pt x="0" y="4"/>
                    </a:lnTo>
                    <a:lnTo>
                      <a:pt x="6" y="2"/>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10" name="Freeform 125"/>
              <p:cNvSpPr>
                <a:spLocks/>
              </p:cNvSpPr>
              <p:nvPr/>
            </p:nvSpPr>
            <p:spPr bwMode="auto">
              <a:xfrm>
                <a:off x="3565" y="1497"/>
                <a:ext cx="7" cy="4"/>
              </a:xfrm>
              <a:custGeom>
                <a:avLst/>
                <a:gdLst>
                  <a:gd name="T0" fmla="*/ 0 w 21"/>
                  <a:gd name="T1" fmla="*/ 0 h 13"/>
                  <a:gd name="T2" fmla="*/ 0 w 21"/>
                  <a:gd name="T3" fmla="*/ 0 h 13"/>
                  <a:gd name="T4" fmla="*/ 0 w 21"/>
                  <a:gd name="T5" fmla="*/ 0 h 13"/>
                  <a:gd name="T6" fmla="*/ 0 w 21"/>
                  <a:gd name="T7" fmla="*/ 0 h 13"/>
                  <a:gd name="T8" fmla="*/ 0 w 21"/>
                  <a:gd name="T9" fmla="*/ 0 h 13"/>
                  <a:gd name="T10" fmla="*/ 0 w 21"/>
                  <a:gd name="T11" fmla="*/ 0 h 13"/>
                  <a:gd name="T12" fmla="*/ 0 w 21"/>
                  <a:gd name="T13" fmla="*/ 0 h 13"/>
                  <a:gd name="T14" fmla="*/ 0 w 21"/>
                  <a:gd name="T15" fmla="*/ 0 h 13"/>
                  <a:gd name="T16" fmla="*/ 0 w 21"/>
                  <a:gd name="T17" fmla="*/ 0 h 13"/>
                  <a:gd name="T18" fmla="*/ 0 w 21"/>
                  <a:gd name="T19" fmla="*/ 0 h 13"/>
                  <a:gd name="T20" fmla="*/ 0 w 21"/>
                  <a:gd name="T21" fmla="*/ 0 h 13"/>
                  <a:gd name="T22" fmla="*/ 0 w 21"/>
                  <a:gd name="T23" fmla="*/ 0 h 13"/>
                  <a:gd name="T24" fmla="*/ 0 w 21"/>
                  <a:gd name="T25" fmla="*/ 0 h 13"/>
                  <a:gd name="T26" fmla="*/ 0 w 21"/>
                  <a:gd name="T27" fmla="*/ 0 h 13"/>
                  <a:gd name="T28" fmla="*/ 0 w 21"/>
                  <a:gd name="T29" fmla="*/ 0 h 13"/>
                  <a:gd name="T30" fmla="*/ 0 w 21"/>
                  <a:gd name="T31" fmla="*/ 0 h 13"/>
                  <a:gd name="T32" fmla="*/ 0 w 21"/>
                  <a:gd name="T33" fmla="*/ 0 h 13"/>
                  <a:gd name="T34" fmla="*/ 0 w 21"/>
                  <a:gd name="T35" fmla="*/ 0 h 13"/>
                  <a:gd name="T36" fmla="*/ 0 w 21"/>
                  <a:gd name="T37" fmla="*/ 0 h 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
                  <a:gd name="T58" fmla="*/ 0 h 13"/>
                  <a:gd name="T59" fmla="*/ 21 w 21"/>
                  <a:gd name="T60" fmla="*/ 13 h 1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 h="13">
                    <a:moveTo>
                      <a:pt x="0" y="10"/>
                    </a:moveTo>
                    <a:lnTo>
                      <a:pt x="4" y="11"/>
                    </a:lnTo>
                    <a:lnTo>
                      <a:pt x="7" y="12"/>
                    </a:lnTo>
                    <a:lnTo>
                      <a:pt x="11" y="13"/>
                    </a:lnTo>
                    <a:lnTo>
                      <a:pt x="14" y="12"/>
                    </a:lnTo>
                    <a:lnTo>
                      <a:pt x="17" y="11"/>
                    </a:lnTo>
                    <a:lnTo>
                      <a:pt x="19" y="8"/>
                    </a:lnTo>
                    <a:lnTo>
                      <a:pt x="21" y="5"/>
                    </a:lnTo>
                    <a:lnTo>
                      <a:pt x="21" y="0"/>
                    </a:lnTo>
                    <a:lnTo>
                      <a:pt x="15" y="2"/>
                    </a:lnTo>
                    <a:lnTo>
                      <a:pt x="15" y="4"/>
                    </a:lnTo>
                    <a:lnTo>
                      <a:pt x="14" y="6"/>
                    </a:lnTo>
                    <a:lnTo>
                      <a:pt x="13" y="7"/>
                    </a:lnTo>
                    <a:lnTo>
                      <a:pt x="12" y="8"/>
                    </a:lnTo>
                    <a:lnTo>
                      <a:pt x="11" y="8"/>
                    </a:lnTo>
                    <a:lnTo>
                      <a:pt x="8" y="8"/>
                    </a:lnTo>
                    <a:lnTo>
                      <a:pt x="6" y="7"/>
                    </a:lnTo>
                    <a:lnTo>
                      <a:pt x="4" y="6"/>
                    </a:lnTo>
                    <a:lnTo>
                      <a:pt x="0" y="1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11" name="Freeform 126"/>
              <p:cNvSpPr>
                <a:spLocks/>
              </p:cNvSpPr>
              <p:nvPr/>
            </p:nvSpPr>
            <p:spPr bwMode="auto">
              <a:xfrm>
                <a:off x="3564" y="1499"/>
                <a:ext cx="2" cy="1"/>
              </a:xfrm>
              <a:custGeom>
                <a:avLst/>
                <a:gdLst>
                  <a:gd name="T0" fmla="*/ 0 w 5"/>
                  <a:gd name="T1" fmla="*/ 0 h 5"/>
                  <a:gd name="T2" fmla="*/ 0 w 5"/>
                  <a:gd name="T3" fmla="*/ 0 h 5"/>
                  <a:gd name="T4" fmla="*/ 0 w 5"/>
                  <a:gd name="T5" fmla="*/ 0 h 5"/>
                  <a:gd name="T6" fmla="*/ 0 w 5"/>
                  <a:gd name="T7" fmla="*/ 0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1"/>
                    </a:moveTo>
                    <a:lnTo>
                      <a:pt x="4" y="0"/>
                    </a:lnTo>
                    <a:lnTo>
                      <a:pt x="1" y="1"/>
                    </a:lnTo>
                    <a:lnTo>
                      <a:pt x="0" y="3"/>
                    </a:lnTo>
                    <a:lnTo>
                      <a:pt x="1" y="5"/>
                    </a:lnTo>
                    <a:lnTo>
                      <a:pt x="5" y="1"/>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12" name="Freeform 127"/>
              <p:cNvSpPr>
                <a:spLocks/>
              </p:cNvSpPr>
              <p:nvPr/>
            </p:nvSpPr>
            <p:spPr bwMode="auto">
              <a:xfrm>
                <a:off x="3564" y="1498"/>
                <a:ext cx="2" cy="2"/>
              </a:xfrm>
              <a:custGeom>
                <a:avLst/>
                <a:gdLst>
                  <a:gd name="T0" fmla="*/ 0 w 5"/>
                  <a:gd name="T1" fmla="*/ 0 h 5"/>
                  <a:gd name="T2" fmla="*/ 0 w 5"/>
                  <a:gd name="T3" fmla="*/ 0 h 5"/>
                  <a:gd name="T4" fmla="*/ 0 w 5"/>
                  <a:gd name="T5" fmla="*/ 0 h 5"/>
                  <a:gd name="T6" fmla="*/ 0 w 5"/>
                  <a:gd name="T7" fmla="*/ 0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1"/>
                    </a:moveTo>
                    <a:lnTo>
                      <a:pt x="3" y="0"/>
                    </a:lnTo>
                    <a:lnTo>
                      <a:pt x="0" y="1"/>
                    </a:lnTo>
                    <a:lnTo>
                      <a:pt x="0" y="3"/>
                    </a:lnTo>
                    <a:lnTo>
                      <a:pt x="1" y="5"/>
                    </a:lnTo>
                    <a:lnTo>
                      <a:pt x="5" y="1"/>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13" name="Freeform 128"/>
              <p:cNvSpPr>
                <a:spLocks/>
              </p:cNvSpPr>
              <p:nvPr/>
            </p:nvSpPr>
            <p:spPr bwMode="auto">
              <a:xfrm>
                <a:off x="3565" y="1496"/>
                <a:ext cx="6" cy="4"/>
              </a:xfrm>
              <a:custGeom>
                <a:avLst/>
                <a:gdLst>
                  <a:gd name="T0" fmla="*/ 0 w 20"/>
                  <a:gd name="T1" fmla="*/ 0 h 12"/>
                  <a:gd name="T2" fmla="*/ 0 w 20"/>
                  <a:gd name="T3" fmla="*/ 0 h 12"/>
                  <a:gd name="T4" fmla="*/ 0 w 20"/>
                  <a:gd name="T5" fmla="*/ 0 h 12"/>
                  <a:gd name="T6" fmla="*/ 0 w 20"/>
                  <a:gd name="T7" fmla="*/ 0 h 12"/>
                  <a:gd name="T8" fmla="*/ 0 w 20"/>
                  <a:gd name="T9" fmla="*/ 0 h 12"/>
                  <a:gd name="T10" fmla="*/ 0 w 20"/>
                  <a:gd name="T11" fmla="*/ 0 h 12"/>
                  <a:gd name="T12" fmla="*/ 0 w 20"/>
                  <a:gd name="T13" fmla="*/ 0 h 12"/>
                  <a:gd name="T14" fmla="*/ 0 w 20"/>
                  <a:gd name="T15" fmla="*/ 0 h 12"/>
                  <a:gd name="T16" fmla="*/ 0 w 20"/>
                  <a:gd name="T17" fmla="*/ 0 h 12"/>
                  <a:gd name="T18" fmla="*/ 0 w 20"/>
                  <a:gd name="T19" fmla="*/ 0 h 12"/>
                  <a:gd name="T20" fmla="*/ 0 w 20"/>
                  <a:gd name="T21" fmla="*/ 0 h 12"/>
                  <a:gd name="T22" fmla="*/ 0 w 20"/>
                  <a:gd name="T23" fmla="*/ 0 h 12"/>
                  <a:gd name="T24" fmla="*/ 0 w 20"/>
                  <a:gd name="T25" fmla="*/ 0 h 12"/>
                  <a:gd name="T26" fmla="*/ 0 w 20"/>
                  <a:gd name="T27" fmla="*/ 0 h 12"/>
                  <a:gd name="T28" fmla="*/ 0 w 20"/>
                  <a:gd name="T29" fmla="*/ 0 h 12"/>
                  <a:gd name="T30" fmla="*/ 0 w 20"/>
                  <a:gd name="T31" fmla="*/ 0 h 12"/>
                  <a:gd name="T32" fmla="*/ 0 w 20"/>
                  <a:gd name="T33" fmla="*/ 0 h 12"/>
                  <a:gd name="T34" fmla="*/ 0 w 20"/>
                  <a:gd name="T35" fmla="*/ 0 h 12"/>
                  <a:gd name="T36" fmla="*/ 0 w 20"/>
                  <a:gd name="T37" fmla="*/ 0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
                  <a:gd name="T58" fmla="*/ 0 h 12"/>
                  <a:gd name="T59" fmla="*/ 20 w 20"/>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 h="12">
                    <a:moveTo>
                      <a:pt x="14" y="0"/>
                    </a:moveTo>
                    <a:lnTo>
                      <a:pt x="14" y="4"/>
                    </a:lnTo>
                    <a:lnTo>
                      <a:pt x="14" y="6"/>
                    </a:lnTo>
                    <a:lnTo>
                      <a:pt x="13" y="7"/>
                    </a:lnTo>
                    <a:lnTo>
                      <a:pt x="11" y="7"/>
                    </a:lnTo>
                    <a:lnTo>
                      <a:pt x="10" y="8"/>
                    </a:lnTo>
                    <a:lnTo>
                      <a:pt x="7" y="7"/>
                    </a:lnTo>
                    <a:lnTo>
                      <a:pt x="5" y="7"/>
                    </a:lnTo>
                    <a:lnTo>
                      <a:pt x="4" y="6"/>
                    </a:lnTo>
                    <a:lnTo>
                      <a:pt x="0" y="10"/>
                    </a:lnTo>
                    <a:lnTo>
                      <a:pt x="3" y="11"/>
                    </a:lnTo>
                    <a:lnTo>
                      <a:pt x="6" y="12"/>
                    </a:lnTo>
                    <a:lnTo>
                      <a:pt x="10" y="12"/>
                    </a:lnTo>
                    <a:lnTo>
                      <a:pt x="13" y="12"/>
                    </a:lnTo>
                    <a:lnTo>
                      <a:pt x="15" y="11"/>
                    </a:lnTo>
                    <a:lnTo>
                      <a:pt x="19" y="8"/>
                    </a:lnTo>
                    <a:lnTo>
                      <a:pt x="20" y="5"/>
                    </a:lnTo>
                    <a:lnTo>
                      <a:pt x="20" y="0"/>
                    </a:lnTo>
                    <a:lnTo>
                      <a:pt x="14" y="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14" name="Freeform 129"/>
              <p:cNvSpPr>
                <a:spLocks/>
              </p:cNvSpPr>
              <p:nvPr/>
            </p:nvSpPr>
            <p:spPr bwMode="auto">
              <a:xfrm>
                <a:off x="3569" y="1496"/>
                <a:ext cx="2" cy="1"/>
              </a:xfrm>
              <a:custGeom>
                <a:avLst/>
                <a:gdLst>
                  <a:gd name="T0" fmla="*/ 0 w 6"/>
                  <a:gd name="T1" fmla="*/ 1 h 2"/>
                  <a:gd name="T2" fmla="*/ 0 w 6"/>
                  <a:gd name="T3" fmla="*/ 1 h 2"/>
                  <a:gd name="T4" fmla="*/ 0 w 6"/>
                  <a:gd name="T5" fmla="*/ 0 h 2"/>
                  <a:gd name="T6" fmla="*/ 0 w 6"/>
                  <a:gd name="T7" fmla="*/ 1 h 2"/>
                  <a:gd name="T8" fmla="*/ 0 w 6"/>
                  <a:gd name="T9" fmla="*/ 1 h 2"/>
                  <a:gd name="T10" fmla="*/ 0 w 6"/>
                  <a:gd name="T11" fmla="*/ 1 h 2"/>
                  <a:gd name="T12" fmla="*/ 0 60000 65536"/>
                  <a:gd name="T13" fmla="*/ 0 60000 65536"/>
                  <a:gd name="T14" fmla="*/ 0 60000 65536"/>
                  <a:gd name="T15" fmla="*/ 0 60000 65536"/>
                  <a:gd name="T16" fmla="*/ 0 60000 65536"/>
                  <a:gd name="T17" fmla="*/ 0 60000 65536"/>
                  <a:gd name="T18" fmla="*/ 0 w 6"/>
                  <a:gd name="T19" fmla="*/ 0 h 2"/>
                  <a:gd name="T20" fmla="*/ 6 w 6"/>
                  <a:gd name="T21" fmla="*/ 2 h 2"/>
                </a:gdLst>
                <a:ahLst/>
                <a:cxnLst>
                  <a:cxn ang="T12">
                    <a:pos x="T0" y="T1"/>
                  </a:cxn>
                  <a:cxn ang="T13">
                    <a:pos x="T2" y="T3"/>
                  </a:cxn>
                  <a:cxn ang="T14">
                    <a:pos x="T4" y="T5"/>
                  </a:cxn>
                  <a:cxn ang="T15">
                    <a:pos x="T6" y="T7"/>
                  </a:cxn>
                  <a:cxn ang="T16">
                    <a:pos x="T8" y="T9"/>
                  </a:cxn>
                  <a:cxn ang="T17">
                    <a:pos x="T10" y="T11"/>
                  </a:cxn>
                </a:cxnLst>
                <a:rect l="T18" t="T19" r="T20" b="T21"/>
                <a:pathLst>
                  <a:path w="6" h="2">
                    <a:moveTo>
                      <a:pt x="6" y="2"/>
                    </a:moveTo>
                    <a:lnTo>
                      <a:pt x="5" y="1"/>
                    </a:lnTo>
                    <a:lnTo>
                      <a:pt x="4" y="0"/>
                    </a:lnTo>
                    <a:lnTo>
                      <a:pt x="1" y="1"/>
                    </a:lnTo>
                    <a:lnTo>
                      <a:pt x="0" y="2"/>
                    </a:lnTo>
                    <a:lnTo>
                      <a:pt x="6" y="2"/>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15" name="Freeform 130"/>
              <p:cNvSpPr>
                <a:spLocks/>
              </p:cNvSpPr>
              <p:nvPr/>
            </p:nvSpPr>
            <p:spPr bwMode="auto">
              <a:xfrm>
                <a:off x="3564" y="1497"/>
                <a:ext cx="2" cy="2"/>
              </a:xfrm>
              <a:custGeom>
                <a:avLst/>
                <a:gdLst>
                  <a:gd name="T0" fmla="*/ 0 w 5"/>
                  <a:gd name="T1" fmla="*/ 0 h 5"/>
                  <a:gd name="T2" fmla="*/ 0 w 5"/>
                  <a:gd name="T3" fmla="*/ 0 h 5"/>
                  <a:gd name="T4" fmla="*/ 0 w 5"/>
                  <a:gd name="T5" fmla="*/ 0 h 5"/>
                  <a:gd name="T6" fmla="*/ 0 w 5"/>
                  <a:gd name="T7" fmla="*/ 0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2"/>
                    </a:moveTo>
                    <a:lnTo>
                      <a:pt x="2" y="0"/>
                    </a:lnTo>
                    <a:lnTo>
                      <a:pt x="1" y="2"/>
                    </a:lnTo>
                    <a:lnTo>
                      <a:pt x="0" y="4"/>
                    </a:lnTo>
                    <a:lnTo>
                      <a:pt x="1" y="5"/>
                    </a:lnTo>
                    <a:lnTo>
                      <a:pt x="5" y="2"/>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16" name="Freeform 131"/>
              <p:cNvSpPr>
                <a:spLocks/>
              </p:cNvSpPr>
              <p:nvPr/>
            </p:nvSpPr>
            <p:spPr bwMode="auto">
              <a:xfrm>
                <a:off x="3564" y="1496"/>
                <a:ext cx="7" cy="4"/>
              </a:xfrm>
              <a:custGeom>
                <a:avLst/>
                <a:gdLst>
                  <a:gd name="T0" fmla="*/ 0 w 21"/>
                  <a:gd name="T1" fmla="*/ 0 h 12"/>
                  <a:gd name="T2" fmla="*/ 0 w 21"/>
                  <a:gd name="T3" fmla="*/ 0 h 12"/>
                  <a:gd name="T4" fmla="*/ 0 w 21"/>
                  <a:gd name="T5" fmla="*/ 0 h 12"/>
                  <a:gd name="T6" fmla="*/ 0 w 21"/>
                  <a:gd name="T7" fmla="*/ 0 h 12"/>
                  <a:gd name="T8" fmla="*/ 0 w 21"/>
                  <a:gd name="T9" fmla="*/ 0 h 12"/>
                  <a:gd name="T10" fmla="*/ 0 w 21"/>
                  <a:gd name="T11" fmla="*/ 0 h 12"/>
                  <a:gd name="T12" fmla="*/ 0 w 21"/>
                  <a:gd name="T13" fmla="*/ 0 h 12"/>
                  <a:gd name="T14" fmla="*/ 0 w 21"/>
                  <a:gd name="T15" fmla="*/ 0 h 12"/>
                  <a:gd name="T16" fmla="*/ 0 w 21"/>
                  <a:gd name="T17" fmla="*/ 0 h 12"/>
                  <a:gd name="T18" fmla="*/ 0 w 21"/>
                  <a:gd name="T19" fmla="*/ 0 h 12"/>
                  <a:gd name="T20" fmla="*/ 0 w 21"/>
                  <a:gd name="T21" fmla="*/ 0 h 12"/>
                  <a:gd name="T22" fmla="*/ 0 w 21"/>
                  <a:gd name="T23" fmla="*/ 0 h 12"/>
                  <a:gd name="T24" fmla="*/ 0 w 21"/>
                  <a:gd name="T25" fmla="*/ 0 h 12"/>
                  <a:gd name="T26" fmla="*/ 0 w 21"/>
                  <a:gd name="T27" fmla="*/ 0 h 12"/>
                  <a:gd name="T28" fmla="*/ 0 w 21"/>
                  <a:gd name="T29" fmla="*/ 0 h 12"/>
                  <a:gd name="T30" fmla="*/ 0 w 21"/>
                  <a:gd name="T31" fmla="*/ 0 h 12"/>
                  <a:gd name="T32" fmla="*/ 0 w 21"/>
                  <a:gd name="T33" fmla="*/ 0 h 12"/>
                  <a:gd name="T34" fmla="*/ 0 w 21"/>
                  <a:gd name="T35" fmla="*/ 0 h 12"/>
                  <a:gd name="T36" fmla="*/ 0 w 21"/>
                  <a:gd name="T37" fmla="*/ 0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
                  <a:gd name="T58" fmla="*/ 0 h 12"/>
                  <a:gd name="T59" fmla="*/ 21 w 21"/>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 h="12">
                    <a:moveTo>
                      <a:pt x="15" y="0"/>
                    </a:moveTo>
                    <a:lnTo>
                      <a:pt x="15" y="3"/>
                    </a:lnTo>
                    <a:lnTo>
                      <a:pt x="14" y="5"/>
                    </a:lnTo>
                    <a:lnTo>
                      <a:pt x="13" y="6"/>
                    </a:lnTo>
                    <a:lnTo>
                      <a:pt x="12" y="7"/>
                    </a:lnTo>
                    <a:lnTo>
                      <a:pt x="9" y="7"/>
                    </a:lnTo>
                    <a:lnTo>
                      <a:pt x="8" y="7"/>
                    </a:lnTo>
                    <a:lnTo>
                      <a:pt x="6" y="6"/>
                    </a:lnTo>
                    <a:lnTo>
                      <a:pt x="4" y="5"/>
                    </a:lnTo>
                    <a:lnTo>
                      <a:pt x="0" y="8"/>
                    </a:lnTo>
                    <a:lnTo>
                      <a:pt x="4" y="10"/>
                    </a:lnTo>
                    <a:lnTo>
                      <a:pt x="6" y="11"/>
                    </a:lnTo>
                    <a:lnTo>
                      <a:pt x="9" y="12"/>
                    </a:lnTo>
                    <a:lnTo>
                      <a:pt x="13" y="11"/>
                    </a:lnTo>
                    <a:lnTo>
                      <a:pt x="16" y="10"/>
                    </a:lnTo>
                    <a:lnTo>
                      <a:pt x="19" y="8"/>
                    </a:lnTo>
                    <a:lnTo>
                      <a:pt x="20" y="5"/>
                    </a:lnTo>
                    <a:lnTo>
                      <a:pt x="21" y="0"/>
                    </a:lnTo>
                    <a:lnTo>
                      <a:pt x="15" y="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17" name="Freeform 132"/>
              <p:cNvSpPr>
                <a:spLocks/>
              </p:cNvSpPr>
              <p:nvPr/>
            </p:nvSpPr>
            <p:spPr bwMode="auto">
              <a:xfrm>
                <a:off x="3569" y="1495"/>
                <a:ext cx="2" cy="1"/>
              </a:xfrm>
              <a:custGeom>
                <a:avLst/>
                <a:gdLst>
                  <a:gd name="T0" fmla="*/ 0 w 6"/>
                  <a:gd name="T1" fmla="*/ 0 h 3"/>
                  <a:gd name="T2" fmla="*/ 0 w 6"/>
                  <a:gd name="T3" fmla="*/ 0 h 3"/>
                  <a:gd name="T4" fmla="*/ 0 w 6"/>
                  <a:gd name="T5" fmla="*/ 0 h 3"/>
                  <a:gd name="T6" fmla="*/ 0 w 6"/>
                  <a:gd name="T7" fmla="*/ 0 h 3"/>
                  <a:gd name="T8" fmla="*/ 0 w 6"/>
                  <a:gd name="T9" fmla="*/ 0 h 3"/>
                  <a:gd name="T10" fmla="*/ 0 w 6"/>
                  <a:gd name="T11" fmla="*/ 0 h 3"/>
                  <a:gd name="T12" fmla="*/ 0 60000 65536"/>
                  <a:gd name="T13" fmla="*/ 0 60000 65536"/>
                  <a:gd name="T14" fmla="*/ 0 60000 65536"/>
                  <a:gd name="T15" fmla="*/ 0 60000 65536"/>
                  <a:gd name="T16" fmla="*/ 0 60000 65536"/>
                  <a:gd name="T17" fmla="*/ 0 60000 65536"/>
                  <a:gd name="T18" fmla="*/ 0 w 6"/>
                  <a:gd name="T19" fmla="*/ 0 h 3"/>
                  <a:gd name="T20" fmla="*/ 6 w 6"/>
                  <a:gd name="T21" fmla="*/ 3 h 3"/>
                </a:gdLst>
                <a:ahLst/>
                <a:cxnLst>
                  <a:cxn ang="T12">
                    <a:pos x="T0" y="T1"/>
                  </a:cxn>
                  <a:cxn ang="T13">
                    <a:pos x="T2" y="T3"/>
                  </a:cxn>
                  <a:cxn ang="T14">
                    <a:pos x="T4" y="T5"/>
                  </a:cxn>
                  <a:cxn ang="T15">
                    <a:pos x="T6" y="T7"/>
                  </a:cxn>
                  <a:cxn ang="T16">
                    <a:pos x="T8" y="T9"/>
                  </a:cxn>
                  <a:cxn ang="T17">
                    <a:pos x="T10" y="T11"/>
                  </a:cxn>
                </a:cxnLst>
                <a:rect l="T18" t="T19" r="T20" b="T21"/>
                <a:pathLst>
                  <a:path w="6" h="3">
                    <a:moveTo>
                      <a:pt x="6" y="3"/>
                    </a:moveTo>
                    <a:lnTo>
                      <a:pt x="5" y="1"/>
                    </a:lnTo>
                    <a:lnTo>
                      <a:pt x="3" y="0"/>
                    </a:lnTo>
                    <a:lnTo>
                      <a:pt x="1" y="1"/>
                    </a:lnTo>
                    <a:lnTo>
                      <a:pt x="0" y="3"/>
                    </a:lnTo>
                    <a:lnTo>
                      <a:pt x="6" y="3"/>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18" name="Freeform 133"/>
              <p:cNvSpPr>
                <a:spLocks/>
              </p:cNvSpPr>
              <p:nvPr/>
            </p:nvSpPr>
            <p:spPr bwMode="auto">
              <a:xfrm>
                <a:off x="3564" y="1496"/>
                <a:ext cx="2" cy="2"/>
              </a:xfrm>
              <a:custGeom>
                <a:avLst/>
                <a:gdLst>
                  <a:gd name="T0" fmla="*/ 0 w 5"/>
                  <a:gd name="T1" fmla="*/ 0 h 5"/>
                  <a:gd name="T2" fmla="*/ 0 w 5"/>
                  <a:gd name="T3" fmla="*/ 0 h 5"/>
                  <a:gd name="T4" fmla="*/ 0 w 5"/>
                  <a:gd name="T5" fmla="*/ 0 h 5"/>
                  <a:gd name="T6" fmla="*/ 0 w 5"/>
                  <a:gd name="T7" fmla="*/ 0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1"/>
                    </a:moveTo>
                    <a:lnTo>
                      <a:pt x="2" y="0"/>
                    </a:lnTo>
                    <a:lnTo>
                      <a:pt x="1" y="1"/>
                    </a:lnTo>
                    <a:lnTo>
                      <a:pt x="0" y="2"/>
                    </a:lnTo>
                    <a:lnTo>
                      <a:pt x="1" y="5"/>
                    </a:lnTo>
                    <a:lnTo>
                      <a:pt x="5" y="1"/>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19" name="Freeform 134"/>
              <p:cNvSpPr>
                <a:spLocks/>
              </p:cNvSpPr>
              <p:nvPr/>
            </p:nvSpPr>
            <p:spPr bwMode="auto">
              <a:xfrm>
                <a:off x="3564" y="1495"/>
                <a:ext cx="7" cy="4"/>
              </a:xfrm>
              <a:custGeom>
                <a:avLst/>
                <a:gdLst>
                  <a:gd name="T0" fmla="*/ 0 w 20"/>
                  <a:gd name="T1" fmla="*/ 0 h 12"/>
                  <a:gd name="T2" fmla="*/ 0 w 20"/>
                  <a:gd name="T3" fmla="*/ 0 h 12"/>
                  <a:gd name="T4" fmla="*/ 0 w 20"/>
                  <a:gd name="T5" fmla="*/ 0 h 12"/>
                  <a:gd name="T6" fmla="*/ 0 w 20"/>
                  <a:gd name="T7" fmla="*/ 0 h 12"/>
                  <a:gd name="T8" fmla="*/ 0 w 20"/>
                  <a:gd name="T9" fmla="*/ 0 h 12"/>
                  <a:gd name="T10" fmla="*/ 0 w 20"/>
                  <a:gd name="T11" fmla="*/ 0 h 12"/>
                  <a:gd name="T12" fmla="*/ 0 w 20"/>
                  <a:gd name="T13" fmla="*/ 0 h 12"/>
                  <a:gd name="T14" fmla="*/ 0 w 20"/>
                  <a:gd name="T15" fmla="*/ 0 h 12"/>
                  <a:gd name="T16" fmla="*/ 0 w 20"/>
                  <a:gd name="T17" fmla="*/ 0 h 12"/>
                  <a:gd name="T18" fmla="*/ 0 w 20"/>
                  <a:gd name="T19" fmla="*/ 0 h 12"/>
                  <a:gd name="T20" fmla="*/ 0 w 20"/>
                  <a:gd name="T21" fmla="*/ 0 h 12"/>
                  <a:gd name="T22" fmla="*/ 0 w 20"/>
                  <a:gd name="T23" fmla="*/ 0 h 12"/>
                  <a:gd name="T24" fmla="*/ 0 w 20"/>
                  <a:gd name="T25" fmla="*/ 0 h 12"/>
                  <a:gd name="T26" fmla="*/ 0 w 20"/>
                  <a:gd name="T27" fmla="*/ 0 h 12"/>
                  <a:gd name="T28" fmla="*/ 0 w 20"/>
                  <a:gd name="T29" fmla="*/ 0 h 12"/>
                  <a:gd name="T30" fmla="*/ 0 w 20"/>
                  <a:gd name="T31" fmla="*/ 0 h 12"/>
                  <a:gd name="T32" fmla="*/ 0 w 20"/>
                  <a:gd name="T33" fmla="*/ 0 h 12"/>
                  <a:gd name="T34" fmla="*/ 0 w 20"/>
                  <a:gd name="T35" fmla="*/ 0 h 12"/>
                  <a:gd name="T36" fmla="*/ 0 w 20"/>
                  <a:gd name="T37" fmla="*/ 0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
                  <a:gd name="T58" fmla="*/ 0 h 12"/>
                  <a:gd name="T59" fmla="*/ 20 w 20"/>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 h="12">
                    <a:moveTo>
                      <a:pt x="15" y="0"/>
                    </a:moveTo>
                    <a:lnTo>
                      <a:pt x="14" y="3"/>
                    </a:lnTo>
                    <a:lnTo>
                      <a:pt x="14" y="4"/>
                    </a:lnTo>
                    <a:lnTo>
                      <a:pt x="13" y="5"/>
                    </a:lnTo>
                    <a:lnTo>
                      <a:pt x="12" y="7"/>
                    </a:lnTo>
                    <a:lnTo>
                      <a:pt x="9" y="7"/>
                    </a:lnTo>
                    <a:lnTo>
                      <a:pt x="7" y="7"/>
                    </a:lnTo>
                    <a:lnTo>
                      <a:pt x="6" y="5"/>
                    </a:lnTo>
                    <a:lnTo>
                      <a:pt x="4" y="4"/>
                    </a:lnTo>
                    <a:lnTo>
                      <a:pt x="0" y="8"/>
                    </a:lnTo>
                    <a:lnTo>
                      <a:pt x="3" y="10"/>
                    </a:lnTo>
                    <a:lnTo>
                      <a:pt x="6" y="11"/>
                    </a:lnTo>
                    <a:lnTo>
                      <a:pt x="9" y="12"/>
                    </a:lnTo>
                    <a:lnTo>
                      <a:pt x="13" y="11"/>
                    </a:lnTo>
                    <a:lnTo>
                      <a:pt x="16" y="10"/>
                    </a:lnTo>
                    <a:lnTo>
                      <a:pt x="19" y="8"/>
                    </a:lnTo>
                    <a:lnTo>
                      <a:pt x="20" y="4"/>
                    </a:lnTo>
                    <a:lnTo>
                      <a:pt x="20" y="0"/>
                    </a:lnTo>
                    <a:lnTo>
                      <a:pt x="15" y="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20" name="Freeform 135"/>
              <p:cNvSpPr>
                <a:spLocks/>
              </p:cNvSpPr>
              <p:nvPr/>
            </p:nvSpPr>
            <p:spPr bwMode="auto">
              <a:xfrm>
                <a:off x="3564" y="1496"/>
                <a:ext cx="2" cy="2"/>
              </a:xfrm>
              <a:custGeom>
                <a:avLst/>
                <a:gdLst>
                  <a:gd name="T0" fmla="*/ 0 w 5"/>
                  <a:gd name="T1" fmla="*/ 0 h 6"/>
                  <a:gd name="T2" fmla="*/ 0 w 5"/>
                  <a:gd name="T3" fmla="*/ 0 h 6"/>
                  <a:gd name="T4" fmla="*/ 0 w 5"/>
                  <a:gd name="T5" fmla="*/ 0 h 6"/>
                  <a:gd name="T6" fmla="*/ 0 w 5"/>
                  <a:gd name="T7" fmla="*/ 0 h 6"/>
                  <a:gd name="T8" fmla="*/ 0 w 5"/>
                  <a:gd name="T9" fmla="*/ 0 h 6"/>
                  <a:gd name="T10" fmla="*/ 0 w 5"/>
                  <a:gd name="T11" fmla="*/ 0 h 6"/>
                  <a:gd name="T12" fmla="*/ 0 60000 65536"/>
                  <a:gd name="T13" fmla="*/ 0 60000 65536"/>
                  <a:gd name="T14" fmla="*/ 0 60000 65536"/>
                  <a:gd name="T15" fmla="*/ 0 60000 65536"/>
                  <a:gd name="T16" fmla="*/ 0 60000 65536"/>
                  <a:gd name="T17" fmla="*/ 0 60000 65536"/>
                  <a:gd name="T18" fmla="*/ 0 w 5"/>
                  <a:gd name="T19" fmla="*/ 0 h 6"/>
                  <a:gd name="T20" fmla="*/ 5 w 5"/>
                  <a:gd name="T21" fmla="*/ 6 h 6"/>
                </a:gdLst>
                <a:ahLst/>
                <a:cxnLst>
                  <a:cxn ang="T12">
                    <a:pos x="T0" y="T1"/>
                  </a:cxn>
                  <a:cxn ang="T13">
                    <a:pos x="T2" y="T3"/>
                  </a:cxn>
                  <a:cxn ang="T14">
                    <a:pos x="T4" y="T5"/>
                  </a:cxn>
                  <a:cxn ang="T15">
                    <a:pos x="T6" y="T7"/>
                  </a:cxn>
                  <a:cxn ang="T16">
                    <a:pos x="T8" y="T9"/>
                  </a:cxn>
                  <a:cxn ang="T17">
                    <a:pos x="T10" y="T11"/>
                  </a:cxn>
                </a:cxnLst>
                <a:rect l="T18" t="T19" r="T20" b="T21"/>
                <a:pathLst>
                  <a:path w="5" h="6">
                    <a:moveTo>
                      <a:pt x="5" y="1"/>
                    </a:moveTo>
                    <a:lnTo>
                      <a:pt x="2" y="0"/>
                    </a:lnTo>
                    <a:lnTo>
                      <a:pt x="0" y="1"/>
                    </a:lnTo>
                    <a:lnTo>
                      <a:pt x="0" y="3"/>
                    </a:lnTo>
                    <a:lnTo>
                      <a:pt x="1" y="6"/>
                    </a:lnTo>
                    <a:lnTo>
                      <a:pt x="5" y="1"/>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21" name="Freeform 136"/>
              <p:cNvSpPr>
                <a:spLocks/>
              </p:cNvSpPr>
              <p:nvPr/>
            </p:nvSpPr>
            <p:spPr bwMode="auto">
              <a:xfrm>
                <a:off x="3564" y="1495"/>
                <a:ext cx="7" cy="4"/>
              </a:xfrm>
              <a:custGeom>
                <a:avLst/>
                <a:gdLst>
                  <a:gd name="T0" fmla="*/ 0 w 20"/>
                  <a:gd name="T1" fmla="*/ 0 h 11"/>
                  <a:gd name="T2" fmla="*/ 0 w 20"/>
                  <a:gd name="T3" fmla="*/ 0 h 11"/>
                  <a:gd name="T4" fmla="*/ 0 w 20"/>
                  <a:gd name="T5" fmla="*/ 0 h 11"/>
                  <a:gd name="T6" fmla="*/ 0 w 20"/>
                  <a:gd name="T7" fmla="*/ 0 h 11"/>
                  <a:gd name="T8" fmla="*/ 0 w 20"/>
                  <a:gd name="T9" fmla="*/ 0 h 11"/>
                  <a:gd name="T10" fmla="*/ 0 w 20"/>
                  <a:gd name="T11" fmla="*/ 0 h 11"/>
                  <a:gd name="T12" fmla="*/ 0 w 20"/>
                  <a:gd name="T13" fmla="*/ 0 h 11"/>
                  <a:gd name="T14" fmla="*/ 0 w 20"/>
                  <a:gd name="T15" fmla="*/ 0 h 11"/>
                  <a:gd name="T16" fmla="*/ 0 w 20"/>
                  <a:gd name="T17" fmla="*/ 0 h 11"/>
                  <a:gd name="T18" fmla="*/ 0 w 20"/>
                  <a:gd name="T19" fmla="*/ 0 h 11"/>
                  <a:gd name="T20" fmla="*/ 0 w 20"/>
                  <a:gd name="T21" fmla="*/ 0 h 11"/>
                  <a:gd name="T22" fmla="*/ 0 w 20"/>
                  <a:gd name="T23" fmla="*/ 0 h 11"/>
                  <a:gd name="T24" fmla="*/ 0 w 20"/>
                  <a:gd name="T25" fmla="*/ 0 h 11"/>
                  <a:gd name="T26" fmla="*/ 0 w 20"/>
                  <a:gd name="T27" fmla="*/ 0 h 11"/>
                  <a:gd name="T28" fmla="*/ 0 w 20"/>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
                  <a:gd name="T46" fmla="*/ 0 h 11"/>
                  <a:gd name="T47" fmla="*/ 20 w 20"/>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 h="11">
                    <a:moveTo>
                      <a:pt x="14" y="0"/>
                    </a:moveTo>
                    <a:lnTo>
                      <a:pt x="14" y="3"/>
                    </a:lnTo>
                    <a:lnTo>
                      <a:pt x="13" y="4"/>
                    </a:lnTo>
                    <a:lnTo>
                      <a:pt x="12" y="5"/>
                    </a:lnTo>
                    <a:lnTo>
                      <a:pt x="7" y="5"/>
                    </a:lnTo>
                    <a:lnTo>
                      <a:pt x="4" y="3"/>
                    </a:lnTo>
                    <a:lnTo>
                      <a:pt x="0" y="8"/>
                    </a:lnTo>
                    <a:lnTo>
                      <a:pt x="6" y="10"/>
                    </a:lnTo>
                    <a:lnTo>
                      <a:pt x="12" y="11"/>
                    </a:lnTo>
                    <a:lnTo>
                      <a:pt x="15" y="10"/>
                    </a:lnTo>
                    <a:lnTo>
                      <a:pt x="18" y="8"/>
                    </a:lnTo>
                    <a:lnTo>
                      <a:pt x="20" y="3"/>
                    </a:lnTo>
                    <a:lnTo>
                      <a:pt x="20" y="0"/>
                    </a:lnTo>
                    <a:lnTo>
                      <a:pt x="14" y="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22" name="Freeform 137"/>
              <p:cNvSpPr>
                <a:spLocks/>
              </p:cNvSpPr>
              <p:nvPr/>
            </p:nvSpPr>
            <p:spPr bwMode="auto">
              <a:xfrm>
                <a:off x="3569" y="1494"/>
                <a:ext cx="2" cy="1"/>
              </a:xfrm>
              <a:custGeom>
                <a:avLst/>
                <a:gdLst>
                  <a:gd name="T0" fmla="*/ 0 w 6"/>
                  <a:gd name="T1" fmla="*/ 0 h 3"/>
                  <a:gd name="T2" fmla="*/ 0 w 6"/>
                  <a:gd name="T3" fmla="*/ 0 h 3"/>
                  <a:gd name="T4" fmla="*/ 0 w 6"/>
                  <a:gd name="T5" fmla="*/ 0 h 3"/>
                  <a:gd name="T6" fmla="*/ 0 w 6"/>
                  <a:gd name="T7" fmla="*/ 0 h 3"/>
                  <a:gd name="T8" fmla="*/ 0 w 6"/>
                  <a:gd name="T9" fmla="*/ 0 h 3"/>
                  <a:gd name="T10" fmla="*/ 0 w 6"/>
                  <a:gd name="T11" fmla="*/ 0 h 3"/>
                  <a:gd name="T12" fmla="*/ 0 60000 65536"/>
                  <a:gd name="T13" fmla="*/ 0 60000 65536"/>
                  <a:gd name="T14" fmla="*/ 0 60000 65536"/>
                  <a:gd name="T15" fmla="*/ 0 60000 65536"/>
                  <a:gd name="T16" fmla="*/ 0 60000 65536"/>
                  <a:gd name="T17" fmla="*/ 0 60000 65536"/>
                  <a:gd name="T18" fmla="*/ 0 w 6"/>
                  <a:gd name="T19" fmla="*/ 0 h 3"/>
                  <a:gd name="T20" fmla="*/ 6 w 6"/>
                  <a:gd name="T21" fmla="*/ 3 h 3"/>
                </a:gdLst>
                <a:ahLst/>
                <a:cxnLst>
                  <a:cxn ang="T12">
                    <a:pos x="T0" y="T1"/>
                  </a:cxn>
                  <a:cxn ang="T13">
                    <a:pos x="T2" y="T3"/>
                  </a:cxn>
                  <a:cxn ang="T14">
                    <a:pos x="T4" y="T5"/>
                  </a:cxn>
                  <a:cxn ang="T15">
                    <a:pos x="T6" y="T7"/>
                  </a:cxn>
                  <a:cxn ang="T16">
                    <a:pos x="T8" y="T9"/>
                  </a:cxn>
                  <a:cxn ang="T17">
                    <a:pos x="T10" y="T11"/>
                  </a:cxn>
                </a:cxnLst>
                <a:rect l="T18" t="T19" r="T20" b="T21"/>
                <a:pathLst>
                  <a:path w="6" h="3">
                    <a:moveTo>
                      <a:pt x="6" y="3"/>
                    </a:moveTo>
                    <a:lnTo>
                      <a:pt x="5" y="1"/>
                    </a:lnTo>
                    <a:lnTo>
                      <a:pt x="2" y="0"/>
                    </a:lnTo>
                    <a:lnTo>
                      <a:pt x="1" y="1"/>
                    </a:lnTo>
                    <a:lnTo>
                      <a:pt x="0" y="3"/>
                    </a:lnTo>
                    <a:lnTo>
                      <a:pt x="6" y="3"/>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23" name="Freeform 138"/>
              <p:cNvSpPr>
                <a:spLocks/>
              </p:cNvSpPr>
              <p:nvPr/>
            </p:nvSpPr>
            <p:spPr bwMode="auto">
              <a:xfrm>
                <a:off x="3564" y="1495"/>
                <a:ext cx="2" cy="1"/>
              </a:xfrm>
              <a:custGeom>
                <a:avLst/>
                <a:gdLst>
                  <a:gd name="T0" fmla="*/ 0 w 5"/>
                  <a:gd name="T1" fmla="*/ 0 h 4"/>
                  <a:gd name="T2" fmla="*/ 0 w 5"/>
                  <a:gd name="T3" fmla="*/ 0 h 4"/>
                  <a:gd name="T4" fmla="*/ 0 w 5"/>
                  <a:gd name="T5" fmla="*/ 0 h 4"/>
                  <a:gd name="T6" fmla="*/ 0 w 5"/>
                  <a:gd name="T7" fmla="*/ 0 h 4"/>
                  <a:gd name="T8" fmla="*/ 0 w 5"/>
                  <a:gd name="T9" fmla="*/ 0 h 4"/>
                  <a:gd name="T10" fmla="*/ 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1"/>
                    </a:moveTo>
                    <a:lnTo>
                      <a:pt x="2" y="0"/>
                    </a:lnTo>
                    <a:lnTo>
                      <a:pt x="0" y="1"/>
                    </a:lnTo>
                    <a:lnTo>
                      <a:pt x="0" y="3"/>
                    </a:lnTo>
                    <a:lnTo>
                      <a:pt x="1" y="4"/>
                    </a:lnTo>
                    <a:lnTo>
                      <a:pt x="5" y="1"/>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24" name="Freeform 139"/>
              <p:cNvSpPr>
                <a:spLocks/>
              </p:cNvSpPr>
              <p:nvPr/>
            </p:nvSpPr>
            <p:spPr bwMode="auto">
              <a:xfrm>
                <a:off x="3564" y="1494"/>
                <a:ext cx="7" cy="4"/>
              </a:xfrm>
              <a:custGeom>
                <a:avLst/>
                <a:gdLst>
                  <a:gd name="T0" fmla="*/ 0 w 19"/>
                  <a:gd name="T1" fmla="*/ 0 h 11"/>
                  <a:gd name="T2" fmla="*/ 0 w 19"/>
                  <a:gd name="T3" fmla="*/ 0 h 11"/>
                  <a:gd name="T4" fmla="*/ 0 w 19"/>
                  <a:gd name="T5" fmla="*/ 0 h 11"/>
                  <a:gd name="T6" fmla="*/ 0 w 19"/>
                  <a:gd name="T7" fmla="*/ 0 h 11"/>
                  <a:gd name="T8" fmla="*/ 0 w 19"/>
                  <a:gd name="T9" fmla="*/ 0 h 11"/>
                  <a:gd name="T10" fmla="*/ 0 w 19"/>
                  <a:gd name="T11" fmla="*/ 0 h 11"/>
                  <a:gd name="T12" fmla="*/ 0 w 19"/>
                  <a:gd name="T13" fmla="*/ 0 h 11"/>
                  <a:gd name="T14" fmla="*/ 0 w 19"/>
                  <a:gd name="T15" fmla="*/ 0 h 11"/>
                  <a:gd name="T16" fmla="*/ 0 w 19"/>
                  <a:gd name="T17" fmla="*/ 0 h 11"/>
                  <a:gd name="T18" fmla="*/ 0 w 19"/>
                  <a:gd name="T19" fmla="*/ 0 h 11"/>
                  <a:gd name="T20" fmla="*/ 0 w 19"/>
                  <a:gd name="T21" fmla="*/ 0 h 11"/>
                  <a:gd name="T22" fmla="*/ 0 w 19"/>
                  <a:gd name="T23" fmla="*/ 0 h 11"/>
                  <a:gd name="T24" fmla="*/ 0 w 19"/>
                  <a:gd name="T25" fmla="*/ 0 h 11"/>
                  <a:gd name="T26" fmla="*/ 0 w 19"/>
                  <a:gd name="T27" fmla="*/ 0 h 11"/>
                  <a:gd name="T28" fmla="*/ 0 w 19"/>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
                  <a:gd name="T46" fmla="*/ 0 h 11"/>
                  <a:gd name="T47" fmla="*/ 19 w 19"/>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 h="11">
                    <a:moveTo>
                      <a:pt x="14" y="0"/>
                    </a:moveTo>
                    <a:lnTo>
                      <a:pt x="13" y="3"/>
                    </a:lnTo>
                    <a:lnTo>
                      <a:pt x="13" y="4"/>
                    </a:lnTo>
                    <a:lnTo>
                      <a:pt x="12" y="5"/>
                    </a:lnTo>
                    <a:lnTo>
                      <a:pt x="7" y="5"/>
                    </a:lnTo>
                    <a:lnTo>
                      <a:pt x="4" y="3"/>
                    </a:lnTo>
                    <a:lnTo>
                      <a:pt x="0" y="6"/>
                    </a:lnTo>
                    <a:lnTo>
                      <a:pt x="6" y="10"/>
                    </a:lnTo>
                    <a:lnTo>
                      <a:pt x="12" y="11"/>
                    </a:lnTo>
                    <a:lnTo>
                      <a:pt x="15" y="10"/>
                    </a:lnTo>
                    <a:lnTo>
                      <a:pt x="18" y="7"/>
                    </a:lnTo>
                    <a:lnTo>
                      <a:pt x="19" y="4"/>
                    </a:lnTo>
                    <a:lnTo>
                      <a:pt x="19" y="0"/>
                    </a:lnTo>
                    <a:lnTo>
                      <a:pt x="14" y="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25" name="Freeform 140"/>
              <p:cNvSpPr>
                <a:spLocks/>
              </p:cNvSpPr>
              <p:nvPr/>
            </p:nvSpPr>
            <p:spPr bwMode="auto">
              <a:xfrm>
                <a:off x="3515" y="1483"/>
                <a:ext cx="10" cy="7"/>
              </a:xfrm>
              <a:custGeom>
                <a:avLst/>
                <a:gdLst>
                  <a:gd name="T0" fmla="*/ 0 w 32"/>
                  <a:gd name="T1" fmla="*/ 0 h 23"/>
                  <a:gd name="T2" fmla="*/ 0 w 32"/>
                  <a:gd name="T3" fmla="*/ 0 h 23"/>
                  <a:gd name="T4" fmla="*/ 0 w 32"/>
                  <a:gd name="T5" fmla="*/ 0 h 23"/>
                  <a:gd name="T6" fmla="*/ 0 w 32"/>
                  <a:gd name="T7" fmla="*/ 0 h 23"/>
                  <a:gd name="T8" fmla="*/ 0 w 32"/>
                  <a:gd name="T9" fmla="*/ 0 h 23"/>
                  <a:gd name="T10" fmla="*/ 0 w 32"/>
                  <a:gd name="T11" fmla="*/ 0 h 23"/>
                  <a:gd name="T12" fmla="*/ 0 w 32"/>
                  <a:gd name="T13" fmla="*/ 0 h 23"/>
                  <a:gd name="T14" fmla="*/ 0 w 32"/>
                  <a:gd name="T15" fmla="*/ 0 h 23"/>
                  <a:gd name="T16" fmla="*/ 0 w 32"/>
                  <a:gd name="T17" fmla="*/ 0 h 23"/>
                  <a:gd name="T18" fmla="*/ 0 w 32"/>
                  <a:gd name="T19" fmla="*/ 0 h 23"/>
                  <a:gd name="T20" fmla="*/ 0 w 32"/>
                  <a:gd name="T21" fmla="*/ 0 h 23"/>
                  <a:gd name="T22" fmla="*/ 0 w 32"/>
                  <a:gd name="T23" fmla="*/ 0 h 23"/>
                  <a:gd name="T24" fmla="*/ 0 w 32"/>
                  <a:gd name="T25" fmla="*/ 0 h 23"/>
                  <a:gd name="T26" fmla="*/ 0 w 32"/>
                  <a:gd name="T27" fmla="*/ 0 h 23"/>
                  <a:gd name="T28" fmla="*/ 0 w 32"/>
                  <a:gd name="T29" fmla="*/ 0 h 23"/>
                  <a:gd name="T30" fmla="*/ 0 w 32"/>
                  <a:gd name="T31" fmla="*/ 0 h 23"/>
                  <a:gd name="T32" fmla="*/ 0 w 32"/>
                  <a:gd name="T33" fmla="*/ 0 h 23"/>
                  <a:gd name="T34" fmla="*/ 0 w 32"/>
                  <a:gd name="T35" fmla="*/ 0 h 23"/>
                  <a:gd name="T36" fmla="*/ 0 w 32"/>
                  <a:gd name="T37" fmla="*/ 0 h 2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2"/>
                  <a:gd name="T58" fmla="*/ 0 h 23"/>
                  <a:gd name="T59" fmla="*/ 32 w 32"/>
                  <a:gd name="T60" fmla="*/ 23 h 2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2" h="23">
                    <a:moveTo>
                      <a:pt x="5" y="2"/>
                    </a:moveTo>
                    <a:lnTo>
                      <a:pt x="19" y="10"/>
                    </a:lnTo>
                    <a:lnTo>
                      <a:pt x="25" y="14"/>
                    </a:lnTo>
                    <a:lnTo>
                      <a:pt x="28" y="16"/>
                    </a:lnTo>
                    <a:lnTo>
                      <a:pt x="31" y="17"/>
                    </a:lnTo>
                    <a:lnTo>
                      <a:pt x="32" y="19"/>
                    </a:lnTo>
                    <a:lnTo>
                      <a:pt x="32" y="22"/>
                    </a:lnTo>
                    <a:lnTo>
                      <a:pt x="31" y="23"/>
                    </a:lnTo>
                    <a:lnTo>
                      <a:pt x="30" y="23"/>
                    </a:lnTo>
                    <a:lnTo>
                      <a:pt x="28" y="20"/>
                    </a:lnTo>
                    <a:lnTo>
                      <a:pt x="23" y="16"/>
                    </a:lnTo>
                    <a:lnTo>
                      <a:pt x="16" y="11"/>
                    </a:lnTo>
                    <a:lnTo>
                      <a:pt x="12" y="8"/>
                    </a:lnTo>
                    <a:lnTo>
                      <a:pt x="5" y="3"/>
                    </a:lnTo>
                    <a:lnTo>
                      <a:pt x="1" y="1"/>
                    </a:lnTo>
                    <a:lnTo>
                      <a:pt x="0" y="0"/>
                    </a:lnTo>
                    <a:lnTo>
                      <a:pt x="1" y="0"/>
                    </a:lnTo>
                    <a:lnTo>
                      <a:pt x="5" y="2"/>
                    </a:lnTo>
                    <a:close/>
                  </a:path>
                </a:pathLst>
              </a:custGeom>
              <a:solidFill>
                <a:srgbClr val="DFDFD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26" name="Freeform 141"/>
              <p:cNvSpPr>
                <a:spLocks/>
              </p:cNvSpPr>
              <p:nvPr/>
            </p:nvSpPr>
            <p:spPr bwMode="auto">
              <a:xfrm>
                <a:off x="3516" y="1483"/>
                <a:ext cx="7" cy="5"/>
              </a:xfrm>
              <a:custGeom>
                <a:avLst/>
                <a:gdLst>
                  <a:gd name="T0" fmla="*/ 0 w 21"/>
                  <a:gd name="T1" fmla="*/ 0 h 14"/>
                  <a:gd name="T2" fmla="*/ 0 w 21"/>
                  <a:gd name="T3" fmla="*/ 0 h 14"/>
                  <a:gd name="T4" fmla="*/ 0 w 21"/>
                  <a:gd name="T5" fmla="*/ 0 h 14"/>
                  <a:gd name="T6" fmla="*/ 0 w 21"/>
                  <a:gd name="T7" fmla="*/ 0 h 14"/>
                  <a:gd name="T8" fmla="*/ 0 w 21"/>
                  <a:gd name="T9" fmla="*/ 0 h 14"/>
                  <a:gd name="T10" fmla="*/ 0 w 21"/>
                  <a:gd name="T11" fmla="*/ 0 h 14"/>
                  <a:gd name="T12" fmla="*/ 0 w 21"/>
                  <a:gd name="T13" fmla="*/ 0 h 14"/>
                  <a:gd name="T14" fmla="*/ 0 w 21"/>
                  <a:gd name="T15" fmla="*/ 0 h 14"/>
                  <a:gd name="T16" fmla="*/ 0 w 21"/>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14"/>
                  <a:gd name="T29" fmla="*/ 21 w 21"/>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14">
                    <a:moveTo>
                      <a:pt x="21" y="13"/>
                    </a:moveTo>
                    <a:lnTo>
                      <a:pt x="21" y="13"/>
                    </a:lnTo>
                    <a:lnTo>
                      <a:pt x="15" y="9"/>
                    </a:lnTo>
                    <a:lnTo>
                      <a:pt x="1" y="0"/>
                    </a:lnTo>
                    <a:lnTo>
                      <a:pt x="0" y="1"/>
                    </a:lnTo>
                    <a:lnTo>
                      <a:pt x="13" y="10"/>
                    </a:lnTo>
                    <a:lnTo>
                      <a:pt x="20" y="14"/>
                    </a:lnTo>
                    <a:lnTo>
                      <a:pt x="21" y="13"/>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27" name="Freeform 142"/>
              <p:cNvSpPr>
                <a:spLocks/>
              </p:cNvSpPr>
              <p:nvPr/>
            </p:nvSpPr>
            <p:spPr bwMode="auto">
              <a:xfrm>
                <a:off x="3523" y="1487"/>
                <a:ext cx="3" cy="3"/>
              </a:xfrm>
              <a:custGeom>
                <a:avLst/>
                <a:gdLst>
                  <a:gd name="T0" fmla="*/ 0 w 10"/>
                  <a:gd name="T1" fmla="*/ 0 h 8"/>
                  <a:gd name="T2" fmla="*/ 0 w 10"/>
                  <a:gd name="T3" fmla="*/ 0 h 8"/>
                  <a:gd name="T4" fmla="*/ 0 w 10"/>
                  <a:gd name="T5" fmla="*/ 0 h 8"/>
                  <a:gd name="T6" fmla="*/ 0 w 10"/>
                  <a:gd name="T7" fmla="*/ 0 h 8"/>
                  <a:gd name="T8" fmla="*/ 0 w 10"/>
                  <a:gd name="T9" fmla="*/ 0 h 8"/>
                  <a:gd name="T10" fmla="*/ 0 w 10"/>
                  <a:gd name="T11" fmla="*/ 0 h 8"/>
                  <a:gd name="T12" fmla="*/ 0 w 10"/>
                  <a:gd name="T13" fmla="*/ 0 h 8"/>
                  <a:gd name="T14" fmla="*/ 0 w 10"/>
                  <a:gd name="T15" fmla="*/ 0 h 8"/>
                  <a:gd name="T16" fmla="*/ 0 w 10"/>
                  <a:gd name="T17" fmla="*/ 0 h 8"/>
                  <a:gd name="T18" fmla="*/ 0 w 10"/>
                  <a:gd name="T19" fmla="*/ 0 h 8"/>
                  <a:gd name="T20" fmla="*/ 0 w 10"/>
                  <a:gd name="T21" fmla="*/ 0 h 8"/>
                  <a:gd name="T22" fmla="*/ 0 w 10"/>
                  <a:gd name="T23" fmla="*/ 0 h 8"/>
                  <a:gd name="T24" fmla="*/ 0 w 10"/>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
                  <a:gd name="T40" fmla="*/ 0 h 8"/>
                  <a:gd name="T41" fmla="*/ 10 w 10"/>
                  <a:gd name="T42" fmla="*/ 8 h 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 h="8">
                    <a:moveTo>
                      <a:pt x="10" y="8"/>
                    </a:moveTo>
                    <a:lnTo>
                      <a:pt x="10" y="8"/>
                    </a:lnTo>
                    <a:lnTo>
                      <a:pt x="10" y="5"/>
                    </a:lnTo>
                    <a:lnTo>
                      <a:pt x="7" y="3"/>
                    </a:lnTo>
                    <a:lnTo>
                      <a:pt x="4" y="1"/>
                    </a:lnTo>
                    <a:lnTo>
                      <a:pt x="1" y="0"/>
                    </a:lnTo>
                    <a:lnTo>
                      <a:pt x="0" y="1"/>
                    </a:lnTo>
                    <a:lnTo>
                      <a:pt x="4" y="2"/>
                    </a:lnTo>
                    <a:lnTo>
                      <a:pt x="6" y="4"/>
                    </a:lnTo>
                    <a:lnTo>
                      <a:pt x="8" y="6"/>
                    </a:lnTo>
                    <a:lnTo>
                      <a:pt x="10" y="8"/>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28" name="Freeform 143"/>
              <p:cNvSpPr>
                <a:spLocks/>
              </p:cNvSpPr>
              <p:nvPr/>
            </p:nvSpPr>
            <p:spPr bwMode="auto">
              <a:xfrm>
                <a:off x="3524" y="1489"/>
                <a:ext cx="2" cy="2"/>
              </a:xfrm>
              <a:custGeom>
                <a:avLst/>
                <a:gdLst>
                  <a:gd name="T0" fmla="*/ 0 w 7"/>
                  <a:gd name="T1" fmla="*/ 0 h 5"/>
                  <a:gd name="T2" fmla="*/ 0 w 7"/>
                  <a:gd name="T3" fmla="*/ 0 h 5"/>
                  <a:gd name="T4" fmla="*/ 0 w 7"/>
                  <a:gd name="T5" fmla="*/ 0 h 5"/>
                  <a:gd name="T6" fmla="*/ 0 w 7"/>
                  <a:gd name="T7" fmla="*/ 0 h 5"/>
                  <a:gd name="T8" fmla="*/ 0 w 7"/>
                  <a:gd name="T9" fmla="*/ 0 h 5"/>
                  <a:gd name="T10" fmla="*/ 0 w 7"/>
                  <a:gd name="T11" fmla="*/ 0 h 5"/>
                  <a:gd name="T12" fmla="*/ 0 w 7"/>
                  <a:gd name="T13" fmla="*/ 0 h 5"/>
                  <a:gd name="T14" fmla="*/ 0 w 7"/>
                  <a:gd name="T15" fmla="*/ 0 h 5"/>
                  <a:gd name="T16" fmla="*/ 0 w 7"/>
                  <a:gd name="T17" fmla="*/ 0 h 5"/>
                  <a:gd name="T18" fmla="*/ 0 w 7"/>
                  <a:gd name="T19" fmla="*/ 0 h 5"/>
                  <a:gd name="T20" fmla="*/ 0 w 7"/>
                  <a:gd name="T21" fmla="*/ 0 h 5"/>
                  <a:gd name="T22" fmla="*/ 0 w 7"/>
                  <a:gd name="T23" fmla="*/ 0 h 5"/>
                  <a:gd name="T24" fmla="*/ 0 w 7"/>
                  <a:gd name="T25" fmla="*/ 0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
                  <a:gd name="T40" fmla="*/ 0 h 5"/>
                  <a:gd name="T41" fmla="*/ 7 w 7"/>
                  <a:gd name="T42" fmla="*/ 5 h 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 h="5">
                    <a:moveTo>
                      <a:pt x="0" y="1"/>
                    </a:moveTo>
                    <a:lnTo>
                      <a:pt x="0" y="1"/>
                    </a:lnTo>
                    <a:lnTo>
                      <a:pt x="2" y="4"/>
                    </a:lnTo>
                    <a:lnTo>
                      <a:pt x="4" y="5"/>
                    </a:lnTo>
                    <a:lnTo>
                      <a:pt x="5" y="5"/>
                    </a:lnTo>
                    <a:lnTo>
                      <a:pt x="7" y="3"/>
                    </a:lnTo>
                    <a:lnTo>
                      <a:pt x="5" y="1"/>
                    </a:lnTo>
                    <a:lnTo>
                      <a:pt x="4" y="3"/>
                    </a:lnTo>
                    <a:lnTo>
                      <a:pt x="4" y="4"/>
                    </a:lnTo>
                    <a:lnTo>
                      <a:pt x="3" y="3"/>
                    </a:lnTo>
                    <a:lnTo>
                      <a:pt x="2" y="0"/>
                    </a:lnTo>
                    <a:lnTo>
                      <a:pt x="0" y="1"/>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29" name="Freeform 144"/>
              <p:cNvSpPr>
                <a:spLocks/>
              </p:cNvSpPr>
              <p:nvPr/>
            </p:nvSpPr>
            <p:spPr bwMode="auto">
              <a:xfrm>
                <a:off x="3520" y="1486"/>
                <a:ext cx="4" cy="3"/>
              </a:xfrm>
              <a:custGeom>
                <a:avLst/>
                <a:gdLst>
                  <a:gd name="T0" fmla="*/ 0 w 13"/>
                  <a:gd name="T1" fmla="*/ 0 h 9"/>
                  <a:gd name="T2" fmla="*/ 0 w 13"/>
                  <a:gd name="T3" fmla="*/ 0 h 9"/>
                  <a:gd name="T4" fmla="*/ 0 w 13"/>
                  <a:gd name="T5" fmla="*/ 0 h 9"/>
                  <a:gd name="T6" fmla="*/ 0 w 13"/>
                  <a:gd name="T7" fmla="*/ 0 h 9"/>
                  <a:gd name="T8" fmla="*/ 0 w 13"/>
                  <a:gd name="T9" fmla="*/ 0 h 9"/>
                  <a:gd name="T10" fmla="*/ 0 w 13"/>
                  <a:gd name="T11" fmla="*/ 0 h 9"/>
                  <a:gd name="T12" fmla="*/ 0 w 13"/>
                  <a:gd name="T13" fmla="*/ 0 h 9"/>
                  <a:gd name="T14" fmla="*/ 0 w 13"/>
                  <a:gd name="T15" fmla="*/ 0 h 9"/>
                  <a:gd name="T16" fmla="*/ 0 w 13"/>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9"/>
                  <a:gd name="T29" fmla="*/ 13 w 13"/>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9">
                    <a:moveTo>
                      <a:pt x="0" y="1"/>
                    </a:moveTo>
                    <a:lnTo>
                      <a:pt x="0" y="1"/>
                    </a:lnTo>
                    <a:lnTo>
                      <a:pt x="6" y="5"/>
                    </a:lnTo>
                    <a:lnTo>
                      <a:pt x="11" y="9"/>
                    </a:lnTo>
                    <a:lnTo>
                      <a:pt x="13" y="8"/>
                    </a:lnTo>
                    <a:lnTo>
                      <a:pt x="7" y="4"/>
                    </a:lnTo>
                    <a:lnTo>
                      <a:pt x="1" y="0"/>
                    </a:lnTo>
                    <a:lnTo>
                      <a:pt x="0" y="1"/>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30" name="Freeform 145"/>
              <p:cNvSpPr>
                <a:spLocks/>
              </p:cNvSpPr>
              <p:nvPr/>
            </p:nvSpPr>
            <p:spPr bwMode="auto">
              <a:xfrm>
                <a:off x="3515" y="1482"/>
                <a:ext cx="5" cy="5"/>
              </a:xfrm>
              <a:custGeom>
                <a:avLst/>
                <a:gdLst>
                  <a:gd name="T0" fmla="*/ 0 w 17"/>
                  <a:gd name="T1" fmla="*/ 0 h 13"/>
                  <a:gd name="T2" fmla="*/ 0 w 17"/>
                  <a:gd name="T3" fmla="*/ 0 h 13"/>
                  <a:gd name="T4" fmla="*/ 0 w 17"/>
                  <a:gd name="T5" fmla="*/ 0 h 13"/>
                  <a:gd name="T6" fmla="*/ 0 w 17"/>
                  <a:gd name="T7" fmla="*/ 0 h 13"/>
                  <a:gd name="T8" fmla="*/ 0 w 17"/>
                  <a:gd name="T9" fmla="*/ 0 h 13"/>
                  <a:gd name="T10" fmla="*/ 0 w 17"/>
                  <a:gd name="T11" fmla="*/ 0 h 13"/>
                  <a:gd name="T12" fmla="*/ 0 w 17"/>
                  <a:gd name="T13" fmla="*/ 0 h 13"/>
                  <a:gd name="T14" fmla="*/ 0 w 17"/>
                  <a:gd name="T15" fmla="*/ 0 h 13"/>
                  <a:gd name="T16" fmla="*/ 0 w 17"/>
                  <a:gd name="T17" fmla="*/ 0 h 13"/>
                  <a:gd name="T18" fmla="*/ 0 w 17"/>
                  <a:gd name="T19" fmla="*/ 0 h 13"/>
                  <a:gd name="T20" fmla="*/ 0 w 17"/>
                  <a:gd name="T21" fmla="*/ 0 h 13"/>
                  <a:gd name="T22" fmla="*/ 0 w 17"/>
                  <a:gd name="T23" fmla="*/ 0 h 13"/>
                  <a:gd name="T24" fmla="*/ 0 w 17"/>
                  <a:gd name="T25" fmla="*/ 0 h 13"/>
                  <a:gd name="T26" fmla="*/ 0 w 17"/>
                  <a:gd name="T27" fmla="*/ 0 h 13"/>
                  <a:gd name="T28" fmla="*/ 0 w 17"/>
                  <a:gd name="T29" fmla="*/ 0 h 13"/>
                  <a:gd name="T30" fmla="*/ 0 w 17"/>
                  <a:gd name="T31" fmla="*/ 0 h 13"/>
                  <a:gd name="T32" fmla="*/ 0 w 17"/>
                  <a:gd name="T33" fmla="*/ 0 h 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
                  <a:gd name="T52" fmla="*/ 0 h 13"/>
                  <a:gd name="T53" fmla="*/ 17 w 17"/>
                  <a:gd name="T54" fmla="*/ 13 h 1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 h="13">
                    <a:moveTo>
                      <a:pt x="5" y="2"/>
                    </a:moveTo>
                    <a:lnTo>
                      <a:pt x="5" y="2"/>
                    </a:lnTo>
                    <a:lnTo>
                      <a:pt x="1" y="0"/>
                    </a:lnTo>
                    <a:lnTo>
                      <a:pt x="0" y="1"/>
                    </a:lnTo>
                    <a:lnTo>
                      <a:pt x="1" y="2"/>
                    </a:lnTo>
                    <a:lnTo>
                      <a:pt x="4" y="4"/>
                    </a:lnTo>
                    <a:lnTo>
                      <a:pt x="10" y="9"/>
                    </a:lnTo>
                    <a:lnTo>
                      <a:pt x="16" y="13"/>
                    </a:lnTo>
                    <a:lnTo>
                      <a:pt x="17" y="12"/>
                    </a:lnTo>
                    <a:lnTo>
                      <a:pt x="12" y="8"/>
                    </a:lnTo>
                    <a:lnTo>
                      <a:pt x="5" y="3"/>
                    </a:lnTo>
                    <a:lnTo>
                      <a:pt x="2" y="1"/>
                    </a:lnTo>
                    <a:lnTo>
                      <a:pt x="1" y="0"/>
                    </a:lnTo>
                    <a:lnTo>
                      <a:pt x="1" y="1"/>
                    </a:lnTo>
                    <a:lnTo>
                      <a:pt x="4" y="3"/>
                    </a:lnTo>
                    <a:lnTo>
                      <a:pt x="5" y="2"/>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31" name="Freeform 146"/>
              <p:cNvSpPr>
                <a:spLocks/>
              </p:cNvSpPr>
              <p:nvPr/>
            </p:nvSpPr>
            <p:spPr bwMode="auto">
              <a:xfrm>
                <a:off x="3552" y="1459"/>
                <a:ext cx="2" cy="1"/>
              </a:xfrm>
              <a:custGeom>
                <a:avLst/>
                <a:gdLst>
                  <a:gd name="T0" fmla="*/ 0 w 6"/>
                  <a:gd name="T1" fmla="*/ 0 h 5"/>
                  <a:gd name="T2" fmla="*/ 0 w 6"/>
                  <a:gd name="T3" fmla="*/ 0 h 5"/>
                  <a:gd name="T4" fmla="*/ 0 w 6"/>
                  <a:gd name="T5" fmla="*/ 0 h 5"/>
                  <a:gd name="T6" fmla="*/ 0 w 6"/>
                  <a:gd name="T7" fmla="*/ 0 h 5"/>
                  <a:gd name="T8" fmla="*/ 0 w 6"/>
                  <a:gd name="T9" fmla="*/ 0 h 5"/>
                  <a:gd name="T10" fmla="*/ 0 w 6"/>
                  <a:gd name="T11" fmla="*/ 0 h 5"/>
                  <a:gd name="T12" fmla="*/ 0 60000 65536"/>
                  <a:gd name="T13" fmla="*/ 0 60000 65536"/>
                  <a:gd name="T14" fmla="*/ 0 60000 65536"/>
                  <a:gd name="T15" fmla="*/ 0 60000 65536"/>
                  <a:gd name="T16" fmla="*/ 0 60000 65536"/>
                  <a:gd name="T17" fmla="*/ 0 60000 65536"/>
                  <a:gd name="T18" fmla="*/ 0 w 6"/>
                  <a:gd name="T19" fmla="*/ 0 h 5"/>
                  <a:gd name="T20" fmla="*/ 6 w 6"/>
                  <a:gd name="T21" fmla="*/ 5 h 5"/>
                </a:gdLst>
                <a:ahLst/>
                <a:cxnLst>
                  <a:cxn ang="T12">
                    <a:pos x="T0" y="T1"/>
                  </a:cxn>
                  <a:cxn ang="T13">
                    <a:pos x="T2" y="T3"/>
                  </a:cxn>
                  <a:cxn ang="T14">
                    <a:pos x="T4" y="T5"/>
                  </a:cxn>
                  <a:cxn ang="T15">
                    <a:pos x="T6" y="T7"/>
                  </a:cxn>
                  <a:cxn ang="T16">
                    <a:pos x="T8" y="T9"/>
                  </a:cxn>
                  <a:cxn ang="T17">
                    <a:pos x="T10" y="T11"/>
                  </a:cxn>
                </a:cxnLst>
                <a:rect l="T18" t="T19" r="T20" b="T21"/>
                <a:pathLst>
                  <a:path w="6" h="5">
                    <a:moveTo>
                      <a:pt x="6" y="2"/>
                    </a:moveTo>
                    <a:lnTo>
                      <a:pt x="4" y="0"/>
                    </a:lnTo>
                    <a:lnTo>
                      <a:pt x="1" y="2"/>
                    </a:lnTo>
                    <a:lnTo>
                      <a:pt x="0" y="3"/>
                    </a:lnTo>
                    <a:lnTo>
                      <a:pt x="1" y="5"/>
                    </a:lnTo>
                    <a:lnTo>
                      <a:pt x="6" y="2"/>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32" name="Freeform 147"/>
              <p:cNvSpPr>
                <a:spLocks/>
              </p:cNvSpPr>
              <p:nvPr/>
            </p:nvSpPr>
            <p:spPr bwMode="auto">
              <a:xfrm>
                <a:off x="3552" y="1459"/>
                <a:ext cx="15" cy="33"/>
              </a:xfrm>
              <a:custGeom>
                <a:avLst/>
                <a:gdLst>
                  <a:gd name="T0" fmla="*/ 0 w 45"/>
                  <a:gd name="T1" fmla="*/ 0 h 99"/>
                  <a:gd name="T2" fmla="*/ 0 w 45"/>
                  <a:gd name="T3" fmla="*/ 0 h 99"/>
                  <a:gd name="T4" fmla="*/ 0 w 45"/>
                  <a:gd name="T5" fmla="*/ 0 h 99"/>
                  <a:gd name="T6" fmla="*/ 0 w 45"/>
                  <a:gd name="T7" fmla="*/ 0 h 99"/>
                  <a:gd name="T8" fmla="*/ 0 w 45"/>
                  <a:gd name="T9" fmla="*/ 0 h 99"/>
                  <a:gd name="T10" fmla="*/ 0 w 45"/>
                  <a:gd name="T11" fmla="*/ 0 h 99"/>
                  <a:gd name="T12" fmla="*/ 0 w 45"/>
                  <a:gd name="T13" fmla="*/ 0 h 99"/>
                  <a:gd name="T14" fmla="*/ 0 w 45"/>
                  <a:gd name="T15" fmla="*/ 0 h 99"/>
                  <a:gd name="T16" fmla="*/ 0 w 45"/>
                  <a:gd name="T17" fmla="*/ 0 h 99"/>
                  <a:gd name="T18" fmla="*/ 0 w 45"/>
                  <a:gd name="T19" fmla="*/ 0 h 99"/>
                  <a:gd name="T20" fmla="*/ 0 w 45"/>
                  <a:gd name="T21" fmla="*/ 0 h 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
                  <a:gd name="T34" fmla="*/ 0 h 99"/>
                  <a:gd name="T35" fmla="*/ 45 w 45"/>
                  <a:gd name="T36" fmla="*/ 99 h 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 h="99">
                    <a:moveTo>
                      <a:pt x="45" y="98"/>
                    </a:moveTo>
                    <a:lnTo>
                      <a:pt x="35" y="71"/>
                    </a:lnTo>
                    <a:lnTo>
                      <a:pt x="23" y="41"/>
                    </a:lnTo>
                    <a:lnTo>
                      <a:pt x="12" y="15"/>
                    </a:lnTo>
                    <a:lnTo>
                      <a:pt x="5" y="0"/>
                    </a:lnTo>
                    <a:lnTo>
                      <a:pt x="0" y="3"/>
                    </a:lnTo>
                    <a:lnTo>
                      <a:pt x="7" y="17"/>
                    </a:lnTo>
                    <a:lnTo>
                      <a:pt x="19" y="42"/>
                    </a:lnTo>
                    <a:lnTo>
                      <a:pt x="30" y="73"/>
                    </a:lnTo>
                    <a:lnTo>
                      <a:pt x="41" y="99"/>
                    </a:lnTo>
                    <a:lnTo>
                      <a:pt x="45" y="98"/>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33" name="Freeform 148"/>
              <p:cNvSpPr>
                <a:spLocks/>
              </p:cNvSpPr>
              <p:nvPr/>
            </p:nvSpPr>
            <p:spPr bwMode="auto">
              <a:xfrm>
                <a:off x="3566" y="1492"/>
                <a:ext cx="1" cy="1"/>
              </a:xfrm>
              <a:custGeom>
                <a:avLst/>
                <a:gdLst>
                  <a:gd name="T0" fmla="*/ 0 w 4"/>
                  <a:gd name="T1" fmla="*/ 0 h 3"/>
                  <a:gd name="T2" fmla="*/ 0 w 4"/>
                  <a:gd name="T3" fmla="*/ 0 h 3"/>
                  <a:gd name="T4" fmla="*/ 0 w 4"/>
                  <a:gd name="T5" fmla="*/ 0 h 3"/>
                  <a:gd name="T6" fmla="*/ 0 w 4"/>
                  <a:gd name="T7" fmla="*/ 0 h 3"/>
                  <a:gd name="T8" fmla="*/ 0 w 4"/>
                  <a:gd name="T9" fmla="*/ 0 h 3"/>
                  <a:gd name="T10" fmla="*/ 0 w 4"/>
                  <a:gd name="T11" fmla="*/ 0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0" y="1"/>
                    </a:moveTo>
                    <a:lnTo>
                      <a:pt x="1" y="3"/>
                    </a:lnTo>
                    <a:lnTo>
                      <a:pt x="2" y="3"/>
                    </a:lnTo>
                    <a:lnTo>
                      <a:pt x="4" y="2"/>
                    </a:lnTo>
                    <a:lnTo>
                      <a:pt x="4" y="0"/>
                    </a:lnTo>
                    <a:lnTo>
                      <a:pt x="0" y="1"/>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34" name="Freeform 149"/>
              <p:cNvSpPr>
                <a:spLocks/>
              </p:cNvSpPr>
              <p:nvPr/>
            </p:nvSpPr>
            <p:spPr bwMode="auto">
              <a:xfrm>
                <a:off x="3432" y="1564"/>
                <a:ext cx="11" cy="5"/>
              </a:xfrm>
              <a:custGeom>
                <a:avLst/>
                <a:gdLst>
                  <a:gd name="T0" fmla="*/ 0 w 32"/>
                  <a:gd name="T1" fmla="*/ 0 h 17"/>
                  <a:gd name="T2" fmla="*/ 0 w 32"/>
                  <a:gd name="T3" fmla="*/ 0 h 17"/>
                  <a:gd name="T4" fmla="*/ 0 w 32"/>
                  <a:gd name="T5" fmla="*/ 0 h 17"/>
                  <a:gd name="T6" fmla="*/ 0 w 32"/>
                  <a:gd name="T7" fmla="*/ 0 h 17"/>
                  <a:gd name="T8" fmla="*/ 0 w 32"/>
                  <a:gd name="T9" fmla="*/ 0 h 17"/>
                  <a:gd name="T10" fmla="*/ 0 w 32"/>
                  <a:gd name="T11" fmla="*/ 0 h 17"/>
                  <a:gd name="T12" fmla="*/ 0 w 32"/>
                  <a:gd name="T13" fmla="*/ 0 h 17"/>
                  <a:gd name="T14" fmla="*/ 0 w 32"/>
                  <a:gd name="T15" fmla="*/ 0 h 17"/>
                  <a:gd name="T16" fmla="*/ 0 w 32"/>
                  <a:gd name="T17" fmla="*/ 0 h 17"/>
                  <a:gd name="T18" fmla="*/ 0 w 32"/>
                  <a:gd name="T19" fmla="*/ 0 h 17"/>
                  <a:gd name="T20" fmla="*/ 0 w 32"/>
                  <a:gd name="T21" fmla="*/ 0 h 17"/>
                  <a:gd name="T22" fmla="*/ 0 w 32"/>
                  <a:gd name="T23" fmla="*/ 0 h 17"/>
                  <a:gd name="T24" fmla="*/ 0 w 32"/>
                  <a:gd name="T25" fmla="*/ 0 h 17"/>
                  <a:gd name="T26" fmla="*/ 0 w 32"/>
                  <a:gd name="T27" fmla="*/ 0 h 17"/>
                  <a:gd name="T28" fmla="*/ 0 w 32"/>
                  <a:gd name="T29" fmla="*/ 0 h 17"/>
                  <a:gd name="T30" fmla="*/ 0 w 32"/>
                  <a:gd name="T31" fmla="*/ 0 h 17"/>
                  <a:gd name="T32" fmla="*/ 0 w 32"/>
                  <a:gd name="T33" fmla="*/ 0 h 17"/>
                  <a:gd name="T34" fmla="*/ 0 w 32"/>
                  <a:gd name="T35" fmla="*/ 0 h 17"/>
                  <a:gd name="T36" fmla="*/ 0 w 32"/>
                  <a:gd name="T37" fmla="*/ 0 h 1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2"/>
                  <a:gd name="T58" fmla="*/ 0 h 17"/>
                  <a:gd name="T59" fmla="*/ 32 w 32"/>
                  <a:gd name="T60" fmla="*/ 17 h 1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2" h="17">
                    <a:moveTo>
                      <a:pt x="32" y="1"/>
                    </a:moveTo>
                    <a:lnTo>
                      <a:pt x="32" y="5"/>
                    </a:lnTo>
                    <a:lnTo>
                      <a:pt x="30" y="12"/>
                    </a:lnTo>
                    <a:lnTo>
                      <a:pt x="26" y="15"/>
                    </a:lnTo>
                    <a:lnTo>
                      <a:pt x="22" y="17"/>
                    </a:lnTo>
                    <a:lnTo>
                      <a:pt x="18" y="17"/>
                    </a:lnTo>
                    <a:lnTo>
                      <a:pt x="13" y="17"/>
                    </a:lnTo>
                    <a:lnTo>
                      <a:pt x="8" y="16"/>
                    </a:lnTo>
                    <a:lnTo>
                      <a:pt x="0" y="14"/>
                    </a:lnTo>
                    <a:lnTo>
                      <a:pt x="7" y="14"/>
                    </a:lnTo>
                    <a:lnTo>
                      <a:pt x="15" y="14"/>
                    </a:lnTo>
                    <a:lnTo>
                      <a:pt x="19" y="12"/>
                    </a:lnTo>
                    <a:lnTo>
                      <a:pt x="23" y="9"/>
                    </a:lnTo>
                    <a:lnTo>
                      <a:pt x="27" y="3"/>
                    </a:lnTo>
                    <a:lnTo>
                      <a:pt x="30" y="0"/>
                    </a:lnTo>
                    <a:lnTo>
                      <a:pt x="31" y="0"/>
                    </a:lnTo>
                    <a:lnTo>
                      <a:pt x="32" y="0"/>
                    </a:lnTo>
                    <a:lnTo>
                      <a:pt x="32" y="1"/>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35" name="Freeform 150"/>
              <p:cNvSpPr>
                <a:spLocks/>
              </p:cNvSpPr>
              <p:nvPr/>
            </p:nvSpPr>
            <p:spPr bwMode="auto">
              <a:xfrm>
                <a:off x="3441" y="1553"/>
                <a:ext cx="7" cy="12"/>
              </a:xfrm>
              <a:custGeom>
                <a:avLst/>
                <a:gdLst>
                  <a:gd name="T0" fmla="*/ 0 w 23"/>
                  <a:gd name="T1" fmla="*/ 0 h 35"/>
                  <a:gd name="T2" fmla="*/ 0 w 23"/>
                  <a:gd name="T3" fmla="*/ 0 h 35"/>
                  <a:gd name="T4" fmla="*/ 0 w 23"/>
                  <a:gd name="T5" fmla="*/ 0 h 35"/>
                  <a:gd name="T6" fmla="*/ 0 w 23"/>
                  <a:gd name="T7" fmla="*/ 0 h 35"/>
                  <a:gd name="T8" fmla="*/ 0 w 23"/>
                  <a:gd name="T9" fmla="*/ 0 h 35"/>
                  <a:gd name="T10" fmla="*/ 0 w 23"/>
                  <a:gd name="T11" fmla="*/ 0 h 35"/>
                  <a:gd name="T12" fmla="*/ 0 w 23"/>
                  <a:gd name="T13" fmla="*/ 0 h 35"/>
                  <a:gd name="T14" fmla="*/ 0 w 23"/>
                  <a:gd name="T15" fmla="*/ 0 h 35"/>
                  <a:gd name="T16" fmla="*/ 0 w 23"/>
                  <a:gd name="T17" fmla="*/ 0 h 35"/>
                  <a:gd name="T18" fmla="*/ 0 w 23"/>
                  <a:gd name="T19" fmla="*/ 0 h 35"/>
                  <a:gd name="T20" fmla="*/ 0 w 23"/>
                  <a:gd name="T21" fmla="*/ 0 h 35"/>
                  <a:gd name="T22" fmla="*/ 0 w 23"/>
                  <a:gd name="T23" fmla="*/ 0 h 35"/>
                  <a:gd name="T24" fmla="*/ 0 w 23"/>
                  <a:gd name="T25" fmla="*/ 0 h 35"/>
                  <a:gd name="T26" fmla="*/ 0 w 23"/>
                  <a:gd name="T27" fmla="*/ 0 h 35"/>
                  <a:gd name="T28" fmla="*/ 0 w 23"/>
                  <a:gd name="T29" fmla="*/ 0 h 35"/>
                  <a:gd name="T30" fmla="*/ 0 w 23"/>
                  <a:gd name="T31" fmla="*/ 0 h 35"/>
                  <a:gd name="T32" fmla="*/ 0 w 23"/>
                  <a:gd name="T33" fmla="*/ 0 h 35"/>
                  <a:gd name="T34" fmla="*/ 0 w 23"/>
                  <a:gd name="T35" fmla="*/ 0 h 35"/>
                  <a:gd name="T36" fmla="*/ 0 w 23"/>
                  <a:gd name="T37" fmla="*/ 0 h 35"/>
                  <a:gd name="T38" fmla="*/ 0 w 23"/>
                  <a:gd name="T39" fmla="*/ 0 h 35"/>
                  <a:gd name="T40" fmla="*/ 0 w 23"/>
                  <a:gd name="T41" fmla="*/ 0 h 3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3"/>
                  <a:gd name="T64" fmla="*/ 0 h 35"/>
                  <a:gd name="T65" fmla="*/ 23 w 23"/>
                  <a:gd name="T66" fmla="*/ 35 h 3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3" h="35">
                    <a:moveTo>
                      <a:pt x="23" y="3"/>
                    </a:moveTo>
                    <a:lnTo>
                      <a:pt x="21" y="10"/>
                    </a:lnTo>
                    <a:lnTo>
                      <a:pt x="19" y="21"/>
                    </a:lnTo>
                    <a:lnTo>
                      <a:pt x="16" y="25"/>
                    </a:lnTo>
                    <a:lnTo>
                      <a:pt x="14" y="30"/>
                    </a:lnTo>
                    <a:lnTo>
                      <a:pt x="12" y="33"/>
                    </a:lnTo>
                    <a:lnTo>
                      <a:pt x="9" y="34"/>
                    </a:lnTo>
                    <a:lnTo>
                      <a:pt x="6" y="35"/>
                    </a:lnTo>
                    <a:lnTo>
                      <a:pt x="2" y="34"/>
                    </a:lnTo>
                    <a:lnTo>
                      <a:pt x="1" y="33"/>
                    </a:lnTo>
                    <a:lnTo>
                      <a:pt x="0" y="31"/>
                    </a:lnTo>
                    <a:lnTo>
                      <a:pt x="0" y="30"/>
                    </a:lnTo>
                    <a:lnTo>
                      <a:pt x="1" y="28"/>
                    </a:lnTo>
                    <a:lnTo>
                      <a:pt x="7" y="19"/>
                    </a:lnTo>
                    <a:lnTo>
                      <a:pt x="14" y="8"/>
                    </a:lnTo>
                    <a:lnTo>
                      <a:pt x="16" y="3"/>
                    </a:lnTo>
                    <a:lnTo>
                      <a:pt x="20" y="1"/>
                    </a:lnTo>
                    <a:lnTo>
                      <a:pt x="21" y="0"/>
                    </a:lnTo>
                    <a:lnTo>
                      <a:pt x="22" y="0"/>
                    </a:lnTo>
                    <a:lnTo>
                      <a:pt x="23" y="1"/>
                    </a:lnTo>
                    <a:lnTo>
                      <a:pt x="23" y="3"/>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36" name="Freeform 151"/>
              <p:cNvSpPr>
                <a:spLocks/>
              </p:cNvSpPr>
              <p:nvPr/>
            </p:nvSpPr>
            <p:spPr bwMode="auto">
              <a:xfrm>
                <a:off x="3444" y="1554"/>
                <a:ext cx="5" cy="11"/>
              </a:xfrm>
              <a:custGeom>
                <a:avLst/>
                <a:gdLst>
                  <a:gd name="T0" fmla="*/ 0 w 15"/>
                  <a:gd name="T1" fmla="*/ 0 h 32"/>
                  <a:gd name="T2" fmla="*/ 0 w 15"/>
                  <a:gd name="T3" fmla="*/ 0 h 32"/>
                  <a:gd name="T4" fmla="*/ 0 w 15"/>
                  <a:gd name="T5" fmla="*/ 0 h 32"/>
                  <a:gd name="T6" fmla="*/ 0 w 15"/>
                  <a:gd name="T7" fmla="*/ 0 h 32"/>
                  <a:gd name="T8" fmla="*/ 0 w 15"/>
                  <a:gd name="T9" fmla="*/ 0 h 32"/>
                  <a:gd name="T10" fmla="*/ 0 w 15"/>
                  <a:gd name="T11" fmla="*/ 0 h 32"/>
                  <a:gd name="T12" fmla="*/ 0 w 15"/>
                  <a:gd name="T13" fmla="*/ 0 h 32"/>
                  <a:gd name="T14" fmla="*/ 0 w 15"/>
                  <a:gd name="T15" fmla="*/ 0 h 32"/>
                  <a:gd name="T16" fmla="*/ 0 w 15"/>
                  <a:gd name="T17" fmla="*/ 0 h 32"/>
                  <a:gd name="T18" fmla="*/ 0 w 15"/>
                  <a:gd name="T19" fmla="*/ 0 h 32"/>
                  <a:gd name="T20" fmla="*/ 0 w 15"/>
                  <a:gd name="T21" fmla="*/ 0 h 32"/>
                  <a:gd name="T22" fmla="*/ 0 w 15"/>
                  <a:gd name="T23" fmla="*/ 0 h 32"/>
                  <a:gd name="T24" fmla="*/ 0 w 15"/>
                  <a:gd name="T25" fmla="*/ 0 h 32"/>
                  <a:gd name="T26" fmla="*/ 0 w 15"/>
                  <a:gd name="T27" fmla="*/ 0 h 32"/>
                  <a:gd name="T28" fmla="*/ 0 w 15"/>
                  <a:gd name="T29" fmla="*/ 0 h 32"/>
                  <a:gd name="T30" fmla="*/ 0 w 15"/>
                  <a:gd name="T31" fmla="*/ 0 h 32"/>
                  <a:gd name="T32" fmla="*/ 0 w 15"/>
                  <a:gd name="T33" fmla="*/ 0 h 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32"/>
                  <a:gd name="T53" fmla="*/ 15 w 15"/>
                  <a:gd name="T54" fmla="*/ 32 h 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32">
                    <a:moveTo>
                      <a:pt x="1" y="32"/>
                    </a:moveTo>
                    <a:lnTo>
                      <a:pt x="1" y="32"/>
                    </a:lnTo>
                    <a:lnTo>
                      <a:pt x="4" y="30"/>
                    </a:lnTo>
                    <a:lnTo>
                      <a:pt x="6" y="27"/>
                    </a:lnTo>
                    <a:lnTo>
                      <a:pt x="8" y="23"/>
                    </a:lnTo>
                    <a:lnTo>
                      <a:pt x="10" y="18"/>
                    </a:lnTo>
                    <a:lnTo>
                      <a:pt x="13" y="7"/>
                    </a:lnTo>
                    <a:lnTo>
                      <a:pt x="15" y="0"/>
                    </a:lnTo>
                    <a:lnTo>
                      <a:pt x="13" y="0"/>
                    </a:lnTo>
                    <a:lnTo>
                      <a:pt x="11" y="6"/>
                    </a:lnTo>
                    <a:lnTo>
                      <a:pt x="8" y="17"/>
                    </a:lnTo>
                    <a:lnTo>
                      <a:pt x="6" y="22"/>
                    </a:lnTo>
                    <a:lnTo>
                      <a:pt x="5" y="26"/>
                    </a:lnTo>
                    <a:lnTo>
                      <a:pt x="3" y="29"/>
                    </a:lnTo>
                    <a:lnTo>
                      <a:pt x="0" y="31"/>
                    </a:lnTo>
                    <a:lnTo>
                      <a:pt x="1" y="32"/>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37" name="Freeform 152"/>
              <p:cNvSpPr>
                <a:spLocks/>
              </p:cNvSpPr>
              <p:nvPr/>
            </p:nvSpPr>
            <p:spPr bwMode="auto">
              <a:xfrm>
                <a:off x="3440" y="1562"/>
                <a:ext cx="4" cy="3"/>
              </a:xfrm>
              <a:custGeom>
                <a:avLst/>
                <a:gdLst>
                  <a:gd name="T0" fmla="*/ 0 w 11"/>
                  <a:gd name="T1" fmla="*/ 0 h 7"/>
                  <a:gd name="T2" fmla="*/ 0 w 11"/>
                  <a:gd name="T3" fmla="*/ 0 h 7"/>
                  <a:gd name="T4" fmla="*/ 0 w 11"/>
                  <a:gd name="T5" fmla="*/ 0 h 7"/>
                  <a:gd name="T6" fmla="*/ 0 w 11"/>
                  <a:gd name="T7" fmla="*/ 0 h 7"/>
                  <a:gd name="T8" fmla="*/ 0 w 11"/>
                  <a:gd name="T9" fmla="*/ 0 h 7"/>
                  <a:gd name="T10" fmla="*/ 0 w 11"/>
                  <a:gd name="T11" fmla="*/ 0 h 7"/>
                  <a:gd name="T12" fmla="*/ 0 w 11"/>
                  <a:gd name="T13" fmla="*/ 0 h 7"/>
                  <a:gd name="T14" fmla="*/ 0 w 11"/>
                  <a:gd name="T15" fmla="*/ 0 h 7"/>
                  <a:gd name="T16" fmla="*/ 0 w 11"/>
                  <a:gd name="T17" fmla="*/ 0 h 7"/>
                  <a:gd name="T18" fmla="*/ 0 w 11"/>
                  <a:gd name="T19" fmla="*/ 0 h 7"/>
                  <a:gd name="T20" fmla="*/ 0 w 11"/>
                  <a:gd name="T21" fmla="*/ 0 h 7"/>
                  <a:gd name="T22" fmla="*/ 0 w 11"/>
                  <a:gd name="T23" fmla="*/ 0 h 7"/>
                  <a:gd name="T24" fmla="*/ 0 w 11"/>
                  <a:gd name="T25" fmla="*/ 0 h 7"/>
                  <a:gd name="T26" fmla="*/ 0 w 11"/>
                  <a:gd name="T27" fmla="*/ 0 h 7"/>
                  <a:gd name="T28" fmla="*/ 0 w 11"/>
                  <a:gd name="T29" fmla="*/ 0 h 7"/>
                  <a:gd name="T30" fmla="*/ 0 w 11"/>
                  <a:gd name="T31" fmla="*/ 0 h 7"/>
                  <a:gd name="T32" fmla="*/ 0 w 11"/>
                  <a:gd name="T33" fmla="*/ 0 h 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7"/>
                  <a:gd name="T53" fmla="*/ 11 w 11"/>
                  <a:gd name="T54" fmla="*/ 7 h 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7">
                    <a:moveTo>
                      <a:pt x="1" y="0"/>
                    </a:moveTo>
                    <a:lnTo>
                      <a:pt x="1" y="0"/>
                    </a:lnTo>
                    <a:lnTo>
                      <a:pt x="0" y="2"/>
                    </a:lnTo>
                    <a:lnTo>
                      <a:pt x="0" y="3"/>
                    </a:lnTo>
                    <a:lnTo>
                      <a:pt x="1" y="5"/>
                    </a:lnTo>
                    <a:lnTo>
                      <a:pt x="2" y="6"/>
                    </a:lnTo>
                    <a:lnTo>
                      <a:pt x="6" y="7"/>
                    </a:lnTo>
                    <a:lnTo>
                      <a:pt x="11" y="7"/>
                    </a:lnTo>
                    <a:lnTo>
                      <a:pt x="10" y="6"/>
                    </a:lnTo>
                    <a:lnTo>
                      <a:pt x="7" y="6"/>
                    </a:lnTo>
                    <a:lnTo>
                      <a:pt x="3" y="5"/>
                    </a:lnTo>
                    <a:lnTo>
                      <a:pt x="2" y="4"/>
                    </a:lnTo>
                    <a:lnTo>
                      <a:pt x="2" y="3"/>
                    </a:lnTo>
                    <a:lnTo>
                      <a:pt x="2" y="2"/>
                    </a:lnTo>
                    <a:lnTo>
                      <a:pt x="2" y="1"/>
                    </a:lnTo>
                    <a:lnTo>
                      <a:pt x="1"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38" name="Freeform 153"/>
              <p:cNvSpPr>
                <a:spLocks/>
              </p:cNvSpPr>
              <p:nvPr/>
            </p:nvSpPr>
            <p:spPr bwMode="auto">
              <a:xfrm>
                <a:off x="3441" y="1556"/>
                <a:ext cx="4" cy="7"/>
              </a:xfrm>
              <a:custGeom>
                <a:avLst/>
                <a:gdLst>
                  <a:gd name="T0" fmla="*/ 0 w 14"/>
                  <a:gd name="T1" fmla="*/ 0 h 21"/>
                  <a:gd name="T2" fmla="*/ 0 w 14"/>
                  <a:gd name="T3" fmla="*/ 0 h 21"/>
                  <a:gd name="T4" fmla="*/ 0 w 14"/>
                  <a:gd name="T5" fmla="*/ 0 h 21"/>
                  <a:gd name="T6" fmla="*/ 0 w 14"/>
                  <a:gd name="T7" fmla="*/ 0 h 21"/>
                  <a:gd name="T8" fmla="*/ 0 w 14"/>
                  <a:gd name="T9" fmla="*/ 0 h 21"/>
                  <a:gd name="T10" fmla="*/ 0 w 14"/>
                  <a:gd name="T11" fmla="*/ 0 h 21"/>
                  <a:gd name="T12" fmla="*/ 0 w 14"/>
                  <a:gd name="T13" fmla="*/ 0 h 21"/>
                  <a:gd name="T14" fmla="*/ 0 w 14"/>
                  <a:gd name="T15" fmla="*/ 0 h 21"/>
                  <a:gd name="T16" fmla="*/ 0 w 14"/>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21"/>
                  <a:gd name="T29" fmla="*/ 14 w 14"/>
                  <a:gd name="T30" fmla="*/ 21 h 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21">
                    <a:moveTo>
                      <a:pt x="13" y="0"/>
                    </a:moveTo>
                    <a:lnTo>
                      <a:pt x="13" y="0"/>
                    </a:lnTo>
                    <a:lnTo>
                      <a:pt x="7" y="10"/>
                    </a:lnTo>
                    <a:lnTo>
                      <a:pt x="0" y="20"/>
                    </a:lnTo>
                    <a:lnTo>
                      <a:pt x="1" y="21"/>
                    </a:lnTo>
                    <a:lnTo>
                      <a:pt x="8" y="11"/>
                    </a:lnTo>
                    <a:lnTo>
                      <a:pt x="14" y="0"/>
                    </a:lnTo>
                    <a:lnTo>
                      <a:pt x="13"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39" name="Freeform 154"/>
              <p:cNvSpPr>
                <a:spLocks/>
              </p:cNvSpPr>
              <p:nvPr/>
            </p:nvSpPr>
            <p:spPr bwMode="auto">
              <a:xfrm>
                <a:off x="3445" y="1553"/>
                <a:ext cx="4" cy="3"/>
              </a:xfrm>
              <a:custGeom>
                <a:avLst/>
                <a:gdLst>
                  <a:gd name="T0" fmla="*/ 0 w 11"/>
                  <a:gd name="T1" fmla="*/ 0 h 9"/>
                  <a:gd name="T2" fmla="*/ 0 w 11"/>
                  <a:gd name="T3" fmla="*/ 0 h 9"/>
                  <a:gd name="T4" fmla="*/ 0 w 11"/>
                  <a:gd name="T5" fmla="*/ 0 h 9"/>
                  <a:gd name="T6" fmla="*/ 0 w 11"/>
                  <a:gd name="T7" fmla="*/ 0 h 9"/>
                  <a:gd name="T8" fmla="*/ 0 w 11"/>
                  <a:gd name="T9" fmla="*/ 0 h 9"/>
                  <a:gd name="T10" fmla="*/ 0 w 11"/>
                  <a:gd name="T11" fmla="*/ 0 h 9"/>
                  <a:gd name="T12" fmla="*/ 0 w 11"/>
                  <a:gd name="T13" fmla="*/ 0 h 9"/>
                  <a:gd name="T14" fmla="*/ 0 w 11"/>
                  <a:gd name="T15" fmla="*/ 0 h 9"/>
                  <a:gd name="T16" fmla="*/ 0 w 11"/>
                  <a:gd name="T17" fmla="*/ 0 h 9"/>
                  <a:gd name="T18" fmla="*/ 0 w 11"/>
                  <a:gd name="T19" fmla="*/ 0 h 9"/>
                  <a:gd name="T20" fmla="*/ 0 w 11"/>
                  <a:gd name="T21" fmla="*/ 0 h 9"/>
                  <a:gd name="T22" fmla="*/ 0 w 11"/>
                  <a:gd name="T23" fmla="*/ 0 h 9"/>
                  <a:gd name="T24" fmla="*/ 0 w 11"/>
                  <a:gd name="T25" fmla="*/ 0 h 9"/>
                  <a:gd name="T26" fmla="*/ 0 w 11"/>
                  <a:gd name="T27" fmla="*/ 0 h 9"/>
                  <a:gd name="T28" fmla="*/ 0 w 11"/>
                  <a:gd name="T29" fmla="*/ 0 h 9"/>
                  <a:gd name="T30" fmla="*/ 0 w 11"/>
                  <a:gd name="T31" fmla="*/ 0 h 9"/>
                  <a:gd name="T32" fmla="*/ 0 w 11"/>
                  <a:gd name="T33" fmla="*/ 0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9"/>
                  <a:gd name="T53" fmla="*/ 11 w 11"/>
                  <a:gd name="T54" fmla="*/ 9 h 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9">
                    <a:moveTo>
                      <a:pt x="11" y="4"/>
                    </a:moveTo>
                    <a:lnTo>
                      <a:pt x="11" y="4"/>
                    </a:lnTo>
                    <a:lnTo>
                      <a:pt x="11" y="2"/>
                    </a:lnTo>
                    <a:lnTo>
                      <a:pt x="10" y="1"/>
                    </a:lnTo>
                    <a:lnTo>
                      <a:pt x="8" y="0"/>
                    </a:lnTo>
                    <a:lnTo>
                      <a:pt x="7" y="1"/>
                    </a:lnTo>
                    <a:lnTo>
                      <a:pt x="2" y="4"/>
                    </a:lnTo>
                    <a:lnTo>
                      <a:pt x="0" y="9"/>
                    </a:lnTo>
                    <a:lnTo>
                      <a:pt x="1" y="9"/>
                    </a:lnTo>
                    <a:lnTo>
                      <a:pt x="4" y="5"/>
                    </a:lnTo>
                    <a:lnTo>
                      <a:pt x="7" y="2"/>
                    </a:lnTo>
                    <a:lnTo>
                      <a:pt x="8" y="2"/>
                    </a:lnTo>
                    <a:lnTo>
                      <a:pt x="9" y="2"/>
                    </a:lnTo>
                    <a:lnTo>
                      <a:pt x="9" y="4"/>
                    </a:lnTo>
                    <a:lnTo>
                      <a:pt x="11" y="4"/>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40" name="Freeform 155"/>
              <p:cNvSpPr>
                <a:spLocks/>
              </p:cNvSpPr>
              <p:nvPr/>
            </p:nvSpPr>
            <p:spPr bwMode="auto">
              <a:xfrm>
                <a:off x="3441" y="1563"/>
                <a:ext cx="4" cy="1"/>
              </a:xfrm>
              <a:custGeom>
                <a:avLst/>
                <a:gdLst>
                  <a:gd name="T0" fmla="*/ 0 w 11"/>
                  <a:gd name="T1" fmla="*/ 0 h 4"/>
                  <a:gd name="T2" fmla="*/ 0 w 11"/>
                  <a:gd name="T3" fmla="*/ 0 h 4"/>
                  <a:gd name="T4" fmla="*/ 0 w 11"/>
                  <a:gd name="T5" fmla="*/ 0 h 4"/>
                  <a:gd name="T6" fmla="*/ 0 w 11"/>
                  <a:gd name="T7" fmla="*/ 0 h 4"/>
                  <a:gd name="T8" fmla="*/ 0 w 11"/>
                  <a:gd name="T9" fmla="*/ 0 h 4"/>
                  <a:gd name="T10" fmla="*/ 0 w 11"/>
                  <a:gd name="T11" fmla="*/ 0 h 4"/>
                  <a:gd name="T12" fmla="*/ 0 w 11"/>
                  <a:gd name="T13" fmla="*/ 0 h 4"/>
                  <a:gd name="T14" fmla="*/ 0 w 11"/>
                  <a:gd name="T15" fmla="*/ 0 h 4"/>
                  <a:gd name="T16" fmla="*/ 0 w 11"/>
                  <a:gd name="T17" fmla="*/ 0 h 4"/>
                  <a:gd name="T18" fmla="*/ 0 w 11"/>
                  <a:gd name="T19" fmla="*/ 0 h 4"/>
                  <a:gd name="T20" fmla="*/ 0 w 11"/>
                  <a:gd name="T21" fmla="*/ 0 h 4"/>
                  <a:gd name="T22" fmla="*/ 0 w 11"/>
                  <a:gd name="T23" fmla="*/ 0 h 4"/>
                  <a:gd name="T24" fmla="*/ 0 w 11"/>
                  <a:gd name="T25" fmla="*/ 0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
                  <a:gd name="T40" fmla="*/ 0 h 4"/>
                  <a:gd name="T41" fmla="*/ 11 w 11"/>
                  <a:gd name="T42" fmla="*/ 4 h 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 h="4">
                    <a:moveTo>
                      <a:pt x="5" y="4"/>
                    </a:moveTo>
                    <a:lnTo>
                      <a:pt x="7" y="4"/>
                    </a:lnTo>
                    <a:lnTo>
                      <a:pt x="8" y="4"/>
                    </a:lnTo>
                    <a:lnTo>
                      <a:pt x="9" y="3"/>
                    </a:lnTo>
                    <a:lnTo>
                      <a:pt x="11" y="2"/>
                    </a:lnTo>
                    <a:lnTo>
                      <a:pt x="9" y="0"/>
                    </a:lnTo>
                    <a:lnTo>
                      <a:pt x="6" y="1"/>
                    </a:lnTo>
                    <a:lnTo>
                      <a:pt x="5" y="0"/>
                    </a:lnTo>
                    <a:lnTo>
                      <a:pt x="3" y="0"/>
                    </a:lnTo>
                    <a:lnTo>
                      <a:pt x="1" y="0"/>
                    </a:lnTo>
                    <a:lnTo>
                      <a:pt x="0" y="2"/>
                    </a:lnTo>
                    <a:lnTo>
                      <a:pt x="1" y="3"/>
                    </a:lnTo>
                    <a:lnTo>
                      <a:pt x="5" y="4"/>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41" name="Freeform 156"/>
              <p:cNvSpPr>
                <a:spLocks/>
              </p:cNvSpPr>
              <p:nvPr/>
            </p:nvSpPr>
            <p:spPr bwMode="auto">
              <a:xfrm>
                <a:off x="3446" y="1554"/>
                <a:ext cx="2" cy="1"/>
              </a:xfrm>
              <a:custGeom>
                <a:avLst/>
                <a:gdLst>
                  <a:gd name="T0" fmla="*/ 0 w 6"/>
                  <a:gd name="T1" fmla="*/ 0 h 3"/>
                  <a:gd name="T2" fmla="*/ 0 w 6"/>
                  <a:gd name="T3" fmla="*/ 0 h 3"/>
                  <a:gd name="T4" fmla="*/ 0 w 6"/>
                  <a:gd name="T5" fmla="*/ 0 h 3"/>
                  <a:gd name="T6" fmla="*/ 0 w 6"/>
                  <a:gd name="T7" fmla="*/ 0 h 3"/>
                  <a:gd name="T8" fmla="*/ 0 w 6"/>
                  <a:gd name="T9" fmla="*/ 0 h 3"/>
                  <a:gd name="T10" fmla="*/ 0 w 6"/>
                  <a:gd name="T11" fmla="*/ 0 h 3"/>
                  <a:gd name="T12" fmla="*/ 0 60000 65536"/>
                  <a:gd name="T13" fmla="*/ 0 60000 65536"/>
                  <a:gd name="T14" fmla="*/ 0 60000 65536"/>
                  <a:gd name="T15" fmla="*/ 0 60000 65536"/>
                  <a:gd name="T16" fmla="*/ 0 60000 65536"/>
                  <a:gd name="T17" fmla="*/ 0 60000 65536"/>
                  <a:gd name="T18" fmla="*/ 0 w 6"/>
                  <a:gd name="T19" fmla="*/ 0 h 3"/>
                  <a:gd name="T20" fmla="*/ 6 w 6"/>
                  <a:gd name="T21" fmla="*/ 3 h 3"/>
                </a:gdLst>
                <a:ahLst/>
                <a:cxnLst>
                  <a:cxn ang="T12">
                    <a:pos x="T0" y="T1"/>
                  </a:cxn>
                  <a:cxn ang="T13">
                    <a:pos x="T2" y="T3"/>
                  </a:cxn>
                  <a:cxn ang="T14">
                    <a:pos x="T4" y="T5"/>
                  </a:cxn>
                  <a:cxn ang="T15">
                    <a:pos x="T6" y="T7"/>
                  </a:cxn>
                  <a:cxn ang="T16">
                    <a:pos x="T8" y="T9"/>
                  </a:cxn>
                  <a:cxn ang="T17">
                    <a:pos x="T10" y="T11"/>
                  </a:cxn>
                </a:cxnLst>
                <a:rect l="T18" t="T19" r="T20" b="T21"/>
                <a:pathLst>
                  <a:path w="6" h="3">
                    <a:moveTo>
                      <a:pt x="6" y="3"/>
                    </a:moveTo>
                    <a:lnTo>
                      <a:pt x="6" y="1"/>
                    </a:lnTo>
                    <a:lnTo>
                      <a:pt x="4" y="0"/>
                    </a:lnTo>
                    <a:lnTo>
                      <a:pt x="3" y="0"/>
                    </a:lnTo>
                    <a:lnTo>
                      <a:pt x="0" y="1"/>
                    </a:lnTo>
                    <a:lnTo>
                      <a:pt x="6" y="3"/>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42" name="Freeform 157"/>
              <p:cNvSpPr>
                <a:spLocks/>
              </p:cNvSpPr>
              <p:nvPr/>
            </p:nvSpPr>
            <p:spPr bwMode="auto">
              <a:xfrm>
                <a:off x="3443" y="1554"/>
                <a:ext cx="5" cy="8"/>
              </a:xfrm>
              <a:custGeom>
                <a:avLst/>
                <a:gdLst>
                  <a:gd name="T0" fmla="*/ 0 w 15"/>
                  <a:gd name="T1" fmla="*/ 0 h 23"/>
                  <a:gd name="T2" fmla="*/ 0 w 15"/>
                  <a:gd name="T3" fmla="*/ 0 h 23"/>
                  <a:gd name="T4" fmla="*/ 0 w 15"/>
                  <a:gd name="T5" fmla="*/ 0 h 23"/>
                  <a:gd name="T6" fmla="*/ 0 w 15"/>
                  <a:gd name="T7" fmla="*/ 0 h 23"/>
                  <a:gd name="T8" fmla="*/ 0 w 15"/>
                  <a:gd name="T9" fmla="*/ 0 h 23"/>
                  <a:gd name="T10" fmla="*/ 0 w 15"/>
                  <a:gd name="T11" fmla="*/ 0 h 23"/>
                  <a:gd name="T12" fmla="*/ 0 w 15"/>
                  <a:gd name="T13" fmla="*/ 0 h 23"/>
                  <a:gd name="T14" fmla="*/ 0 60000 65536"/>
                  <a:gd name="T15" fmla="*/ 0 60000 65536"/>
                  <a:gd name="T16" fmla="*/ 0 60000 65536"/>
                  <a:gd name="T17" fmla="*/ 0 60000 65536"/>
                  <a:gd name="T18" fmla="*/ 0 60000 65536"/>
                  <a:gd name="T19" fmla="*/ 0 60000 65536"/>
                  <a:gd name="T20" fmla="*/ 0 60000 65536"/>
                  <a:gd name="T21" fmla="*/ 0 w 15"/>
                  <a:gd name="T22" fmla="*/ 0 h 23"/>
                  <a:gd name="T23" fmla="*/ 15 w 15"/>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23">
                    <a:moveTo>
                      <a:pt x="4" y="23"/>
                    </a:moveTo>
                    <a:lnTo>
                      <a:pt x="11" y="11"/>
                    </a:lnTo>
                    <a:lnTo>
                      <a:pt x="15" y="2"/>
                    </a:lnTo>
                    <a:lnTo>
                      <a:pt x="9" y="0"/>
                    </a:lnTo>
                    <a:lnTo>
                      <a:pt x="6" y="9"/>
                    </a:lnTo>
                    <a:lnTo>
                      <a:pt x="0" y="19"/>
                    </a:lnTo>
                    <a:lnTo>
                      <a:pt x="4" y="23"/>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43" name="Freeform 158"/>
              <p:cNvSpPr>
                <a:spLocks/>
              </p:cNvSpPr>
              <p:nvPr/>
            </p:nvSpPr>
            <p:spPr bwMode="auto">
              <a:xfrm>
                <a:off x="3443" y="1560"/>
                <a:ext cx="2" cy="2"/>
              </a:xfrm>
              <a:custGeom>
                <a:avLst/>
                <a:gdLst>
                  <a:gd name="T0" fmla="*/ 0 w 5"/>
                  <a:gd name="T1" fmla="*/ 0 h 5"/>
                  <a:gd name="T2" fmla="*/ 0 w 5"/>
                  <a:gd name="T3" fmla="*/ 0 h 5"/>
                  <a:gd name="T4" fmla="*/ 0 w 5"/>
                  <a:gd name="T5" fmla="*/ 0 h 5"/>
                  <a:gd name="T6" fmla="*/ 0 w 5"/>
                  <a:gd name="T7" fmla="*/ 0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1" y="0"/>
                    </a:moveTo>
                    <a:lnTo>
                      <a:pt x="0" y="2"/>
                    </a:lnTo>
                    <a:lnTo>
                      <a:pt x="0" y="4"/>
                    </a:lnTo>
                    <a:lnTo>
                      <a:pt x="2" y="5"/>
                    </a:lnTo>
                    <a:lnTo>
                      <a:pt x="5" y="4"/>
                    </a:lnTo>
                    <a:lnTo>
                      <a:pt x="1" y="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44" name="Freeform 159"/>
              <p:cNvSpPr>
                <a:spLocks/>
              </p:cNvSpPr>
              <p:nvPr/>
            </p:nvSpPr>
            <p:spPr bwMode="auto">
              <a:xfrm>
                <a:off x="3445" y="1539"/>
                <a:ext cx="9" cy="16"/>
              </a:xfrm>
              <a:custGeom>
                <a:avLst/>
                <a:gdLst>
                  <a:gd name="T0" fmla="*/ 0 w 25"/>
                  <a:gd name="T1" fmla="*/ 0 h 48"/>
                  <a:gd name="T2" fmla="*/ 0 w 25"/>
                  <a:gd name="T3" fmla="*/ 0 h 48"/>
                  <a:gd name="T4" fmla="*/ 0 w 25"/>
                  <a:gd name="T5" fmla="*/ 0 h 48"/>
                  <a:gd name="T6" fmla="*/ 0 w 25"/>
                  <a:gd name="T7" fmla="*/ 0 h 48"/>
                  <a:gd name="T8" fmla="*/ 0 w 25"/>
                  <a:gd name="T9" fmla="*/ 0 h 48"/>
                  <a:gd name="T10" fmla="*/ 0 w 25"/>
                  <a:gd name="T11" fmla="*/ 0 h 48"/>
                  <a:gd name="T12" fmla="*/ 0 w 25"/>
                  <a:gd name="T13" fmla="*/ 0 h 48"/>
                  <a:gd name="T14" fmla="*/ 0 w 25"/>
                  <a:gd name="T15" fmla="*/ 0 h 48"/>
                  <a:gd name="T16" fmla="*/ 0 w 25"/>
                  <a:gd name="T17" fmla="*/ 0 h 48"/>
                  <a:gd name="T18" fmla="*/ 0 w 25"/>
                  <a:gd name="T19" fmla="*/ 0 h 48"/>
                  <a:gd name="T20" fmla="*/ 0 w 25"/>
                  <a:gd name="T21" fmla="*/ 0 h 48"/>
                  <a:gd name="T22" fmla="*/ 0 w 25"/>
                  <a:gd name="T23" fmla="*/ 0 h 48"/>
                  <a:gd name="T24" fmla="*/ 0 w 25"/>
                  <a:gd name="T25" fmla="*/ 0 h 48"/>
                  <a:gd name="T26" fmla="*/ 0 w 25"/>
                  <a:gd name="T27" fmla="*/ 0 h 48"/>
                  <a:gd name="T28" fmla="*/ 0 w 25"/>
                  <a:gd name="T29" fmla="*/ 0 h 48"/>
                  <a:gd name="T30" fmla="*/ 0 w 25"/>
                  <a:gd name="T31" fmla="*/ 0 h 48"/>
                  <a:gd name="T32" fmla="*/ 0 w 25"/>
                  <a:gd name="T33" fmla="*/ 0 h 48"/>
                  <a:gd name="T34" fmla="*/ 0 w 25"/>
                  <a:gd name="T35" fmla="*/ 0 h 48"/>
                  <a:gd name="T36" fmla="*/ 0 w 25"/>
                  <a:gd name="T37" fmla="*/ 0 h 48"/>
                  <a:gd name="T38" fmla="*/ 0 w 25"/>
                  <a:gd name="T39" fmla="*/ 0 h 48"/>
                  <a:gd name="T40" fmla="*/ 0 w 25"/>
                  <a:gd name="T41" fmla="*/ 0 h 48"/>
                  <a:gd name="T42" fmla="*/ 0 w 25"/>
                  <a:gd name="T43" fmla="*/ 0 h 48"/>
                  <a:gd name="T44" fmla="*/ 0 w 25"/>
                  <a:gd name="T45" fmla="*/ 0 h 4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
                  <a:gd name="T70" fmla="*/ 0 h 48"/>
                  <a:gd name="T71" fmla="*/ 25 w 25"/>
                  <a:gd name="T72" fmla="*/ 48 h 4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 h="48">
                    <a:moveTo>
                      <a:pt x="25" y="4"/>
                    </a:moveTo>
                    <a:lnTo>
                      <a:pt x="24" y="10"/>
                    </a:lnTo>
                    <a:lnTo>
                      <a:pt x="21" y="21"/>
                    </a:lnTo>
                    <a:lnTo>
                      <a:pt x="17" y="31"/>
                    </a:lnTo>
                    <a:lnTo>
                      <a:pt x="15" y="41"/>
                    </a:lnTo>
                    <a:lnTo>
                      <a:pt x="13" y="45"/>
                    </a:lnTo>
                    <a:lnTo>
                      <a:pt x="11" y="47"/>
                    </a:lnTo>
                    <a:lnTo>
                      <a:pt x="10" y="48"/>
                    </a:lnTo>
                    <a:lnTo>
                      <a:pt x="8" y="47"/>
                    </a:lnTo>
                    <a:lnTo>
                      <a:pt x="6" y="47"/>
                    </a:lnTo>
                    <a:lnTo>
                      <a:pt x="2" y="45"/>
                    </a:lnTo>
                    <a:lnTo>
                      <a:pt x="0" y="44"/>
                    </a:lnTo>
                    <a:lnTo>
                      <a:pt x="0" y="43"/>
                    </a:lnTo>
                    <a:lnTo>
                      <a:pt x="0" y="41"/>
                    </a:lnTo>
                    <a:lnTo>
                      <a:pt x="1" y="39"/>
                    </a:lnTo>
                    <a:lnTo>
                      <a:pt x="8" y="26"/>
                    </a:lnTo>
                    <a:lnTo>
                      <a:pt x="14" y="14"/>
                    </a:lnTo>
                    <a:lnTo>
                      <a:pt x="16" y="7"/>
                    </a:lnTo>
                    <a:lnTo>
                      <a:pt x="20" y="2"/>
                    </a:lnTo>
                    <a:lnTo>
                      <a:pt x="22" y="1"/>
                    </a:lnTo>
                    <a:lnTo>
                      <a:pt x="23" y="0"/>
                    </a:lnTo>
                    <a:lnTo>
                      <a:pt x="24" y="1"/>
                    </a:lnTo>
                    <a:lnTo>
                      <a:pt x="25" y="4"/>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45" name="Freeform 160"/>
              <p:cNvSpPr>
                <a:spLocks/>
              </p:cNvSpPr>
              <p:nvPr/>
            </p:nvSpPr>
            <p:spPr bwMode="auto">
              <a:xfrm>
                <a:off x="3450" y="1540"/>
                <a:ext cx="4" cy="13"/>
              </a:xfrm>
              <a:custGeom>
                <a:avLst/>
                <a:gdLst>
                  <a:gd name="T0" fmla="*/ 0 w 11"/>
                  <a:gd name="T1" fmla="*/ 0 h 37"/>
                  <a:gd name="T2" fmla="*/ 0 w 11"/>
                  <a:gd name="T3" fmla="*/ 0 h 37"/>
                  <a:gd name="T4" fmla="*/ 0 w 11"/>
                  <a:gd name="T5" fmla="*/ 0 h 37"/>
                  <a:gd name="T6" fmla="*/ 0 w 11"/>
                  <a:gd name="T7" fmla="*/ 0 h 37"/>
                  <a:gd name="T8" fmla="*/ 0 w 11"/>
                  <a:gd name="T9" fmla="*/ 0 h 37"/>
                  <a:gd name="T10" fmla="*/ 0 w 11"/>
                  <a:gd name="T11" fmla="*/ 0 h 37"/>
                  <a:gd name="T12" fmla="*/ 0 w 11"/>
                  <a:gd name="T13" fmla="*/ 0 h 37"/>
                  <a:gd name="T14" fmla="*/ 0 w 11"/>
                  <a:gd name="T15" fmla="*/ 0 h 37"/>
                  <a:gd name="T16" fmla="*/ 0 w 11"/>
                  <a:gd name="T17" fmla="*/ 0 h 37"/>
                  <a:gd name="T18" fmla="*/ 0 w 11"/>
                  <a:gd name="T19" fmla="*/ 0 h 37"/>
                  <a:gd name="T20" fmla="*/ 0 w 11"/>
                  <a:gd name="T21" fmla="*/ 0 h 37"/>
                  <a:gd name="T22" fmla="*/ 0 w 11"/>
                  <a:gd name="T23" fmla="*/ 0 h 37"/>
                  <a:gd name="T24" fmla="*/ 0 w 11"/>
                  <a:gd name="T25" fmla="*/ 0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
                  <a:gd name="T40" fmla="*/ 0 h 37"/>
                  <a:gd name="T41" fmla="*/ 11 w 11"/>
                  <a:gd name="T42" fmla="*/ 37 h 3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 h="37">
                    <a:moveTo>
                      <a:pt x="2" y="37"/>
                    </a:moveTo>
                    <a:lnTo>
                      <a:pt x="2" y="37"/>
                    </a:lnTo>
                    <a:lnTo>
                      <a:pt x="4" y="28"/>
                    </a:lnTo>
                    <a:lnTo>
                      <a:pt x="8" y="17"/>
                    </a:lnTo>
                    <a:lnTo>
                      <a:pt x="10" y="6"/>
                    </a:lnTo>
                    <a:lnTo>
                      <a:pt x="11" y="0"/>
                    </a:lnTo>
                    <a:lnTo>
                      <a:pt x="10" y="0"/>
                    </a:lnTo>
                    <a:lnTo>
                      <a:pt x="9" y="6"/>
                    </a:lnTo>
                    <a:lnTo>
                      <a:pt x="6" y="16"/>
                    </a:lnTo>
                    <a:lnTo>
                      <a:pt x="3" y="27"/>
                    </a:lnTo>
                    <a:lnTo>
                      <a:pt x="0" y="36"/>
                    </a:lnTo>
                    <a:lnTo>
                      <a:pt x="2" y="37"/>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46" name="Freeform 161"/>
              <p:cNvSpPr>
                <a:spLocks/>
              </p:cNvSpPr>
              <p:nvPr/>
            </p:nvSpPr>
            <p:spPr bwMode="auto">
              <a:xfrm>
                <a:off x="3448" y="1552"/>
                <a:ext cx="3" cy="3"/>
              </a:xfrm>
              <a:custGeom>
                <a:avLst/>
                <a:gdLst>
                  <a:gd name="T0" fmla="*/ 0 w 8"/>
                  <a:gd name="T1" fmla="*/ 0 h 9"/>
                  <a:gd name="T2" fmla="*/ 0 w 8"/>
                  <a:gd name="T3" fmla="*/ 0 h 9"/>
                  <a:gd name="T4" fmla="*/ 0 w 8"/>
                  <a:gd name="T5" fmla="*/ 0 h 9"/>
                  <a:gd name="T6" fmla="*/ 0 w 8"/>
                  <a:gd name="T7" fmla="*/ 0 h 9"/>
                  <a:gd name="T8" fmla="*/ 0 w 8"/>
                  <a:gd name="T9" fmla="*/ 0 h 9"/>
                  <a:gd name="T10" fmla="*/ 0 w 8"/>
                  <a:gd name="T11" fmla="*/ 0 h 9"/>
                  <a:gd name="T12" fmla="*/ 0 w 8"/>
                  <a:gd name="T13" fmla="*/ 0 h 9"/>
                  <a:gd name="T14" fmla="*/ 0 w 8"/>
                  <a:gd name="T15" fmla="*/ 0 h 9"/>
                  <a:gd name="T16" fmla="*/ 0 w 8"/>
                  <a:gd name="T17" fmla="*/ 0 h 9"/>
                  <a:gd name="T18" fmla="*/ 0 w 8"/>
                  <a:gd name="T19" fmla="*/ 0 h 9"/>
                  <a:gd name="T20" fmla="*/ 0 w 8"/>
                  <a:gd name="T21" fmla="*/ 0 h 9"/>
                  <a:gd name="T22" fmla="*/ 0 w 8"/>
                  <a:gd name="T23" fmla="*/ 0 h 9"/>
                  <a:gd name="T24" fmla="*/ 0 w 8"/>
                  <a:gd name="T25" fmla="*/ 0 h 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
                  <a:gd name="T40" fmla="*/ 0 h 9"/>
                  <a:gd name="T41" fmla="*/ 8 w 8"/>
                  <a:gd name="T42" fmla="*/ 9 h 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 h="9">
                    <a:moveTo>
                      <a:pt x="0" y="8"/>
                    </a:moveTo>
                    <a:lnTo>
                      <a:pt x="0" y="8"/>
                    </a:lnTo>
                    <a:lnTo>
                      <a:pt x="2" y="9"/>
                    </a:lnTo>
                    <a:lnTo>
                      <a:pt x="5" y="8"/>
                    </a:lnTo>
                    <a:lnTo>
                      <a:pt x="6" y="6"/>
                    </a:lnTo>
                    <a:lnTo>
                      <a:pt x="8" y="1"/>
                    </a:lnTo>
                    <a:lnTo>
                      <a:pt x="6" y="0"/>
                    </a:lnTo>
                    <a:lnTo>
                      <a:pt x="5" y="5"/>
                    </a:lnTo>
                    <a:lnTo>
                      <a:pt x="3" y="7"/>
                    </a:lnTo>
                    <a:lnTo>
                      <a:pt x="2" y="7"/>
                    </a:lnTo>
                    <a:lnTo>
                      <a:pt x="0" y="7"/>
                    </a:lnTo>
                    <a:lnTo>
                      <a:pt x="0" y="8"/>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47" name="Freeform 162"/>
              <p:cNvSpPr>
                <a:spLocks/>
              </p:cNvSpPr>
              <p:nvPr/>
            </p:nvSpPr>
            <p:spPr bwMode="auto">
              <a:xfrm>
                <a:off x="3445" y="1552"/>
                <a:ext cx="3" cy="3"/>
              </a:xfrm>
              <a:custGeom>
                <a:avLst/>
                <a:gdLst>
                  <a:gd name="T0" fmla="*/ 0 w 9"/>
                  <a:gd name="T1" fmla="*/ 0 h 10"/>
                  <a:gd name="T2" fmla="*/ 0 w 9"/>
                  <a:gd name="T3" fmla="*/ 0 h 10"/>
                  <a:gd name="T4" fmla="*/ 0 w 9"/>
                  <a:gd name="T5" fmla="*/ 0 h 10"/>
                  <a:gd name="T6" fmla="*/ 0 w 9"/>
                  <a:gd name="T7" fmla="*/ 0 h 10"/>
                  <a:gd name="T8" fmla="*/ 0 w 9"/>
                  <a:gd name="T9" fmla="*/ 0 h 10"/>
                  <a:gd name="T10" fmla="*/ 0 w 9"/>
                  <a:gd name="T11" fmla="*/ 0 h 10"/>
                  <a:gd name="T12" fmla="*/ 0 w 9"/>
                  <a:gd name="T13" fmla="*/ 0 h 10"/>
                  <a:gd name="T14" fmla="*/ 0 w 9"/>
                  <a:gd name="T15" fmla="*/ 0 h 10"/>
                  <a:gd name="T16" fmla="*/ 0 w 9"/>
                  <a:gd name="T17" fmla="*/ 0 h 10"/>
                  <a:gd name="T18" fmla="*/ 0 w 9"/>
                  <a:gd name="T19" fmla="*/ 0 h 10"/>
                  <a:gd name="T20" fmla="*/ 0 w 9"/>
                  <a:gd name="T21" fmla="*/ 0 h 10"/>
                  <a:gd name="T22" fmla="*/ 0 w 9"/>
                  <a:gd name="T23" fmla="*/ 0 h 10"/>
                  <a:gd name="T24" fmla="*/ 0 w 9"/>
                  <a:gd name="T25" fmla="*/ 0 h 10"/>
                  <a:gd name="T26" fmla="*/ 0 w 9"/>
                  <a:gd name="T27" fmla="*/ 0 h 10"/>
                  <a:gd name="T28" fmla="*/ 0 w 9"/>
                  <a:gd name="T29" fmla="*/ 0 h 10"/>
                  <a:gd name="T30" fmla="*/ 0 w 9"/>
                  <a:gd name="T31" fmla="*/ 0 h 10"/>
                  <a:gd name="T32" fmla="*/ 0 w 9"/>
                  <a:gd name="T33" fmla="*/ 0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
                  <a:gd name="T52" fmla="*/ 0 h 10"/>
                  <a:gd name="T53" fmla="*/ 9 w 9"/>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 h="10">
                    <a:moveTo>
                      <a:pt x="1" y="0"/>
                    </a:moveTo>
                    <a:lnTo>
                      <a:pt x="1" y="0"/>
                    </a:lnTo>
                    <a:lnTo>
                      <a:pt x="0" y="3"/>
                    </a:lnTo>
                    <a:lnTo>
                      <a:pt x="0" y="5"/>
                    </a:lnTo>
                    <a:lnTo>
                      <a:pt x="1" y="6"/>
                    </a:lnTo>
                    <a:lnTo>
                      <a:pt x="2" y="8"/>
                    </a:lnTo>
                    <a:lnTo>
                      <a:pt x="6" y="9"/>
                    </a:lnTo>
                    <a:lnTo>
                      <a:pt x="9" y="10"/>
                    </a:lnTo>
                    <a:lnTo>
                      <a:pt x="9" y="9"/>
                    </a:lnTo>
                    <a:lnTo>
                      <a:pt x="7" y="8"/>
                    </a:lnTo>
                    <a:lnTo>
                      <a:pt x="3" y="6"/>
                    </a:lnTo>
                    <a:lnTo>
                      <a:pt x="2" y="6"/>
                    </a:lnTo>
                    <a:lnTo>
                      <a:pt x="2" y="4"/>
                    </a:lnTo>
                    <a:lnTo>
                      <a:pt x="2" y="3"/>
                    </a:lnTo>
                    <a:lnTo>
                      <a:pt x="3" y="1"/>
                    </a:lnTo>
                    <a:lnTo>
                      <a:pt x="1"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48" name="Freeform 163"/>
              <p:cNvSpPr>
                <a:spLocks/>
              </p:cNvSpPr>
              <p:nvPr/>
            </p:nvSpPr>
            <p:spPr bwMode="auto">
              <a:xfrm>
                <a:off x="3445" y="1544"/>
                <a:ext cx="5" cy="8"/>
              </a:xfrm>
              <a:custGeom>
                <a:avLst/>
                <a:gdLst>
                  <a:gd name="T0" fmla="*/ 0 w 15"/>
                  <a:gd name="T1" fmla="*/ 0 h 25"/>
                  <a:gd name="T2" fmla="*/ 0 w 15"/>
                  <a:gd name="T3" fmla="*/ 0 h 25"/>
                  <a:gd name="T4" fmla="*/ 0 w 15"/>
                  <a:gd name="T5" fmla="*/ 0 h 25"/>
                  <a:gd name="T6" fmla="*/ 0 w 15"/>
                  <a:gd name="T7" fmla="*/ 0 h 25"/>
                  <a:gd name="T8" fmla="*/ 0 w 15"/>
                  <a:gd name="T9" fmla="*/ 0 h 25"/>
                  <a:gd name="T10" fmla="*/ 0 w 15"/>
                  <a:gd name="T11" fmla="*/ 0 h 25"/>
                  <a:gd name="T12" fmla="*/ 0 w 15"/>
                  <a:gd name="T13" fmla="*/ 0 h 25"/>
                  <a:gd name="T14" fmla="*/ 0 w 15"/>
                  <a:gd name="T15" fmla="*/ 0 h 25"/>
                  <a:gd name="T16" fmla="*/ 0 w 15"/>
                  <a:gd name="T17" fmla="*/ 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25"/>
                  <a:gd name="T29" fmla="*/ 15 w 1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25">
                    <a:moveTo>
                      <a:pt x="13" y="0"/>
                    </a:moveTo>
                    <a:lnTo>
                      <a:pt x="13" y="0"/>
                    </a:lnTo>
                    <a:lnTo>
                      <a:pt x="7" y="12"/>
                    </a:lnTo>
                    <a:lnTo>
                      <a:pt x="0" y="24"/>
                    </a:lnTo>
                    <a:lnTo>
                      <a:pt x="2" y="25"/>
                    </a:lnTo>
                    <a:lnTo>
                      <a:pt x="9" y="13"/>
                    </a:lnTo>
                    <a:lnTo>
                      <a:pt x="15" y="0"/>
                    </a:lnTo>
                    <a:lnTo>
                      <a:pt x="13"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49" name="Freeform 164"/>
              <p:cNvSpPr>
                <a:spLocks/>
              </p:cNvSpPr>
              <p:nvPr/>
            </p:nvSpPr>
            <p:spPr bwMode="auto">
              <a:xfrm>
                <a:off x="3450" y="1539"/>
                <a:ext cx="4" cy="5"/>
              </a:xfrm>
              <a:custGeom>
                <a:avLst/>
                <a:gdLst>
                  <a:gd name="T0" fmla="*/ 0 w 12"/>
                  <a:gd name="T1" fmla="*/ 0 h 14"/>
                  <a:gd name="T2" fmla="*/ 0 w 12"/>
                  <a:gd name="T3" fmla="*/ 0 h 14"/>
                  <a:gd name="T4" fmla="*/ 0 w 12"/>
                  <a:gd name="T5" fmla="*/ 0 h 14"/>
                  <a:gd name="T6" fmla="*/ 0 w 12"/>
                  <a:gd name="T7" fmla="*/ 0 h 14"/>
                  <a:gd name="T8" fmla="*/ 0 w 12"/>
                  <a:gd name="T9" fmla="*/ 0 h 14"/>
                  <a:gd name="T10" fmla="*/ 0 w 12"/>
                  <a:gd name="T11" fmla="*/ 0 h 14"/>
                  <a:gd name="T12" fmla="*/ 0 w 12"/>
                  <a:gd name="T13" fmla="*/ 0 h 14"/>
                  <a:gd name="T14" fmla="*/ 0 w 12"/>
                  <a:gd name="T15" fmla="*/ 0 h 14"/>
                  <a:gd name="T16" fmla="*/ 0 w 12"/>
                  <a:gd name="T17" fmla="*/ 0 h 14"/>
                  <a:gd name="T18" fmla="*/ 0 w 12"/>
                  <a:gd name="T19" fmla="*/ 0 h 14"/>
                  <a:gd name="T20" fmla="*/ 0 w 12"/>
                  <a:gd name="T21" fmla="*/ 0 h 14"/>
                  <a:gd name="T22" fmla="*/ 0 w 12"/>
                  <a:gd name="T23" fmla="*/ 0 h 14"/>
                  <a:gd name="T24" fmla="*/ 0 w 12"/>
                  <a:gd name="T25" fmla="*/ 0 h 14"/>
                  <a:gd name="T26" fmla="*/ 0 w 12"/>
                  <a:gd name="T27" fmla="*/ 0 h 14"/>
                  <a:gd name="T28" fmla="*/ 0 w 12"/>
                  <a:gd name="T29" fmla="*/ 0 h 14"/>
                  <a:gd name="T30" fmla="*/ 0 w 12"/>
                  <a:gd name="T31" fmla="*/ 0 h 14"/>
                  <a:gd name="T32" fmla="*/ 0 w 12"/>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4"/>
                  <a:gd name="T53" fmla="*/ 12 w 12"/>
                  <a:gd name="T54" fmla="*/ 14 h 1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4">
                    <a:moveTo>
                      <a:pt x="12" y="4"/>
                    </a:moveTo>
                    <a:lnTo>
                      <a:pt x="12" y="4"/>
                    </a:lnTo>
                    <a:lnTo>
                      <a:pt x="12" y="1"/>
                    </a:lnTo>
                    <a:lnTo>
                      <a:pt x="11" y="0"/>
                    </a:lnTo>
                    <a:lnTo>
                      <a:pt x="9" y="0"/>
                    </a:lnTo>
                    <a:lnTo>
                      <a:pt x="7" y="2"/>
                    </a:lnTo>
                    <a:lnTo>
                      <a:pt x="3" y="7"/>
                    </a:lnTo>
                    <a:lnTo>
                      <a:pt x="0" y="14"/>
                    </a:lnTo>
                    <a:lnTo>
                      <a:pt x="2" y="14"/>
                    </a:lnTo>
                    <a:lnTo>
                      <a:pt x="4" y="7"/>
                    </a:lnTo>
                    <a:lnTo>
                      <a:pt x="8" y="3"/>
                    </a:lnTo>
                    <a:lnTo>
                      <a:pt x="9" y="1"/>
                    </a:lnTo>
                    <a:lnTo>
                      <a:pt x="10" y="1"/>
                    </a:lnTo>
                    <a:lnTo>
                      <a:pt x="11" y="2"/>
                    </a:lnTo>
                    <a:lnTo>
                      <a:pt x="11" y="4"/>
                    </a:lnTo>
                    <a:lnTo>
                      <a:pt x="12" y="4"/>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50" name="Freeform 165"/>
              <p:cNvSpPr>
                <a:spLocks/>
              </p:cNvSpPr>
              <p:nvPr/>
            </p:nvSpPr>
            <p:spPr bwMode="auto">
              <a:xfrm>
                <a:off x="3446" y="1552"/>
                <a:ext cx="3" cy="3"/>
              </a:xfrm>
              <a:custGeom>
                <a:avLst/>
                <a:gdLst>
                  <a:gd name="T0" fmla="*/ 0 w 10"/>
                  <a:gd name="T1" fmla="*/ 0 h 7"/>
                  <a:gd name="T2" fmla="*/ 0 w 10"/>
                  <a:gd name="T3" fmla="*/ 0 h 7"/>
                  <a:gd name="T4" fmla="*/ 0 w 10"/>
                  <a:gd name="T5" fmla="*/ 0 h 7"/>
                  <a:gd name="T6" fmla="*/ 0 w 10"/>
                  <a:gd name="T7" fmla="*/ 0 h 7"/>
                  <a:gd name="T8" fmla="*/ 0 w 10"/>
                  <a:gd name="T9" fmla="*/ 0 h 7"/>
                  <a:gd name="T10" fmla="*/ 0 w 10"/>
                  <a:gd name="T11" fmla="*/ 0 h 7"/>
                  <a:gd name="T12" fmla="*/ 0 w 10"/>
                  <a:gd name="T13" fmla="*/ 0 h 7"/>
                  <a:gd name="T14" fmla="*/ 0 w 10"/>
                  <a:gd name="T15" fmla="*/ 0 h 7"/>
                  <a:gd name="T16" fmla="*/ 0 w 10"/>
                  <a:gd name="T17" fmla="*/ 0 h 7"/>
                  <a:gd name="T18" fmla="*/ 0 w 10"/>
                  <a:gd name="T19" fmla="*/ 0 h 7"/>
                  <a:gd name="T20" fmla="*/ 0 w 10"/>
                  <a:gd name="T21" fmla="*/ 0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7"/>
                  <a:gd name="T35" fmla="*/ 10 w 10"/>
                  <a:gd name="T36" fmla="*/ 7 h 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7">
                    <a:moveTo>
                      <a:pt x="6" y="6"/>
                    </a:moveTo>
                    <a:lnTo>
                      <a:pt x="8" y="7"/>
                    </a:lnTo>
                    <a:lnTo>
                      <a:pt x="10" y="6"/>
                    </a:lnTo>
                    <a:lnTo>
                      <a:pt x="9" y="2"/>
                    </a:lnTo>
                    <a:lnTo>
                      <a:pt x="7" y="0"/>
                    </a:lnTo>
                    <a:lnTo>
                      <a:pt x="5" y="0"/>
                    </a:lnTo>
                    <a:lnTo>
                      <a:pt x="1" y="1"/>
                    </a:lnTo>
                    <a:lnTo>
                      <a:pt x="0" y="2"/>
                    </a:lnTo>
                    <a:lnTo>
                      <a:pt x="0" y="4"/>
                    </a:lnTo>
                    <a:lnTo>
                      <a:pt x="4" y="6"/>
                    </a:lnTo>
                    <a:lnTo>
                      <a:pt x="6" y="6"/>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51" name="Freeform 166"/>
              <p:cNvSpPr>
                <a:spLocks/>
              </p:cNvSpPr>
              <p:nvPr/>
            </p:nvSpPr>
            <p:spPr bwMode="auto">
              <a:xfrm>
                <a:off x="3451" y="1541"/>
                <a:ext cx="2" cy="1"/>
              </a:xfrm>
              <a:custGeom>
                <a:avLst/>
                <a:gdLst>
                  <a:gd name="T0" fmla="*/ 0 w 6"/>
                  <a:gd name="T1" fmla="*/ 0 h 3"/>
                  <a:gd name="T2" fmla="*/ 0 w 6"/>
                  <a:gd name="T3" fmla="*/ 0 h 3"/>
                  <a:gd name="T4" fmla="*/ 0 w 6"/>
                  <a:gd name="T5" fmla="*/ 0 h 3"/>
                  <a:gd name="T6" fmla="*/ 0 w 6"/>
                  <a:gd name="T7" fmla="*/ 0 h 3"/>
                  <a:gd name="T8" fmla="*/ 0 w 6"/>
                  <a:gd name="T9" fmla="*/ 0 h 3"/>
                  <a:gd name="T10" fmla="*/ 0 w 6"/>
                  <a:gd name="T11" fmla="*/ 0 h 3"/>
                  <a:gd name="T12" fmla="*/ 0 60000 65536"/>
                  <a:gd name="T13" fmla="*/ 0 60000 65536"/>
                  <a:gd name="T14" fmla="*/ 0 60000 65536"/>
                  <a:gd name="T15" fmla="*/ 0 60000 65536"/>
                  <a:gd name="T16" fmla="*/ 0 60000 65536"/>
                  <a:gd name="T17" fmla="*/ 0 60000 65536"/>
                  <a:gd name="T18" fmla="*/ 0 w 6"/>
                  <a:gd name="T19" fmla="*/ 0 h 3"/>
                  <a:gd name="T20" fmla="*/ 6 w 6"/>
                  <a:gd name="T21" fmla="*/ 3 h 3"/>
                </a:gdLst>
                <a:ahLst/>
                <a:cxnLst>
                  <a:cxn ang="T12">
                    <a:pos x="T0" y="T1"/>
                  </a:cxn>
                  <a:cxn ang="T13">
                    <a:pos x="T2" y="T3"/>
                  </a:cxn>
                  <a:cxn ang="T14">
                    <a:pos x="T4" y="T5"/>
                  </a:cxn>
                  <a:cxn ang="T15">
                    <a:pos x="T6" y="T7"/>
                  </a:cxn>
                  <a:cxn ang="T16">
                    <a:pos x="T8" y="T9"/>
                  </a:cxn>
                  <a:cxn ang="T17">
                    <a:pos x="T10" y="T11"/>
                  </a:cxn>
                </a:cxnLst>
                <a:rect l="T18" t="T19" r="T20" b="T21"/>
                <a:pathLst>
                  <a:path w="6" h="3">
                    <a:moveTo>
                      <a:pt x="6" y="3"/>
                    </a:moveTo>
                    <a:lnTo>
                      <a:pt x="6" y="1"/>
                    </a:lnTo>
                    <a:lnTo>
                      <a:pt x="4" y="0"/>
                    </a:lnTo>
                    <a:lnTo>
                      <a:pt x="3" y="0"/>
                    </a:lnTo>
                    <a:lnTo>
                      <a:pt x="0" y="2"/>
                    </a:lnTo>
                    <a:lnTo>
                      <a:pt x="6" y="3"/>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52" name="Freeform 167"/>
              <p:cNvSpPr>
                <a:spLocks/>
              </p:cNvSpPr>
              <p:nvPr/>
            </p:nvSpPr>
            <p:spPr bwMode="auto">
              <a:xfrm>
                <a:off x="3448" y="1542"/>
                <a:ext cx="5" cy="10"/>
              </a:xfrm>
              <a:custGeom>
                <a:avLst/>
                <a:gdLst>
                  <a:gd name="T0" fmla="*/ 0 w 16"/>
                  <a:gd name="T1" fmla="*/ 0 h 31"/>
                  <a:gd name="T2" fmla="*/ 0 w 16"/>
                  <a:gd name="T3" fmla="*/ 0 h 31"/>
                  <a:gd name="T4" fmla="*/ 0 w 16"/>
                  <a:gd name="T5" fmla="*/ 0 h 31"/>
                  <a:gd name="T6" fmla="*/ 0 w 16"/>
                  <a:gd name="T7" fmla="*/ 0 h 31"/>
                  <a:gd name="T8" fmla="*/ 0 w 16"/>
                  <a:gd name="T9" fmla="*/ 0 h 31"/>
                  <a:gd name="T10" fmla="*/ 0 w 16"/>
                  <a:gd name="T11" fmla="*/ 0 h 31"/>
                  <a:gd name="T12" fmla="*/ 0 w 16"/>
                  <a:gd name="T13" fmla="*/ 0 h 31"/>
                  <a:gd name="T14" fmla="*/ 0 60000 65536"/>
                  <a:gd name="T15" fmla="*/ 0 60000 65536"/>
                  <a:gd name="T16" fmla="*/ 0 60000 65536"/>
                  <a:gd name="T17" fmla="*/ 0 60000 65536"/>
                  <a:gd name="T18" fmla="*/ 0 60000 65536"/>
                  <a:gd name="T19" fmla="*/ 0 60000 65536"/>
                  <a:gd name="T20" fmla="*/ 0 60000 65536"/>
                  <a:gd name="T21" fmla="*/ 0 w 16"/>
                  <a:gd name="T22" fmla="*/ 0 h 31"/>
                  <a:gd name="T23" fmla="*/ 16 w 16"/>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31">
                    <a:moveTo>
                      <a:pt x="4" y="31"/>
                    </a:moveTo>
                    <a:lnTo>
                      <a:pt x="11" y="14"/>
                    </a:lnTo>
                    <a:lnTo>
                      <a:pt x="16" y="1"/>
                    </a:lnTo>
                    <a:lnTo>
                      <a:pt x="10" y="0"/>
                    </a:lnTo>
                    <a:lnTo>
                      <a:pt x="7" y="12"/>
                    </a:lnTo>
                    <a:lnTo>
                      <a:pt x="0" y="27"/>
                    </a:lnTo>
                    <a:lnTo>
                      <a:pt x="4" y="31"/>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53" name="Freeform 168"/>
              <p:cNvSpPr>
                <a:spLocks/>
              </p:cNvSpPr>
              <p:nvPr/>
            </p:nvSpPr>
            <p:spPr bwMode="auto">
              <a:xfrm>
                <a:off x="3447" y="1551"/>
                <a:ext cx="2" cy="1"/>
              </a:xfrm>
              <a:custGeom>
                <a:avLst/>
                <a:gdLst>
                  <a:gd name="T0" fmla="*/ 0 w 5"/>
                  <a:gd name="T1" fmla="*/ 0 h 4"/>
                  <a:gd name="T2" fmla="*/ 0 w 5"/>
                  <a:gd name="T3" fmla="*/ 0 h 4"/>
                  <a:gd name="T4" fmla="*/ 0 w 5"/>
                  <a:gd name="T5" fmla="*/ 0 h 4"/>
                  <a:gd name="T6" fmla="*/ 0 w 5"/>
                  <a:gd name="T7" fmla="*/ 0 h 4"/>
                  <a:gd name="T8" fmla="*/ 0 w 5"/>
                  <a:gd name="T9" fmla="*/ 0 h 4"/>
                  <a:gd name="T10" fmla="*/ 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1" y="0"/>
                    </a:moveTo>
                    <a:lnTo>
                      <a:pt x="0" y="2"/>
                    </a:lnTo>
                    <a:lnTo>
                      <a:pt x="1" y="4"/>
                    </a:lnTo>
                    <a:lnTo>
                      <a:pt x="3" y="4"/>
                    </a:lnTo>
                    <a:lnTo>
                      <a:pt x="5" y="4"/>
                    </a:lnTo>
                    <a:lnTo>
                      <a:pt x="1" y="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54" name="Freeform 169"/>
              <p:cNvSpPr>
                <a:spLocks/>
              </p:cNvSpPr>
              <p:nvPr/>
            </p:nvSpPr>
            <p:spPr bwMode="auto">
              <a:xfrm>
                <a:off x="3450" y="1517"/>
                <a:ext cx="8" cy="24"/>
              </a:xfrm>
              <a:custGeom>
                <a:avLst/>
                <a:gdLst>
                  <a:gd name="T0" fmla="*/ 0 w 23"/>
                  <a:gd name="T1" fmla="*/ 0 h 72"/>
                  <a:gd name="T2" fmla="*/ 0 w 23"/>
                  <a:gd name="T3" fmla="*/ 0 h 72"/>
                  <a:gd name="T4" fmla="*/ 0 w 23"/>
                  <a:gd name="T5" fmla="*/ 0 h 72"/>
                  <a:gd name="T6" fmla="*/ 0 w 23"/>
                  <a:gd name="T7" fmla="*/ 0 h 72"/>
                  <a:gd name="T8" fmla="*/ 0 w 23"/>
                  <a:gd name="T9" fmla="*/ 0 h 72"/>
                  <a:gd name="T10" fmla="*/ 0 w 23"/>
                  <a:gd name="T11" fmla="*/ 0 h 72"/>
                  <a:gd name="T12" fmla="*/ 0 w 23"/>
                  <a:gd name="T13" fmla="*/ 0 h 72"/>
                  <a:gd name="T14" fmla="*/ 0 w 23"/>
                  <a:gd name="T15" fmla="*/ 0 h 72"/>
                  <a:gd name="T16" fmla="*/ 0 w 23"/>
                  <a:gd name="T17" fmla="*/ 0 h 72"/>
                  <a:gd name="T18" fmla="*/ 0 w 23"/>
                  <a:gd name="T19" fmla="*/ 0 h 72"/>
                  <a:gd name="T20" fmla="*/ 0 w 23"/>
                  <a:gd name="T21" fmla="*/ 0 h 72"/>
                  <a:gd name="T22" fmla="*/ 0 w 23"/>
                  <a:gd name="T23" fmla="*/ 0 h 72"/>
                  <a:gd name="T24" fmla="*/ 0 w 23"/>
                  <a:gd name="T25" fmla="*/ 0 h 72"/>
                  <a:gd name="T26" fmla="*/ 0 w 23"/>
                  <a:gd name="T27" fmla="*/ 0 h 72"/>
                  <a:gd name="T28" fmla="*/ 0 w 23"/>
                  <a:gd name="T29" fmla="*/ 0 h 72"/>
                  <a:gd name="T30" fmla="*/ 0 w 23"/>
                  <a:gd name="T31" fmla="*/ 0 h 72"/>
                  <a:gd name="T32" fmla="*/ 0 w 23"/>
                  <a:gd name="T33" fmla="*/ 0 h 72"/>
                  <a:gd name="T34" fmla="*/ 0 w 23"/>
                  <a:gd name="T35" fmla="*/ 0 h 72"/>
                  <a:gd name="T36" fmla="*/ 0 w 23"/>
                  <a:gd name="T37" fmla="*/ 0 h 72"/>
                  <a:gd name="T38" fmla="*/ 0 w 23"/>
                  <a:gd name="T39" fmla="*/ 0 h 72"/>
                  <a:gd name="T40" fmla="*/ 0 w 23"/>
                  <a:gd name="T41" fmla="*/ 0 h 72"/>
                  <a:gd name="T42" fmla="*/ 0 w 23"/>
                  <a:gd name="T43" fmla="*/ 0 h 72"/>
                  <a:gd name="T44" fmla="*/ 0 w 23"/>
                  <a:gd name="T45" fmla="*/ 0 h 72"/>
                  <a:gd name="T46" fmla="*/ 0 w 23"/>
                  <a:gd name="T47" fmla="*/ 0 h 72"/>
                  <a:gd name="T48" fmla="*/ 0 w 23"/>
                  <a:gd name="T49" fmla="*/ 0 h 72"/>
                  <a:gd name="T50" fmla="*/ 0 w 23"/>
                  <a:gd name="T51" fmla="*/ 0 h 72"/>
                  <a:gd name="T52" fmla="*/ 0 w 23"/>
                  <a:gd name="T53" fmla="*/ 0 h 72"/>
                  <a:gd name="T54" fmla="*/ 0 w 23"/>
                  <a:gd name="T55" fmla="*/ 0 h 72"/>
                  <a:gd name="T56" fmla="*/ 0 w 23"/>
                  <a:gd name="T57" fmla="*/ 0 h 72"/>
                  <a:gd name="T58" fmla="*/ 0 w 23"/>
                  <a:gd name="T59" fmla="*/ 0 h 72"/>
                  <a:gd name="T60" fmla="*/ 0 w 23"/>
                  <a:gd name="T61" fmla="*/ 0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3"/>
                  <a:gd name="T94" fmla="*/ 0 h 72"/>
                  <a:gd name="T95" fmla="*/ 23 w 23"/>
                  <a:gd name="T96" fmla="*/ 72 h 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3" h="72">
                    <a:moveTo>
                      <a:pt x="22" y="5"/>
                    </a:moveTo>
                    <a:lnTo>
                      <a:pt x="22" y="13"/>
                    </a:lnTo>
                    <a:lnTo>
                      <a:pt x="23" y="23"/>
                    </a:lnTo>
                    <a:lnTo>
                      <a:pt x="22" y="36"/>
                    </a:lnTo>
                    <a:lnTo>
                      <a:pt x="21" y="48"/>
                    </a:lnTo>
                    <a:lnTo>
                      <a:pt x="18" y="56"/>
                    </a:lnTo>
                    <a:lnTo>
                      <a:pt x="16" y="65"/>
                    </a:lnTo>
                    <a:lnTo>
                      <a:pt x="15" y="68"/>
                    </a:lnTo>
                    <a:lnTo>
                      <a:pt x="14" y="70"/>
                    </a:lnTo>
                    <a:lnTo>
                      <a:pt x="12" y="72"/>
                    </a:lnTo>
                    <a:lnTo>
                      <a:pt x="10" y="71"/>
                    </a:lnTo>
                    <a:lnTo>
                      <a:pt x="8" y="71"/>
                    </a:lnTo>
                    <a:lnTo>
                      <a:pt x="7" y="71"/>
                    </a:lnTo>
                    <a:lnTo>
                      <a:pt x="5" y="72"/>
                    </a:lnTo>
                    <a:lnTo>
                      <a:pt x="3" y="72"/>
                    </a:lnTo>
                    <a:lnTo>
                      <a:pt x="1" y="72"/>
                    </a:lnTo>
                    <a:lnTo>
                      <a:pt x="0" y="71"/>
                    </a:lnTo>
                    <a:lnTo>
                      <a:pt x="0" y="68"/>
                    </a:lnTo>
                    <a:lnTo>
                      <a:pt x="0" y="65"/>
                    </a:lnTo>
                    <a:lnTo>
                      <a:pt x="2" y="60"/>
                    </a:lnTo>
                    <a:lnTo>
                      <a:pt x="6" y="51"/>
                    </a:lnTo>
                    <a:lnTo>
                      <a:pt x="9" y="41"/>
                    </a:lnTo>
                    <a:lnTo>
                      <a:pt x="12" y="31"/>
                    </a:lnTo>
                    <a:lnTo>
                      <a:pt x="14" y="17"/>
                    </a:lnTo>
                    <a:lnTo>
                      <a:pt x="15" y="6"/>
                    </a:lnTo>
                    <a:lnTo>
                      <a:pt x="15" y="3"/>
                    </a:lnTo>
                    <a:lnTo>
                      <a:pt x="17" y="1"/>
                    </a:lnTo>
                    <a:lnTo>
                      <a:pt x="18" y="0"/>
                    </a:lnTo>
                    <a:lnTo>
                      <a:pt x="20" y="1"/>
                    </a:lnTo>
                    <a:lnTo>
                      <a:pt x="21" y="3"/>
                    </a:lnTo>
                    <a:lnTo>
                      <a:pt x="22" y="5"/>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55" name="Freeform 170"/>
              <p:cNvSpPr>
                <a:spLocks/>
              </p:cNvSpPr>
              <p:nvPr/>
            </p:nvSpPr>
            <p:spPr bwMode="auto">
              <a:xfrm>
                <a:off x="3457" y="1518"/>
                <a:ext cx="1" cy="15"/>
              </a:xfrm>
              <a:custGeom>
                <a:avLst/>
                <a:gdLst>
                  <a:gd name="T0" fmla="*/ 0 w 3"/>
                  <a:gd name="T1" fmla="*/ 0 h 43"/>
                  <a:gd name="T2" fmla="*/ 0 w 3"/>
                  <a:gd name="T3" fmla="*/ 0 h 43"/>
                  <a:gd name="T4" fmla="*/ 0 w 3"/>
                  <a:gd name="T5" fmla="*/ 0 h 43"/>
                  <a:gd name="T6" fmla="*/ 0 w 3"/>
                  <a:gd name="T7" fmla="*/ 0 h 43"/>
                  <a:gd name="T8" fmla="*/ 0 w 3"/>
                  <a:gd name="T9" fmla="*/ 0 h 43"/>
                  <a:gd name="T10" fmla="*/ 0 w 3"/>
                  <a:gd name="T11" fmla="*/ 0 h 43"/>
                  <a:gd name="T12" fmla="*/ 0 w 3"/>
                  <a:gd name="T13" fmla="*/ 0 h 43"/>
                  <a:gd name="T14" fmla="*/ 0 w 3"/>
                  <a:gd name="T15" fmla="*/ 0 h 43"/>
                  <a:gd name="T16" fmla="*/ 0 w 3"/>
                  <a:gd name="T17" fmla="*/ 0 h 43"/>
                  <a:gd name="T18" fmla="*/ 0 w 3"/>
                  <a:gd name="T19" fmla="*/ 0 h 43"/>
                  <a:gd name="T20" fmla="*/ 0 w 3"/>
                  <a:gd name="T21" fmla="*/ 0 h 43"/>
                  <a:gd name="T22" fmla="*/ 0 w 3"/>
                  <a:gd name="T23" fmla="*/ 0 h 43"/>
                  <a:gd name="T24" fmla="*/ 0 w 3"/>
                  <a:gd name="T25" fmla="*/ 0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
                  <a:gd name="T40" fmla="*/ 0 h 43"/>
                  <a:gd name="T41" fmla="*/ 3 w 3"/>
                  <a:gd name="T42" fmla="*/ 43 h 4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 h="43">
                    <a:moveTo>
                      <a:pt x="1" y="43"/>
                    </a:moveTo>
                    <a:lnTo>
                      <a:pt x="1" y="43"/>
                    </a:lnTo>
                    <a:lnTo>
                      <a:pt x="3" y="31"/>
                    </a:lnTo>
                    <a:lnTo>
                      <a:pt x="3" y="18"/>
                    </a:lnTo>
                    <a:lnTo>
                      <a:pt x="3" y="8"/>
                    </a:lnTo>
                    <a:lnTo>
                      <a:pt x="2" y="0"/>
                    </a:lnTo>
                    <a:lnTo>
                      <a:pt x="1" y="0"/>
                    </a:lnTo>
                    <a:lnTo>
                      <a:pt x="2" y="8"/>
                    </a:lnTo>
                    <a:lnTo>
                      <a:pt x="2" y="18"/>
                    </a:lnTo>
                    <a:lnTo>
                      <a:pt x="1" y="31"/>
                    </a:lnTo>
                    <a:lnTo>
                      <a:pt x="0" y="43"/>
                    </a:lnTo>
                    <a:lnTo>
                      <a:pt x="1" y="43"/>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56" name="Freeform 171"/>
              <p:cNvSpPr>
                <a:spLocks/>
              </p:cNvSpPr>
              <p:nvPr/>
            </p:nvSpPr>
            <p:spPr bwMode="auto">
              <a:xfrm>
                <a:off x="3454" y="1533"/>
                <a:ext cx="3" cy="8"/>
              </a:xfrm>
              <a:custGeom>
                <a:avLst/>
                <a:gdLst>
                  <a:gd name="T0" fmla="*/ 0 w 11"/>
                  <a:gd name="T1" fmla="*/ 0 h 24"/>
                  <a:gd name="T2" fmla="*/ 0 w 11"/>
                  <a:gd name="T3" fmla="*/ 0 h 24"/>
                  <a:gd name="T4" fmla="*/ 0 w 11"/>
                  <a:gd name="T5" fmla="*/ 0 h 24"/>
                  <a:gd name="T6" fmla="*/ 0 w 11"/>
                  <a:gd name="T7" fmla="*/ 0 h 24"/>
                  <a:gd name="T8" fmla="*/ 0 w 11"/>
                  <a:gd name="T9" fmla="*/ 0 h 24"/>
                  <a:gd name="T10" fmla="*/ 0 w 11"/>
                  <a:gd name="T11" fmla="*/ 0 h 24"/>
                  <a:gd name="T12" fmla="*/ 0 w 11"/>
                  <a:gd name="T13" fmla="*/ 0 h 24"/>
                  <a:gd name="T14" fmla="*/ 0 w 11"/>
                  <a:gd name="T15" fmla="*/ 0 h 24"/>
                  <a:gd name="T16" fmla="*/ 0 w 11"/>
                  <a:gd name="T17" fmla="*/ 0 h 24"/>
                  <a:gd name="T18" fmla="*/ 0 w 11"/>
                  <a:gd name="T19" fmla="*/ 0 h 24"/>
                  <a:gd name="T20" fmla="*/ 0 w 11"/>
                  <a:gd name="T21" fmla="*/ 0 h 24"/>
                  <a:gd name="T22" fmla="*/ 0 w 11"/>
                  <a:gd name="T23" fmla="*/ 0 h 24"/>
                  <a:gd name="T24" fmla="*/ 0 w 11"/>
                  <a:gd name="T25" fmla="*/ 0 h 24"/>
                  <a:gd name="T26" fmla="*/ 0 w 11"/>
                  <a:gd name="T27" fmla="*/ 0 h 24"/>
                  <a:gd name="T28" fmla="*/ 0 w 11"/>
                  <a:gd name="T29" fmla="*/ 0 h 24"/>
                  <a:gd name="T30" fmla="*/ 0 w 11"/>
                  <a:gd name="T31" fmla="*/ 0 h 24"/>
                  <a:gd name="T32" fmla="*/ 0 w 11"/>
                  <a:gd name="T33" fmla="*/ 0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4"/>
                  <a:gd name="T53" fmla="*/ 11 w 11"/>
                  <a:gd name="T54" fmla="*/ 24 h 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4">
                    <a:moveTo>
                      <a:pt x="0" y="24"/>
                    </a:moveTo>
                    <a:lnTo>
                      <a:pt x="0" y="24"/>
                    </a:lnTo>
                    <a:lnTo>
                      <a:pt x="3" y="24"/>
                    </a:lnTo>
                    <a:lnTo>
                      <a:pt x="4" y="23"/>
                    </a:lnTo>
                    <a:lnTo>
                      <a:pt x="6" y="20"/>
                    </a:lnTo>
                    <a:lnTo>
                      <a:pt x="7" y="17"/>
                    </a:lnTo>
                    <a:lnTo>
                      <a:pt x="10" y="8"/>
                    </a:lnTo>
                    <a:lnTo>
                      <a:pt x="11" y="0"/>
                    </a:lnTo>
                    <a:lnTo>
                      <a:pt x="10" y="0"/>
                    </a:lnTo>
                    <a:lnTo>
                      <a:pt x="7" y="8"/>
                    </a:lnTo>
                    <a:lnTo>
                      <a:pt x="5" y="17"/>
                    </a:lnTo>
                    <a:lnTo>
                      <a:pt x="4" y="20"/>
                    </a:lnTo>
                    <a:lnTo>
                      <a:pt x="3" y="22"/>
                    </a:lnTo>
                    <a:lnTo>
                      <a:pt x="2" y="23"/>
                    </a:lnTo>
                    <a:lnTo>
                      <a:pt x="0" y="23"/>
                    </a:lnTo>
                    <a:lnTo>
                      <a:pt x="0" y="24"/>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57" name="Freeform 172"/>
              <p:cNvSpPr>
                <a:spLocks/>
              </p:cNvSpPr>
              <p:nvPr/>
            </p:nvSpPr>
            <p:spPr bwMode="auto">
              <a:xfrm>
                <a:off x="3451" y="1540"/>
                <a:ext cx="3" cy="1"/>
              </a:xfrm>
              <a:custGeom>
                <a:avLst/>
                <a:gdLst>
                  <a:gd name="T0" fmla="*/ 0 w 8"/>
                  <a:gd name="T1" fmla="*/ 0 h 3"/>
                  <a:gd name="T2" fmla="*/ 0 w 8"/>
                  <a:gd name="T3" fmla="*/ 0 h 3"/>
                  <a:gd name="T4" fmla="*/ 0 w 8"/>
                  <a:gd name="T5" fmla="*/ 0 h 3"/>
                  <a:gd name="T6" fmla="*/ 0 w 8"/>
                  <a:gd name="T7" fmla="*/ 0 h 3"/>
                  <a:gd name="T8" fmla="*/ 0 w 8"/>
                  <a:gd name="T9" fmla="*/ 0 h 3"/>
                  <a:gd name="T10" fmla="*/ 0 w 8"/>
                  <a:gd name="T11" fmla="*/ 0 h 3"/>
                  <a:gd name="T12" fmla="*/ 0 w 8"/>
                  <a:gd name="T13" fmla="*/ 0 h 3"/>
                  <a:gd name="T14" fmla="*/ 0 w 8"/>
                  <a:gd name="T15" fmla="*/ 0 h 3"/>
                  <a:gd name="T16" fmla="*/ 0 w 8"/>
                  <a:gd name="T17" fmla="*/ 0 h 3"/>
                  <a:gd name="T18" fmla="*/ 0 w 8"/>
                  <a:gd name="T19" fmla="*/ 0 h 3"/>
                  <a:gd name="T20" fmla="*/ 0 w 8"/>
                  <a:gd name="T21" fmla="*/ 0 h 3"/>
                  <a:gd name="T22" fmla="*/ 0 w 8"/>
                  <a:gd name="T23" fmla="*/ 0 h 3"/>
                  <a:gd name="T24" fmla="*/ 0 w 8"/>
                  <a:gd name="T25" fmla="*/ 0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
                  <a:gd name="T40" fmla="*/ 0 h 3"/>
                  <a:gd name="T41" fmla="*/ 8 w 8"/>
                  <a:gd name="T42" fmla="*/ 3 h 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 h="3">
                    <a:moveTo>
                      <a:pt x="1" y="3"/>
                    </a:moveTo>
                    <a:lnTo>
                      <a:pt x="1" y="3"/>
                    </a:lnTo>
                    <a:lnTo>
                      <a:pt x="4" y="2"/>
                    </a:lnTo>
                    <a:lnTo>
                      <a:pt x="5" y="2"/>
                    </a:lnTo>
                    <a:lnTo>
                      <a:pt x="6" y="1"/>
                    </a:lnTo>
                    <a:lnTo>
                      <a:pt x="8" y="2"/>
                    </a:lnTo>
                    <a:lnTo>
                      <a:pt x="8" y="1"/>
                    </a:lnTo>
                    <a:lnTo>
                      <a:pt x="6" y="0"/>
                    </a:lnTo>
                    <a:lnTo>
                      <a:pt x="5" y="0"/>
                    </a:lnTo>
                    <a:lnTo>
                      <a:pt x="3" y="1"/>
                    </a:lnTo>
                    <a:lnTo>
                      <a:pt x="0" y="2"/>
                    </a:lnTo>
                    <a:lnTo>
                      <a:pt x="1" y="3"/>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58" name="Freeform 173"/>
              <p:cNvSpPr>
                <a:spLocks/>
              </p:cNvSpPr>
              <p:nvPr/>
            </p:nvSpPr>
            <p:spPr bwMode="auto">
              <a:xfrm>
                <a:off x="3450" y="1538"/>
                <a:ext cx="1" cy="3"/>
              </a:xfrm>
              <a:custGeom>
                <a:avLst/>
                <a:gdLst>
                  <a:gd name="T0" fmla="*/ 0 w 4"/>
                  <a:gd name="T1" fmla="*/ 0 h 8"/>
                  <a:gd name="T2" fmla="*/ 0 w 4"/>
                  <a:gd name="T3" fmla="*/ 0 h 8"/>
                  <a:gd name="T4" fmla="*/ 0 w 4"/>
                  <a:gd name="T5" fmla="*/ 0 h 8"/>
                  <a:gd name="T6" fmla="*/ 0 w 4"/>
                  <a:gd name="T7" fmla="*/ 0 h 8"/>
                  <a:gd name="T8" fmla="*/ 0 w 4"/>
                  <a:gd name="T9" fmla="*/ 0 h 8"/>
                  <a:gd name="T10" fmla="*/ 0 w 4"/>
                  <a:gd name="T11" fmla="*/ 0 h 8"/>
                  <a:gd name="T12" fmla="*/ 0 w 4"/>
                  <a:gd name="T13" fmla="*/ 0 h 8"/>
                  <a:gd name="T14" fmla="*/ 0 w 4"/>
                  <a:gd name="T15" fmla="*/ 0 h 8"/>
                  <a:gd name="T16" fmla="*/ 0 w 4"/>
                  <a:gd name="T17" fmla="*/ 0 h 8"/>
                  <a:gd name="T18" fmla="*/ 0 w 4"/>
                  <a:gd name="T19" fmla="*/ 0 h 8"/>
                  <a:gd name="T20" fmla="*/ 0 w 4"/>
                  <a:gd name="T21" fmla="*/ 0 h 8"/>
                  <a:gd name="T22" fmla="*/ 0 w 4"/>
                  <a:gd name="T23" fmla="*/ 0 h 8"/>
                  <a:gd name="T24" fmla="*/ 0 w 4"/>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
                  <a:gd name="T40" fmla="*/ 0 h 8"/>
                  <a:gd name="T41" fmla="*/ 4 w 4"/>
                  <a:gd name="T42" fmla="*/ 8 h 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 h="8">
                    <a:moveTo>
                      <a:pt x="1" y="0"/>
                    </a:moveTo>
                    <a:lnTo>
                      <a:pt x="1" y="0"/>
                    </a:lnTo>
                    <a:lnTo>
                      <a:pt x="0" y="3"/>
                    </a:lnTo>
                    <a:lnTo>
                      <a:pt x="0" y="6"/>
                    </a:lnTo>
                    <a:lnTo>
                      <a:pt x="2" y="8"/>
                    </a:lnTo>
                    <a:lnTo>
                      <a:pt x="4" y="8"/>
                    </a:lnTo>
                    <a:lnTo>
                      <a:pt x="3" y="7"/>
                    </a:lnTo>
                    <a:lnTo>
                      <a:pt x="3" y="6"/>
                    </a:lnTo>
                    <a:lnTo>
                      <a:pt x="2" y="5"/>
                    </a:lnTo>
                    <a:lnTo>
                      <a:pt x="1" y="3"/>
                    </a:lnTo>
                    <a:lnTo>
                      <a:pt x="2" y="1"/>
                    </a:lnTo>
                    <a:lnTo>
                      <a:pt x="1"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59" name="Freeform 174"/>
              <p:cNvSpPr>
                <a:spLocks/>
              </p:cNvSpPr>
              <p:nvPr/>
            </p:nvSpPr>
            <p:spPr bwMode="auto">
              <a:xfrm>
                <a:off x="3450" y="1527"/>
                <a:ext cx="4" cy="12"/>
              </a:xfrm>
              <a:custGeom>
                <a:avLst/>
                <a:gdLst>
                  <a:gd name="T0" fmla="*/ 0 w 12"/>
                  <a:gd name="T1" fmla="*/ 0 h 35"/>
                  <a:gd name="T2" fmla="*/ 0 w 12"/>
                  <a:gd name="T3" fmla="*/ 0 h 35"/>
                  <a:gd name="T4" fmla="*/ 0 w 12"/>
                  <a:gd name="T5" fmla="*/ 0 h 35"/>
                  <a:gd name="T6" fmla="*/ 0 w 12"/>
                  <a:gd name="T7" fmla="*/ 0 h 35"/>
                  <a:gd name="T8" fmla="*/ 0 w 12"/>
                  <a:gd name="T9" fmla="*/ 0 h 35"/>
                  <a:gd name="T10" fmla="*/ 0 w 12"/>
                  <a:gd name="T11" fmla="*/ 0 h 35"/>
                  <a:gd name="T12" fmla="*/ 0 w 12"/>
                  <a:gd name="T13" fmla="*/ 0 h 35"/>
                  <a:gd name="T14" fmla="*/ 0 w 12"/>
                  <a:gd name="T15" fmla="*/ 0 h 35"/>
                  <a:gd name="T16" fmla="*/ 0 w 12"/>
                  <a:gd name="T17" fmla="*/ 0 h 35"/>
                  <a:gd name="T18" fmla="*/ 0 w 12"/>
                  <a:gd name="T19" fmla="*/ 0 h 35"/>
                  <a:gd name="T20" fmla="*/ 0 w 12"/>
                  <a:gd name="T21" fmla="*/ 0 h 35"/>
                  <a:gd name="T22" fmla="*/ 0 w 12"/>
                  <a:gd name="T23" fmla="*/ 0 h 35"/>
                  <a:gd name="T24" fmla="*/ 0 w 12"/>
                  <a:gd name="T25" fmla="*/ 0 h 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35"/>
                  <a:gd name="T41" fmla="*/ 12 w 12"/>
                  <a:gd name="T42" fmla="*/ 35 h 3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35">
                    <a:moveTo>
                      <a:pt x="10" y="0"/>
                    </a:moveTo>
                    <a:lnTo>
                      <a:pt x="10" y="0"/>
                    </a:lnTo>
                    <a:lnTo>
                      <a:pt x="8" y="10"/>
                    </a:lnTo>
                    <a:lnTo>
                      <a:pt x="5" y="19"/>
                    </a:lnTo>
                    <a:lnTo>
                      <a:pt x="2" y="29"/>
                    </a:lnTo>
                    <a:lnTo>
                      <a:pt x="0" y="34"/>
                    </a:lnTo>
                    <a:lnTo>
                      <a:pt x="1" y="35"/>
                    </a:lnTo>
                    <a:lnTo>
                      <a:pt x="3" y="29"/>
                    </a:lnTo>
                    <a:lnTo>
                      <a:pt x="7" y="20"/>
                    </a:lnTo>
                    <a:lnTo>
                      <a:pt x="10" y="10"/>
                    </a:lnTo>
                    <a:lnTo>
                      <a:pt x="12" y="1"/>
                    </a:lnTo>
                    <a:lnTo>
                      <a:pt x="10"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60" name="Freeform 175"/>
              <p:cNvSpPr>
                <a:spLocks/>
              </p:cNvSpPr>
              <p:nvPr/>
            </p:nvSpPr>
            <p:spPr bwMode="auto">
              <a:xfrm>
                <a:off x="3454" y="1519"/>
                <a:ext cx="2" cy="8"/>
              </a:xfrm>
              <a:custGeom>
                <a:avLst/>
                <a:gdLst>
                  <a:gd name="T0" fmla="*/ 0 w 6"/>
                  <a:gd name="T1" fmla="*/ 0 h 26"/>
                  <a:gd name="T2" fmla="*/ 0 w 6"/>
                  <a:gd name="T3" fmla="*/ 0 h 26"/>
                  <a:gd name="T4" fmla="*/ 0 w 6"/>
                  <a:gd name="T5" fmla="*/ 0 h 26"/>
                  <a:gd name="T6" fmla="*/ 0 w 6"/>
                  <a:gd name="T7" fmla="*/ 0 h 26"/>
                  <a:gd name="T8" fmla="*/ 0 w 6"/>
                  <a:gd name="T9" fmla="*/ 0 h 26"/>
                  <a:gd name="T10" fmla="*/ 0 w 6"/>
                  <a:gd name="T11" fmla="*/ 0 h 26"/>
                  <a:gd name="T12" fmla="*/ 0 w 6"/>
                  <a:gd name="T13" fmla="*/ 0 h 26"/>
                  <a:gd name="T14" fmla="*/ 0 w 6"/>
                  <a:gd name="T15" fmla="*/ 0 h 26"/>
                  <a:gd name="T16" fmla="*/ 0 w 6"/>
                  <a:gd name="T17" fmla="*/ 0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26"/>
                  <a:gd name="T29" fmla="*/ 6 w 6"/>
                  <a:gd name="T30" fmla="*/ 26 h 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26">
                    <a:moveTo>
                      <a:pt x="4" y="0"/>
                    </a:moveTo>
                    <a:lnTo>
                      <a:pt x="4" y="0"/>
                    </a:lnTo>
                    <a:lnTo>
                      <a:pt x="3" y="11"/>
                    </a:lnTo>
                    <a:lnTo>
                      <a:pt x="0" y="25"/>
                    </a:lnTo>
                    <a:lnTo>
                      <a:pt x="2" y="26"/>
                    </a:lnTo>
                    <a:lnTo>
                      <a:pt x="5" y="11"/>
                    </a:lnTo>
                    <a:lnTo>
                      <a:pt x="6" y="0"/>
                    </a:lnTo>
                    <a:lnTo>
                      <a:pt x="4"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61" name="Freeform 176"/>
              <p:cNvSpPr>
                <a:spLocks/>
              </p:cNvSpPr>
              <p:nvPr/>
            </p:nvSpPr>
            <p:spPr bwMode="auto">
              <a:xfrm>
                <a:off x="3455" y="1517"/>
                <a:ext cx="3" cy="2"/>
              </a:xfrm>
              <a:custGeom>
                <a:avLst/>
                <a:gdLst>
                  <a:gd name="T0" fmla="*/ 0 w 8"/>
                  <a:gd name="T1" fmla="*/ 0 h 6"/>
                  <a:gd name="T2" fmla="*/ 0 w 8"/>
                  <a:gd name="T3" fmla="*/ 0 h 6"/>
                  <a:gd name="T4" fmla="*/ 0 w 8"/>
                  <a:gd name="T5" fmla="*/ 0 h 6"/>
                  <a:gd name="T6" fmla="*/ 0 w 8"/>
                  <a:gd name="T7" fmla="*/ 0 h 6"/>
                  <a:gd name="T8" fmla="*/ 0 w 8"/>
                  <a:gd name="T9" fmla="*/ 0 h 6"/>
                  <a:gd name="T10" fmla="*/ 0 w 8"/>
                  <a:gd name="T11" fmla="*/ 0 h 6"/>
                  <a:gd name="T12" fmla="*/ 0 w 8"/>
                  <a:gd name="T13" fmla="*/ 0 h 6"/>
                  <a:gd name="T14" fmla="*/ 0 w 8"/>
                  <a:gd name="T15" fmla="*/ 0 h 6"/>
                  <a:gd name="T16" fmla="*/ 0 w 8"/>
                  <a:gd name="T17" fmla="*/ 0 h 6"/>
                  <a:gd name="T18" fmla="*/ 0 w 8"/>
                  <a:gd name="T19" fmla="*/ 0 h 6"/>
                  <a:gd name="T20" fmla="*/ 0 w 8"/>
                  <a:gd name="T21" fmla="*/ 0 h 6"/>
                  <a:gd name="T22" fmla="*/ 0 w 8"/>
                  <a:gd name="T23" fmla="*/ 0 h 6"/>
                  <a:gd name="T24" fmla="*/ 0 w 8"/>
                  <a:gd name="T25" fmla="*/ 0 h 6"/>
                  <a:gd name="T26" fmla="*/ 0 w 8"/>
                  <a:gd name="T27" fmla="*/ 0 h 6"/>
                  <a:gd name="T28" fmla="*/ 0 w 8"/>
                  <a:gd name="T29" fmla="*/ 0 h 6"/>
                  <a:gd name="T30" fmla="*/ 0 w 8"/>
                  <a:gd name="T31" fmla="*/ 0 h 6"/>
                  <a:gd name="T32" fmla="*/ 0 w 8"/>
                  <a:gd name="T33" fmla="*/ 0 h 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6"/>
                  <a:gd name="T53" fmla="*/ 8 w 8"/>
                  <a:gd name="T54" fmla="*/ 6 h 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6">
                    <a:moveTo>
                      <a:pt x="8" y="5"/>
                    </a:moveTo>
                    <a:lnTo>
                      <a:pt x="8" y="5"/>
                    </a:lnTo>
                    <a:lnTo>
                      <a:pt x="8" y="2"/>
                    </a:lnTo>
                    <a:lnTo>
                      <a:pt x="7" y="1"/>
                    </a:lnTo>
                    <a:lnTo>
                      <a:pt x="4" y="0"/>
                    </a:lnTo>
                    <a:lnTo>
                      <a:pt x="3" y="0"/>
                    </a:lnTo>
                    <a:lnTo>
                      <a:pt x="1" y="2"/>
                    </a:lnTo>
                    <a:lnTo>
                      <a:pt x="0" y="6"/>
                    </a:lnTo>
                    <a:lnTo>
                      <a:pt x="2" y="6"/>
                    </a:lnTo>
                    <a:lnTo>
                      <a:pt x="2" y="3"/>
                    </a:lnTo>
                    <a:lnTo>
                      <a:pt x="4" y="1"/>
                    </a:lnTo>
                    <a:lnTo>
                      <a:pt x="6" y="2"/>
                    </a:lnTo>
                    <a:lnTo>
                      <a:pt x="6" y="3"/>
                    </a:lnTo>
                    <a:lnTo>
                      <a:pt x="7" y="5"/>
                    </a:lnTo>
                    <a:lnTo>
                      <a:pt x="8" y="5"/>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62" name="Freeform 177"/>
              <p:cNvSpPr>
                <a:spLocks/>
              </p:cNvSpPr>
              <p:nvPr/>
            </p:nvSpPr>
            <p:spPr bwMode="auto">
              <a:xfrm>
                <a:off x="3456" y="1519"/>
                <a:ext cx="2" cy="1"/>
              </a:xfrm>
              <a:custGeom>
                <a:avLst/>
                <a:gdLst>
                  <a:gd name="T0" fmla="*/ 0 w 6"/>
                  <a:gd name="T1" fmla="*/ 1 h 2"/>
                  <a:gd name="T2" fmla="*/ 0 w 6"/>
                  <a:gd name="T3" fmla="*/ 0 h 2"/>
                  <a:gd name="T4" fmla="*/ 0 w 6"/>
                  <a:gd name="T5" fmla="*/ 0 h 2"/>
                  <a:gd name="T6" fmla="*/ 0 w 6"/>
                  <a:gd name="T7" fmla="*/ 0 h 2"/>
                  <a:gd name="T8" fmla="*/ 0 w 6"/>
                  <a:gd name="T9" fmla="*/ 1 h 2"/>
                  <a:gd name="T10" fmla="*/ 0 w 6"/>
                  <a:gd name="T11" fmla="*/ 1 h 2"/>
                  <a:gd name="T12" fmla="*/ 0 60000 65536"/>
                  <a:gd name="T13" fmla="*/ 0 60000 65536"/>
                  <a:gd name="T14" fmla="*/ 0 60000 65536"/>
                  <a:gd name="T15" fmla="*/ 0 60000 65536"/>
                  <a:gd name="T16" fmla="*/ 0 60000 65536"/>
                  <a:gd name="T17" fmla="*/ 0 60000 65536"/>
                  <a:gd name="T18" fmla="*/ 0 w 6"/>
                  <a:gd name="T19" fmla="*/ 0 h 2"/>
                  <a:gd name="T20" fmla="*/ 6 w 6"/>
                  <a:gd name="T21" fmla="*/ 2 h 2"/>
                </a:gdLst>
                <a:ahLst/>
                <a:cxnLst>
                  <a:cxn ang="T12">
                    <a:pos x="T0" y="T1"/>
                  </a:cxn>
                  <a:cxn ang="T13">
                    <a:pos x="T2" y="T3"/>
                  </a:cxn>
                  <a:cxn ang="T14">
                    <a:pos x="T4" y="T5"/>
                  </a:cxn>
                  <a:cxn ang="T15">
                    <a:pos x="T6" y="T7"/>
                  </a:cxn>
                  <a:cxn ang="T16">
                    <a:pos x="T8" y="T9"/>
                  </a:cxn>
                  <a:cxn ang="T17">
                    <a:pos x="T10" y="T11"/>
                  </a:cxn>
                </a:cxnLst>
                <a:rect l="T18" t="T19" r="T20" b="T21"/>
                <a:pathLst>
                  <a:path w="6" h="2">
                    <a:moveTo>
                      <a:pt x="6" y="2"/>
                    </a:moveTo>
                    <a:lnTo>
                      <a:pt x="5" y="0"/>
                    </a:lnTo>
                    <a:lnTo>
                      <a:pt x="2" y="0"/>
                    </a:lnTo>
                    <a:lnTo>
                      <a:pt x="1" y="0"/>
                    </a:lnTo>
                    <a:lnTo>
                      <a:pt x="0" y="2"/>
                    </a:lnTo>
                    <a:lnTo>
                      <a:pt x="6" y="2"/>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63" name="Freeform 178"/>
              <p:cNvSpPr>
                <a:spLocks/>
              </p:cNvSpPr>
              <p:nvPr/>
            </p:nvSpPr>
            <p:spPr bwMode="auto">
              <a:xfrm>
                <a:off x="3453" y="1519"/>
                <a:ext cx="5" cy="18"/>
              </a:xfrm>
              <a:custGeom>
                <a:avLst/>
                <a:gdLst>
                  <a:gd name="T0" fmla="*/ 0 w 15"/>
                  <a:gd name="T1" fmla="*/ 0 h 53"/>
                  <a:gd name="T2" fmla="*/ 0 w 15"/>
                  <a:gd name="T3" fmla="*/ 0 h 53"/>
                  <a:gd name="T4" fmla="*/ 0 w 15"/>
                  <a:gd name="T5" fmla="*/ 0 h 53"/>
                  <a:gd name="T6" fmla="*/ 0 w 15"/>
                  <a:gd name="T7" fmla="*/ 0 h 53"/>
                  <a:gd name="T8" fmla="*/ 0 w 15"/>
                  <a:gd name="T9" fmla="*/ 0 h 53"/>
                  <a:gd name="T10" fmla="*/ 0 w 15"/>
                  <a:gd name="T11" fmla="*/ 0 h 53"/>
                  <a:gd name="T12" fmla="*/ 0 w 15"/>
                  <a:gd name="T13" fmla="*/ 0 h 53"/>
                  <a:gd name="T14" fmla="*/ 0 w 15"/>
                  <a:gd name="T15" fmla="*/ 0 h 53"/>
                  <a:gd name="T16" fmla="*/ 0 w 15"/>
                  <a:gd name="T17" fmla="*/ 0 h 53"/>
                  <a:gd name="T18" fmla="*/ 0 w 15"/>
                  <a:gd name="T19" fmla="*/ 0 h 53"/>
                  <a:gd name="T20" fmla="*/ 0 w 15"/>
                  <a:gd name="T21" fmla="*/ 0 h 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53"/>
                  <a:gd name="T35" fmla="*/ 15 w 15"/>
                  <a:gd name="T36" fmla="*/ 53 h 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53">
                    <a:moveTo>
                      <a:pt x="6" y="53"/>
                    </a:moveTo>
                    <a:lnTo>
                      <a:pt x="9" y="42"/>
                    </a:lnTo>
                    <a:lnTo>
                      <a:pt x="11" y="27"/>
                    </a:lnTo>
                    <a:lnTo>
                      <a:pt x="14" y="12"/>
                    </a:lnTo>
                    <a:lnTo>
                      <a:pt x="15" y="0"/>
                    </a:lnTo>
                    <a:lnTo>
                      <a:pt x="9" y="0"/>
                    </a:lnTo>
                    <a:lnTo>
                      <a:pt x="8" y="12"/>
                    </a:lnTo>
                    <a:lnTo>
                      <a:pt x="7" y="27"/>
                    </a:lnTo>
                    <a:lnTo>
                      <a:pt x="3" y="41"/>
                    </a:lnTo>
                    <a:lnTo>
                      <a:pt x="0" y="52"/>
                    </a:lnTo>
                    <a:lnTo>
                      <a:pt x="6" y="53"/>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grpSp>
            <p:nvGrpSpPr>
              <p:cNvPr id="46264" name="Group 179"/>
              <p:cNvGrpSpPr>
                <a:grpSpLocks/>
              </p:cNvGrpSpPr>
              <p:nvPr/>
            </p:nvGrpSpPr>
            <p:grpSpPr bwMode="auto">
              <a:xfrm>
                <a:off x="3386" y="1459"/>
                <a:ext cx="289" cy="181"/>
                <a:chOff x="3386" y="1459"/>
                <a:chExt cx="289" cy="181"/>
              </a:xfrm>
            </p:grpSpPr>
            <p:sp>
              <p:nvSpPr>
                <p:cNvPr id="46466" name="Freeform 180"/>
                <p:cNvSpPr>
                  <a:spLocks/>
                </p:cNvSpPr>
                <p:nvPr/>
              </p:nvSpPr>
              <p:spPr bwMode="auto">
                <a:xfrm>
                  <a:off x="3453" y="1537"/>
                  <a:ext cx="2" cy="1"/>
                </a:xfrm>
                <a:custGeom>
                  <a:avLst/>
                  <a:gdLst>
                    <a:gd name="T0" fmla="*/ 0 w 6"/>
                    <a:gd name="T1" fmla="*/ 0 h 3"/>
                    <a:gd name="T2" fmla="*/ 0 w 6"/>
                    <a:gd name="T3" fmla="*/ 0 h 3"/>
                    <a:gd name="T4" fmla="*/ 0 w 6"/>
                    <a:gd name="T5" fmla="*/ 0 h 3"/>
                    <a:gd name="T6" fmla="*/ 0 w 6"/>
                    <a:gd name="T7" fmla="*/ 0 h 3"/>
                    <a:gd name="T8" fmla="*/ 0 w 6"/>
                    <a:gd name="T9" fmla="*/ 0 h 3"/>
                    <a:gd name="T10" fmla="*/ 0 w 6"/>
                    <a:gd name="T11" fmla="*/ 0 h 3"/>
                    <a:gd name="T12" fmla="*/ 0 60000 65536"/>
                    <a:gd name="T13" fmla="*/ 0 60000 65536"/>
                    <a:gd name="T14" fmla="*/ 0 60000 65536"/>
                    <a:gd name="T15" fmla="*/ 0 60000 65536"/>
                    <a:gd name="T16" fmla="*/ 0 60000 65536"/>
                    <a:gd name="T17" fmla="*/ 0 60000 65536"/>
                    <a:gd name="T18" fmla="*/ 0 w 6"/>
                    <a:gd name="T19" fmla="*/ 0 h 3"/>
                    <a:gd name="T20" fmla="*/ 6 w 6"/>
                    <a:gd name="T21" fmla="*/ 3 h 3"/>
                  </a:gdLst>
                  <a:ahLst/>
                  <a:cxnLst>
                    <a:cxn ang="T12">
                      <a:pos x="T0" y="T1"/>
                    </a:cxn>
                    <a:cxn ang="T13">
                      <a:pos x="T2" y="T3"/>
                    </a:cxn>
                    <a:cxn ang="T14">
                      <a:pos x="T4" y="T5"/>
                    </a:cxn>
                    <a:cxn ang="T15">
                      <a:pos x="T6" y="T7"/>
                    </a:cxn>
                    <a:cxn ang="T16">
                      <a:pos x="T8" y="T9"/>
                    </a:cxn>
                    <a:cxn ang="T17">
                      <a:pos x="T10" y="T11"/>
                    </a:cxn>
                  </a:cxnLst>
                  <a:rect l="T18" t="T19" r="T20" b="T21"/>
                  <a:pathLst>
                    <a:path w="6" h="3">
                      <a:moveTo>
                        <a:pt x="0" y="0"/>
                      </a:moveTo>
                      <a:lnTo>
                        <a:pt x="0" y="2"/>
                      </a:lnTo>
                      <a:lnTo>
                        <a:pt x="2" y="3"/>
                      </a:lnTo>
                      <a:lnTo>
                        <a:pt x="5" y="3"/>
                      </a:lnTo>
                      <a:lnTo>
                        <a:pt x="6" y="1"/>
                      </a:lnTo>
                      <a:lnTo>
                        <a:pt x="0" y="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67" name="Freeform 181"/>
                <p:cNvSpPr>
                  <a:spLocks/>
                </p:cNvSpPr>
                <p:nvPr/>
              </p:nvSpPr>
              <p:spPr bwMode="auto">
                <a:xfrm>
                  <a:off x="3451" y="1474"/>
                  <a:ext cx="9" cy="47"/>
                </a:xfrm>
                <a:custGeom>
                  <a:avLst/>
                  <a:gdLst>
                    <a:gd name="T0" fmla="*/ 0 w 27"/>
                    <a:gd name="T1" fmla="*/ 0 h 141"/>
                    <a:gd name="T2" fmla="*/ 0 w 27"/>
                    <a:gd name="T3" fmla="*/ 0 h 141"/>
                    <a:gd name="T4" fmla="*/ 0 w 27"/>
                    <a:gd name="T5" fmla="*/ 0 h 141"/>
                    <a:gd name="T6" fmla="*/ 0 w 27"/>
                    <a:gd name="T7" fmla="*/ 0 h 141"/>
                    <a:gd name="T8" fmla="*/ 0 w 27"/>
                    <a:gd name="T9" fmla="*/ 0 h 141"/>
                    <a:gd name="T10" fmla="*/ 0 w 27"/>
                    <a:gd name="T11" fmla="*/ 0 h 141"/>
                    <a:gd name="T12" fmla="*/ 0 w 27"/>
                    <a:gd name="T13" fmla="*/ 0 h 141"/>
                    <a:gd name="T14" fmla="*/ 0 w 27"/>
                    <a:gd name="T15" fmla="*/ 0 h 141"/>
                    <a:gd name="T16" fmla="*/ 0 w 27"/>
                    <a:gd name="T17" fmla="*/ 0 h 141"/>
                    <a:gd name="T18" fmla="*/ 0 w 27"/>
                    <a:gd name="T19" fmla="*/ 0 h 141"/>
                    <a:gd name="T20" fmla="*/ 0 w 27"/>
                    <a:gd name="T21" fmla="*/ 0 h 141"/>
                    <a:gd name="T22" fmla="*/ 0 w 27"/>
                    <a:gd name="T23" fmla="*/ 0 h 141"/>
                    <a:gd name="T24" fmla="*/ 0 w 27"/>
                    <a:gd name="T25" fmla="*/ 0 h 141"/>
                    <a:gd name="T26" fmla="*/ 0 w 27"/>
                    <a:gd name="T27" fmla="*/ 0 h 141"/>
                    <a:gd name="T28" fmla="*/ 0 w 27"/>
                    <a:gd name="T29" fmla="*/ 0 h 141"/>
                    <a:gd name="T30" fmla="*/ 0 w 27"/>
                    <a:gd name="T31" fmla="*/ 0 h 141"/>
                    <a:gd name="T32" fmla="*/ 0 w 27"/>
                    <a:gd name="T33" fmla="*/ 0 h 141"/>
                    <a:gd name="T34" fmla="*/ 0 w 27"/>
                    <a:gd name="T35" fmla="*/ 0 h 141"/>
                    <a:gd name="T36" fmla="*/ 0 w 27"/>
                    <a:gd name="T37" fmla="*/ 0 h 141"/>
                    <a:gd name="T38" fmla="*/ 0 w 27"/>
                    <a:gd name="T39" fmla="*/ 0 h 141"/>
                    <a:gd name="T40" fmla="*/ 0 w 27"/>
                    <a:gd name="T41" fmla="*/ 0 h 141"/>
                    <a:gd name="T42" fmla="*/ 0 w 27"/>
                    <a:gd name="T43" fmla="*/ 0 h 141"/>
                    <a:gd name="T44" fmla="*/ 0 w 27"/>
                    <a:gd name="T45" fmla="*/ 0 h 141"/>
                    <a:gd name="T46" fmla="*/ 0 w 27"/>
                    <a:gd name="T47" fmla="*/ 0 h 141"/>
                    <a:gd name="T48" fmla="*/ 0 w 27"/>
                    <a:gd name="T49" fmla="*/ 0 h 141"/>
                    <a:gd name="T50" fmla="*/ 0 w 27"/>
                    <a:gd name="T51" fmla="*/ 0 h 141"/>
                    <a:gd name="T52" fmla="*/ 0 w 27"/>
                    <a:gd name="T53" fmla="*/ 0 h 141"/>
                    <a:gd name="T54" fmla="*/ 0 w 27"/>
                    <a:gd name="T55" fmla="*/ 0 h 141"/>
                    <a:gd name="T56" fmla="*/ 0 w 27"/>
                    <a:gd name="T57" fmla="*/ 0 h 1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
                    <a:gd name="T88" fmla="*/ 0 h 141"/>
                    <a:gd name="T89" fmla="*/ 27 w 27"/>
                    <a:gd name="T90" fmla="*/ 141 h 14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 h="141">
                      <a:moveTo>
                        <a:pt x="11" y="6"/>
                      </a:moveTo>
                      <a:lnTo>
                        <a:pt x="13" y="15"/>
                      </a:lnTo>
                      <a:lnTo>
                        <a:pt x="15" y="31"/>
                      </a:lnTo>
                      <a:lnTo>
                        <a:pt x="17" y="48"/>
                      </a:lnTo>
                      <a:lnTo>
                        <a:pt x="21" y="59"/>
                      </a:lnTo>
                      <a:lnTo>
                        <a:pt x="23" y="75"/>
                      </a:lnTo>
                      <a:lnTo>
                        <a:pt x="26" y="99"/>
                      </a:lnTo>
                      <a:lnTo>
                        <a:pt x="27" y="111"/>
                      </a:lnTo>
                      <a:lnTo>
                        <a:pt x="27" y="123"/>
                      </a:lnTo>
                      <a:lnTo>
                        <a:pt x="26" y="131"/>
                      </a:lnTo>
                      <a:lnTo>
                        <a:pt x="24" y="136"/>
                      </a:lnTo>
                      <a:lnTo>
                        <a:pt x="21" y="140"/>
                      </a:lnTo>
                      <a:lnTo>
                        <a:pt x="19" y="141"/>
                      </a:lnTo>
                      <a:lnTo>
                        <a:pt x="15" y="138"/>
                      </a:lnTo>
                      <a:lnTo>
                        <a:pt x="13" y="136"/>
                      </a:lnTo>
                      <a:lnTo>
                        <a:pt x="9" y="129"/>
                      </a:lnTo>
                      <a:lnTo>
                        <a:pt x="8" y="123"/>
                      </a:lnTo>
                      <a:lnTo>
                        <a:pt x="8" y="108"/>
                      </a:lnTo>
                      <a:lnTo>
                        <a:pt x="6" y="82"/>
                      </a:lnTo>
                      <a:lnTo>
                        <a:pt x="5" y="54"/>
                      </a:lnTo>
                      <a:lnTo>
                        <a:pt x="4" y="34"/>
                      </a:lnTo>
                      <a:lnTo>
                        <a:pt x="1" y="21"/>
                      </a:lnTo>
                      <a:lnTo>
                        <a:pt x="0" y="12"/>
                      </a:lnTo>
                      <a:lnTo>
                        <a:pt x="0" y="5"/>
                      </a:lnTo>
                      <a:lnTo>
                        <a:pt x="1" y="2"/>
                      </a:lnTo>
                      <a:lnTo>
                        <a:pt x="5" y="0"/>
                      </a:lnTo>
                      <a:lnTo>
                        <a:pt x="7" y="0"/>
                      </a:lnTo>
                      <a:lnTo>
                        <a:pt x="9" y="2"/>
                      </a:lnTo>
                      <a:lnTo>
                        <a:pt x="11" y="6"/>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68" name="Freeform 182"/>
                <p:cNvSpPr>
                  <a:spLocks/>
                </p:cNvSpPr>
                <p:nvPr/>
              </p:nvSpPr>
              <p:spPr bwMode="auto">
                <a:xfrm>
                  <a:off x="3454" y="1476"/>
                  <a:ext cx="4" cy="18"/>
                </a:xfrm>
                <a:custGeom>
                  <a:avLst/>
                  <a:gdLst>
                    <a:gd name="T0" fmla="*/ 0 w 12"/>
                    <a:gd name="T1" fmla="*/ 0 h 53"/>
                    <a:gd name="T2" fmla="*/ 0 w 12"/>
                    <a:gd name="T3" fmla="*/ 0 h 53"/>
                    <a:gd name="T4" fmla="*/ 0 w 12"/>
                    <a:gd name="T5" fmla="*/ 0 h 53"/>
                    <a:gd name="T6" fmla="*/ 0 w 12"/>
                    <a:gd name="T7" fmla="*/ 0 h 53"/>
                    <a:gd name="T8" fmla="*/ 0 w 12"/>
                    <a:gd name="T9" fmla="*/ 0 h 53"/>
                    <a:gd name="T10" fmla="*/ 0 w 12"/>
                    <a:gd name="T11" fmla="*/ 0 h 53"/>
                    <a:gd name="T12" fmla="*/ 0 w 12"/>
                    <a:gd name="T13" fmla="*/ 0 h 53"/>
                    <a:gd name="T14" fmla="*/ 0 w 12"/>
                    <a:gd name="T15" fmla="*/ 0 h 53"/>
                    <a:gd name="T16" fmla="*/ 0 w 12"/>
                    <a:gd name="T17" fmla="*/ 0 h 53"/>
                    <a:gd name="T18" fmla="*/ 0 w 12"/>
                    <a:gd name="T19" fmla="*/ 0 h 53"/>
                    <a:gd name="T20" fmla="*/ 0 w 12"/>
                    <a:gd name="T21" fmla="*/ 0 h 53"/>
                    <a:gd name="T22" fmla="*/ 0 w 12"/>
                    <a:gd name="T23" fmla="*/ 0 h 53"/>
                    <a:gd name="T24" fmla="*/ 0 w 12"/>
                    <a:gd name="T25" fmla="*/ 0 h 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53"/>
                    <a:gd name="T41" fmla="*/ 12 w 12"/>
                    <a:gd name="T42" fmla="*/ 53 h 5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53">
                      <a:moveTo>
                        <a:pt x="12" y="53"/>
                      </a:moveTo>
                      <a:lnTo>
                        <a:pt x="12" y="53"/>
                      </a:lnTo>
                      <a:lnTo>
                        <a:pt x="10" y="40"/>
                      </a:lnTo>
                      <a:lnTo>
                        <a:pt x="7" y="25"/>
                      </a:lnTo>
                      <a:lnTo>
                        <a:pt x="4" y="9"/>
                      </a:lnTo>
                      <a:lnTo>
                        <a:pt x="3" y="0"/>
                      </a:lnTo>
                      <a:lnTo>
                        <a:pt x="0" y="0"/>
                      </a:lnTo>
                      <a:lnTo>
                        <a:pt x="3" y="10"/>
                      </a:lnTo>
                      <a:lnTo>
                        <a:pt x="5" y="25"/>
                      </a:lnTo>
                      <a:lnTo>
                        <a:pt x="8" y="42"/>
                      </a:lnTo>
                      <a:lnTo>
                        <a:pt x="11" y="53"/>
                      </a:lnTo>
                      <a:lnTo>
                        <a:pt x="12" y="53"/>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69" name="Freeform 183"/>
                <p:cNvSpPr>
                  <a:spLocks/>
                </p:cNvSpPr>
                <p:nvPr/>
              </p:nvSpPr>
              <p:spPr bwMode="auto">
                <a:xfrm>
                  <a:off x="3457" y="1494"/>
                  <a:ext cx="3" cy="25"/>
                </a:xfrm>
                <a:custGeom>
                  <a:avLst/>
                  <a:gdLst>
                    <a:gd name="T0" fmla="*/ 0 w 7"/>
                    <a:gd name="T1" fmla="*/ 0 h 77"/>
                    <a:gd name="T2" fmla="*/ 0 w 7"/>
                    <a:gd name="T3" fmla="*/ 0 h 77"/>
                    <a:gd name="T4" fmla="*/ 0 w 7"/>
                    <a:gd name="T5" fmla="*/ 0 h 77"/>
                    <a:gd name="T6" fmla="*/ 0 w 7"/>
                    <a:gd name="T7" fmla="*/ 0 h 77"/>
                    <a:gd name="T8" fmla="*/ 0 w 7"/>
                    <a:gd name="T9" fmla="*/ 0 h 77"/>
                    <a:gd name="T10" fmla="*/ 0 w 7"/>
                    <a:gd name="T11" fmla="*/ 0 h 77"/>
                    <a:gd name="T12" fmla="*/ 0 w 7"/>
                    <a:gd name="T13" fmla="*/ 0 h 77"/>
                    <a:gd name="T14" fmla="*/ 0 w 7"/>
                    <a:gd name="T15" fmla="*/ 0 h 77"/>
                    <a:gd name="T16" fmla="*/ 0 w 7"/>
                    <a:gd name="T17" fmla="*/ 0 h 77"/>
                    <a:gd name="T18" fmla="*/ 0 w 7"/>
                    <a:gd name="T19" fmla="*/ 0 h 77"/>
                    <a:gd name="T20" fmla="*/ 0 w 7"/>
                    <a:gd name="T21" fmla="*/ 0 h 77"/>
                    <a:gd name="T22" fmla="*/ 0 w 7"/>
                    <a:gd name="T23" fmla="*/ 0 h 77"/>
                    <a:gd name="T24" fmla="*/ 0 w 7"/>
                    <a:gd name="T25" fmla="*/ 0 h 77"/>
                    <a:gd name="T26" fmla="*/ 0 w 7"/>
                    <a:gd name="T27" fmla="*/ 0 h 77"/>
                    <a:gd name="T28" fmla="*/ 0 w 7"/>
                    <a:gd name="T29" fmla="*/ 0 h 77"/>
                    <a:gd name="T30" fmla="*/ 0 w 7"/>
                    <a:gd name="T31" fmla="*/ 0 h 77"/>
                    <a:gd name="T32" fmla="*/ 0 w 7"/>
                    <a:gd name="T33" fmla="*/ 0 h 7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77"/>
                    <a:gd name="T53" fmla="*/ 7 w 7"/>
                    <a:gd name="T54" fmla="*/ 77 h 7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77">
                      <a:moveTo>
                        <a:pt x="6" y="77"/>
                      </a:moveTo>
                      <a:lnTo>
                        <a:pt x="6" y="77"/>
                      </a:lnTo>
                      <a:lnTo>
                        <a:pt x="7" y="72"/>
                      </a:lnTo>
                      <a:lnTo>
                        <a:pt x="7" y="64"/>
                      </a:lnTo>
                      <a:lnTo>
                        <a:pt x="7" y="52"/>
                      </a:lnTo>
                      <a:lnTo>
                        <a:pt x="7" y="40"/>
                      </a:lnTo>
                      <a:lnTo>
                        <a:pt x="4" y="16"/>
                      </a:lnTo>
                      <a:lnTo>
                        <a:pt x="1" y="0"/>
                      </a:lnTo>
                      <a:lnTo>
                        <a:pt x="0" y="0"/>
                      </a:lnTo>
                      <a:lnTo>
                        <a:pt x="2" y="16"/>
                      </a:lnTo>
                      <a:lnTo>
                        <a:pt x="4" y="40"/>
                      </a:lnTo>
                      <a:lnTo>
                        <a:pt x="6" y="52"/>
                      </a:lnTo>
                      <a:lnTo>
                        <a:pt x="6" y="64"/>
                      </a:lnTo>
                      <a:lnTo>
                        <a:pt x="4" y="72"/>
                      </a:lnTo>
                      <a:lnTo>
                        <a:pt x="3" y="76"/>
                      </a:lnTo>
                      <a:lnTo>
                        <a:pt x="6" y="77"/>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70" name="Freeform 184"/>
                <p:cNvSpPr>
                  <a:spLocks/>
                </p:cNvSpPr>
                <p:nvPr/>
              </p:nvSpPr>
              <p:spPr bwMode="auto">
                <a:xfrm>
                  <a:off x="3453" y="1515"/>
                  <a:ext cx="6" cy="6"/>
                </a:xfrm>
                <a:custGeom>
                  <a:avLst/>
                  <a:gdLst>
                    <a:gd name="T0" fmla="*/ 0 w 19"/>
                    <a:gd name="T1" fmla="*/ 0 h 18"/>
                    <a:gd name="T2" fmla="*/ 0 w 19"/>
                    <a:gd name="T3" fmla="*/ 0 h 18"/>
                    <a:gd name="T4" fmla="*/ 0 w 19"/>
                    <a:gd name="T5" fmla="*/ 0 h 18"/>
                    <a:gd name="T6" fmla="*/ 0 w 19"/>
                    <a:gd name="T7" fmla="*/ 0 h 18"/>
                    <a:gd name="T8" fmla="*/ 0 w 19"/>
                    <a:gd name="T9" fmla="*/ 0 h 18"/>
                    <a:gd name="T10" fmla="*/ 0 w 19"/>
                    <a:gd name="T11" fmla="*/ 0 h 18"/>
                    <a:gd name="T12" fmla="*/ 0 w 19"/>
                    <a:gd name="T13" fmla="*/ 0 h 18"/>
                    <a:gd name="T14" fmla="*/ 0 w 19"/>
                    <a:gd name="T15" fmla="*/ 0 h 18"/>
                    <a:gd name="T16" fmla="*/ 0 w 19"/>
                    <a:gd name="T17" fmla="*/ 0 h 18"/>
                    <a:gd name="T18" fmla="*/ 0 w 19"/>
                    <a:gd name="T19" fmla="*/ 0 h 18"/>
                    <a:gd name="T20" fmla="*/ 0 w 19"/>
                    <a:gd name="T21" fmla="*/ 0 h 18"/>
                    <a:gd name="T22" fmla="*/ 0 w 19"/>
                    <a:gd name="T23" fmla="*/ 0 h 18"/>
                    <a:gd name="T24" fmla="*/ 0 w 19"/>
                    <a:gd name="T25" fmla="*/ 0 h 18"/>
                    <a:gd name="T26" fmla="*/ 0 w 19"/>
                    <a:gd name="T27" fmla="*/ 0 h 18"/>
                    <a:gd name="T28" fmla="*/ 0 w 19"/>
                    <a:gd name="T29" fmla="*/ 0 h 18"/>
                    <a:gd name="T30" fmla="*/ 0 w 19"/>
                    <a:gd name="T31" fmla="*/ 0 h 18"/>
                    <a:gd name="T32" fmla="*/ 0 w 19"/>
                    <a:gd name="T33" fmla="*/ 0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8"/>
                    <a:gd name="T53" fmla="*/ 19 w 19"/>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8">
                      <a:moveTo>
                        <a:pt x="0" y="0"/>
                      </a:moveTo>
                      <a:lnTo>
                        <a:pt x="0" y="0"/>
                      </a:lnTo>
                      <a:lnTo>
                        <a:pt x="2" y="6"/>
                      </a:lnTo>
                      <a:lnTo>
                        <a:pt x="6" y="13"/>
                      </a:lnTo>
                      <a:lnTo>
                        <a:pt x="8" y="17"/>
                      </a:lnTo>
                      <a:lnTo>
                        <a:pt x="12" y="18"/>
                      </a:lnTo>
                      <a:lnTo>
                        <a:pt x="15" y="17"/>
                      </a:lnTo>
                      <a:lnTo>
                        <a:pt x="19" y="13"/>
                      </a:lnTo>
                      <a:lnTo>
                        <a:pt x="16" y="12"/>
                      </a:lnTo>
                      <a:lnTo>
                        <a:pt x="14" y="15"/>
                      </a:lnTo>
                      <a:lnTo>
                        <a:pt x="12" y="17"/>
                      </a:lnTo>
                      <a:lnTo>
                        <a:pt x="9" y="15"/>
                      </a:lnTo>
                      <a:lnTo>
                        <a:pt x="7" y="13"/>
                      </a:lnTo>
                      <a:lnTo>
                        <a:pt x="4" y="6"/>
                      </a:lnTo>
                      <a:lnTo>
                        <a:pt x="2" y="0"/>
                      </a:lnTo>
                      <a:lnTo>
                        <a:pt x="0"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71" name="Freeform 185"/>
                <p:cNvSpPr>
                  <a:spLocks/>
                </p:cNvSpPr>
                <p:nvPr/>
              </p:nvSpPr>
              <p:spPr bwMode="auto">
                <a:xfrm>
                  <a:off x="3451" y="1485"/>
                  <a:ext cx="3" cy="30"/>
                </a:xfrm>
                <a:custGeom>
                  <a:avLst/>
                  <a:gdLst>
                    <a:gd name="T0" fmla="*/ 0 w 7"/>
                    <a:gd name="T1" fmla="*/ 0 h 89"/>
                    <a:gd name="T2" fmla="*/ 0 w 7"/>
                    <a:gd name="T3" fmla="*/ 0 h 89"/>
                    <a:gd name="T4" fmla="*/ 0 w 7"/>
                    <a:gd name="T5" fmla="*/ 0 h 89"/>
                    <a:gd name="T6" fmla="*/ 0 w 7"/>
                    <a:gd name="T7" fmla="*/ 0 h 89"/>
                    <a:gd name="T8" fmla="*/ 0 w 7"/>
                    <a:gd name="T9" fmla="*/ 0 h 89"/>
                    <a:gd name="T10" fmla="*/ 0 w 7"/>
                    <a:gd name="T11" fmla="*/ 0 h 89"/>
                    <a:gd name="T12" fmla="*/ 0 w 7"/>
                    <a:gd name="T13" fmla="*/ 0 h 89"/>
                    <a:gd name="T14" fmla="*/ 0 w 7"/>
                    <a:gd name="T15" fmla="*/ 0 h 89"/>
                    <a:gd name="T16" fmla="*/ 0 w 7"/>
                    <a:gd name="T17" fmla="*/ 0 h 89"/>
                    <a:gd name="T18" fmla="*/ 0 w 7"/>
                    <a:gd name="T19" fmla="*/ 0 h 89"/>
                    <a:gd name="T20" fmla="*/ 0 w 7"/>
                    <a:gd name="T21" fmla="*/ 0 h 89"/>
                    <a:gd name="T22" fmla="*/ 0 w 7"/>
                    <a:gd name="T23" fmla="*/ 0 h 89"/>
                    <a:gd name="T24" fmla="*/ 0 w 7"/>
                    <a:gd name="T25" fmla="*/ 0 h 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
                    <a:gd name="T40" fmla="*/ 0 h 89"/>
                    <a:gd name="T41" fmla="*/ 7 w 7"/>
                    <a:gd name="T42" fmla="*/ 89 h 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 h="89">
                      <a:moveTo>
                        <a:pt x="0" y="0"/>
                      </a:moveTo>
                      <a:lnTo>
                        <a:pt x="0" y="0"/>
                      </a:lnTo>
                      <a:lnTo>
                        <a:pt x="2" y="20"/>
                      </a:lnTo>
                      <a:lnTo>
                        <a:pt x="4" y="48"/>
                      </a:lnTo>
                      <a:lnTo>
                        <a:pt x="5" y="74"/>
                      </a:lnTo>
                      <a:lnTo>
                        <a:pt x="5" y="89"/>
                      </a:lnTo>
                      <a:lnTo>
                        <a:pt x="7" y="89"/>
                      </a:lnTo>
                      <a:lnTo>
                        <a:pt x="6" y="74"/>
                      </a:lnTo>
                      <a:lnTo>
                        <a:pt x="5" y="48"/>
                      </a:lnTo>
                      <a:lnTo>
                        <a:pt x="4" y="20"/>
                      </a:lnTo>
                      <a:lnTo>
                        <a:pt x="2" y="0"/>
                      </a:lnTo>
                      <a:lnTo>
                        <a:pt x="0"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72" name="Freeform 186"/>
                <p:cNvSpPr>
                  <a:spLocks/>
                </p:cNvSpPr>
                <p:nvPr/>
              </p:nvSpPr>
              <p:spPr bwMode="auto">
                <a:xfrm>
                  <a:off x="3451" y="1474"/>
                  <a:ext cx="1" cy="11"/>
                </a:xfrm>
                <a:custGeom>
                  <a:avLst/>
                  <a:gdLst>
                    <a:gd name="T0" fmla="*/ 0 w 4"/>
                    <a:gd name="T1" fmla="*/ 0 h 34"/>
                    <a:gd name="T2" fmla="*/ 0 w 4"/>
                    <a:gd name="T3" fmla="*/ 0 h 34"/>
                    <a:gd name="T4" fmla="*/ 0 w 4"/>
                    <a:gd name="T5" fmla="*/ 0 h 34"/>
                    <a:gd name="T6" fmla="*/ 0 w 4"/>
                    <a:gd name="T7" fmla="*/ 0 h 34"/>
                    <a:gd name="T8" fmla="*/ 0 w 4"/>
                    <a:gd name="T9" fmla="*/ 0 h 34"/>
                    <a:gd name="T10" fmla="*/ 0 w 4"/>
                    <a:gd name="T11" fmla="*/ 0 h 34"/>
                    <a:gd name="T12" fmla="*/ 0 w 4"/>
                    <a:gd name="T13" fmla="*/ 0 h 34"/>
                    <a:gd name="T14" fmla="*/ 0 w 4"/>
                    <a:gd name="T15" fmla="*/ 0 h 34"/>
                    <a:gd name="T16" fmla="*/ 0 w 4"/>
                    <a:gd name="T17" fmla="*/ 0 h 34"/>
                    <a:gd name="T18" fmla="*/ 0 w 4"/>
                    <a:gd name="T19" fmla="*/ 0 h 34"/>
                    <a:gd name="T20" fmla="*/ 0 w 4"/>
                    <a:gd name="T21" fmla="*/ 0 h 34"/>
                    <a:gd name="T22" fmla="*/ 0 w 4"/>
                    <a:gd name="T23" fmla="*/ 0 h 34"/>
                    <a:gd name="T24" fmla="*/ 0 w 4"/>
                    <a:gd name="T25" fmla="*/ 0 h 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
                    <a:gd name="T40" fmla="*/ 0 h 34"/>
                    <a:gd name="T41" fmla="*/ 4 w 4"/>
                    <a:gd name="T42" fmla="*/ 34 h 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 h="34">
                      <a:moveTo>
                        <a:pt x="1" y="0"/>
                      </a:moveTo>
                      <a:lnTo>
                        <a:pt x="1" y="0"/>
                      </a:lnTo>
                      <a:lnTo>
                        <a:pt x="0" y="5"/>
                      </a:lnTo>
                      <a:lnTo>
                        <a:pt x="0" y="12"/>
                      </a:lnTo>
                      <a:lnTo>
                        <a:pt x="1" y="21"/>
                      </a:lnTo>
                      <a:lnTo>
                        <a:pt x="2" y="34"/>
                      </a:lnTo>
                      <a:lnTo>
                        <a:pt x="4" y="34"/>
                      </a:lnTo>
                      <a:lnTo>
                        <a:pt x="2" y="21"/>
                      </a:lnTo>
                      <a:lnTo>
                        <a:pt x="1" y="12"/>
                      </a:lnTo>
                      <a:lnTo>
                        <a:pt x="1" y="5"/>
                      </a:lnTo>
                      <a:lnTo>
                        <a:pt x="2" y="3"/>
                      </a:lnTo>
                      <a:lnTo>
                        <a:pt x="1"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73" name="Freeform 187"/>
                <p:cNvSpPr>
                  <a:spLocks/>
                </p:cNvSpPr>
                <p:nvPr/>
              </p:nvSpPr>
              <p:spPr bwMode="auto">
                <a:xfrm>
                  <a:off x="3451" y="1474"/>
                  <a:ext cx="4" cy="2"/>
                </a:xfrm>
                <a:custGeom>
                  <a:avLst/>
                  <a:gdLst>
                    <a:gd name="T0" fmla="*/ 0 w 11"/>
                    <a:gd name="T1" fmla="*/ 0 h 7"/>
                    <a:gd name="T2" fmla="*/ 0 w 11"/>
                    <a:gd name="T3" fmla="*/ 0 h 7"/>
                    <a:gd name="T4" fmla="*/ 0 w 11"/>
                    <a:gd name="T5" fmla="*/ 0 h 7"/>
                    <a:gd name="T6" fmla="*/ 0 w 11"/>
                    <a:gd name="T7" fmla="*/ 0 h 7"/>
                    <a:gd name="T8" fmla="*/ 0 w 11"/>
                    <a:gd name="T9" fmla="*/ 0 h 7"/>
                    <a:gd name="T10" fmla="*/ 0 w 11"/>
                    <a:gd name="T11" fmla="*/ 0 h 7"/>
                    <a:gd name="T12" fmla="*/ 0 w 11"/>
                    <a:gd name="T13" fmla="*/ 0 h 7"/>
                    <a:gd name="T14" fmla="*/ 0 w 11"/>
                    <a:gd name="T15" fmla="*/ 0 h 7"/>
                    <a:gd name="T16" fmla="*/ 0 w 11"/>
                    <a:gd name="T17" fmla="*/ 0 h 7"/>
                    <a:gd name="T18" fmla="*/ 0 w 11"/>
                    <a:gd name="T19" fmla="*/ 0 h 7"/>
                    <a:gd name="T20" fmla="*/ 0 w 11"/>
                    <a:gd name="T21" fmla="*/ 0 h 7"/>
                    <a:gd name="T22" fmla="*/ 0 w 11"/>
                    <a:gd name="T23" fmla="*/ 0 h 7"/>
                    <a:gd name="T24" fmla="*/ 0 w 11"/>
                    <a:gd name="T25" fmla="*/ 0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
                    <a:gd name="T40" fmla="*/ 0 h 7"/>
                    <a:gd name="T41" fmla="*/ 11 w 11"/>
                    <a:gd name="T42" fmla="*/ 7 h 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 h="7">
                      <a:moveTo>
                        <a:pt x="11" y="7"/>
                      </a:moveTo>
                      <a:lnTo>
                        <a:pt x="11" y="7"/>
                      </a:lnTo>
                      <a:lnTo>
                        <a:pt x="8" y="3"/>
                      </a:lnTo>
                      <a:lnTo>
                        <a:pt x="6" y="0"/>
                      </a:lnTo>
                      <a:lnTo>
                        <a:pt x="3" y="0"/>
                      </a:lnTo>
                      <a:lnTo>
                        <a:pt x="0" y="1"/>
                      </a:lnTo>
                      <a:lnTo>
                        <a:pt x="1" y="4"/>
                      </a:lnTo>
                      <a:lnTo>
                        <a:pt x="4" y="3"/>
                      </a:lnTo>
                      <a:lnTo>
                        <a:pt x="5" y="3"/>
                      </a:lnTo>
                      <a:lnTo>
                        <a:pt x="7" y="4"/>
                      </a:lnTo>
                      <a:lnTo>
                        <a:pt x="8" y="7"/>
                      </a:lnTo>
                      <a:lnTo>
                        <a:pt x="11" y="7"/>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74" name="Freeform 188"/>
                <p:cNvSpPr>
                  <a:spLocks/>
                </p:cNvSpPr>
                <p:nvPr/>
              </p:nvSpPr>
              <p:spPr bwMode="auto">
                <a:xfrm>
                  <a:off x="3451" y="1475"/>
                  <a:ext cx="2" cy="1"/>
                </a:xfrm>
                <a:custGeom>
                  <a:avLst/>
                  <a:gdLst>
                    <a:gd name="T0" fmla="*/ 0 w 6"/>
                    <a:gd name="T1" fmla="*/ 0 h 3"/>
                    <a:gd name="T2" fmla="*/ 0 w 6"/>
                    <a:gd name="T3" fmla="*/ 0 h 3"/>
                    <a:gd name="T4" fmla="*/ 0 w 6"/>
                    <a:gd name="T5" fmla="*/ 0 h 3"/>
                    <a:gd name="T6" fmla="*/ 0 w 6"/>
                    <a:gd name="T7" fmla="*/ 0 h 3"/>
                    <a:gd name="T8" fmla="*/ 0 w 6"/>
                    <a:gd name="T9" fmla="*/ 0 h 3"/>
                    <a:gd name="T10" fmla="*/ 0 w 6"/>
                    <a:gd name="T11" fmla="*/ 0 h 3"/>
                    <a:gd name="T12" fmla="*/ 0 60000 65536"/>
                    <a:gd name="T13" fmla="*/ 0 60000 65536"/>
                    <a:gd name="T14" fmla="*/ 0 60000 65536"/>
                    <a:gd name="T15" fmla="*/ 0 60000 65536"/>
                    <a:gd name="T16" fmla="*/ 0 60000 65536"/>
                    <a:gd name="T17" fmla="*/ 0 60000 65536"/>
                    <a:gd name="T18" fmla="*/ 0 w 6"/>
                    <a:gd name="T19" fmla="*/ 0 h 3"/>
                    <a:gd name="T20" fmla="*/ 6 w 6"/>
                    <a:gd name="T21" fmla="*/ 3 h 3"/>
                  </a:gdLst>
                  <a:ahLst/>
                  <a:cxnLst>
                    <a:cxn ang="T12">
                      <a:pos x="T0" y="T1"/>
                    </a:cxn>
                    <a:cxn ang="T13">
                      <a:pos x="T2" y="T3"/>
                    </a:cxn>
                    <a:cxn ang="T14">
                      <a:pos x="T4" y="T5"/>
                    </a:cxn>
                    <a:cxn ang="T15">
                      <a:pos x="T6" y="T7"/>
                    </a:cxn>
                    <a:cxn ang="T16">
                      <a:pos x="T8" y="T9"/>
                    </a:cxn>
                    <a:cxn ang="T17">
                      <a:pos x="T10" y="T11"/>
                    </a:cxn>
                  </a:cxnLst>
                  <a:rect l="T18" t="T19" r="T20" b="T21"/>
                  <a:pathLst>
                    <a:path w="6" h="3">
                      <a:moveTo>
                        <a:pt x="6" y="3"/>
                      </a:moveTo>
                      <a:lnTo>
                        <a:pt x="5" y="1"/>
                      </a:lnTo>
                      <a:lnTo>
                        <a:pt x="3" y="0"/>
                      </a:lnTo>
                      <a:lnTo>
                        <a:pt x="2" y="1"/>
                      </a:lnTo>
                      <a:lnTo>
                        <a:pt x="0" y="3"/>
                      </a:lnTo>
                      <a:lnTo>
                        <a:pt x="6" y="3"/>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75" name="Freeform 189"/>
                <p:cNvSpPr>
                  <a:spLocks/>
                </p:cNvSpPr>
                <p:nvPr/>
              </p:nvSpPr>
              <p:spPr bwMode="auto">
                <a:xfrm>
                  <a:off x="3451" y="1476"/>
                  <a:ext cx="4" cy="14"/>
                </a:xfrm>
                <a:custGeom>
                  <a:avLst/>
                  <a:gdLst>
                    <a:gd name="T0" fmla="*/ 0 w 12"/>
                    <a:gd name="T1" fmla="*/ 0 h 42"/>
                    <a:gd name="T2" fmla="*/ 0 w 12"/>
                    <a:gd name="T3" fmla="*/ 0 h 42"/>
                    <a:gd name="T4" fmla="*/ 0 w 12"/>
                    <a:gd name="T5" fmla="*/ 0 h 42"/>
                    <a:gd name="T6" fmla="*/ 0 w 12"/>
                    <a:gd name="T7" fmla="*/ 0 h 42"/>
                    <a:gd name="T8" fmla="*/ 0 w 12"/>
                    <a:gd name="T9" fmla="*/ 0 h 42"/>
                    <a:gd name="T10" fmla="*/ 0 w 12"/>
                    <a:gd name="T11" fmla="*/ 0 h 42"/>
                    <a:gd name="T12" fmla="*/ 0 w 12"/>
                    <a:gd name="T13" fmla="*/ 0 h 42"/>
                    <a:gd name="T14" fmla="*/ 0 w 12"/>
                    <a:gd name="T15" fmla="*/ 0 h 42"/>
                    <a:gd name="T16" fmla="*/ 0 w 12"/>
                    <a:gd name="T17" fmla="*/ 0 h 42"/>
                    <a:gd name="T18" fmla="*/ 0 w 12"/>
                    <a:gd name="T19" fmla="*/ 0 h 42"/>
                    <a:gd name="T20" fmla="*/ 0 w 12"/>
                    <a:gd name="T21" fmla="*/ 0 h 42"/>
                    <a:gd name="T22" fmla="*/ 0 w 12"/>
                    <a:gd name="T23" fmla="*/ 0 h 42"/>
                    <a:gd name="T24" fmla="*/ 0 w 12"/>
                    <a:gd name="T25" fmla="*/ 0 h 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42"/>
                    <a:gd name="T41" fmla="*/ 12 w 12"/>
                    <a:gd name="T42" fmla="*/ 42 h 4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42">
                      <a:moveTo>
                        <a:pt x="12" y="40"/>
                      </a:moveTo>
                      <a:lnTo>
                        <a:pt x="12" y="40"/>
                      </a:lnTo>
                      <a:lnTo>
                        <a:pt x="10" y="30"/>
                      </a:lnTo>
                      <a:lnTo>
                        <a:pt x="9" y="17"/>
                      </a:lnTo>
                      <a:lnTo>
                        <a:pt x="6" y="6"/>
                      </a:lnTo>
                      <a:lnTo>
                        <a:pt x="6" y="0"/>
                      </a:lnTo>
                      <a:lnTo>
                        <a:pt x="0" y="0"/>
                      </a:lnTo>
                      <a:lnTo>
                        <a:pt x="2" y="7"/>
                      </a:lnTo>
                      <a:lnTo>
                        <a:pt x="3" y="17"/>
                      </a:lnTo>
                      <a:lnTo>
                        <a:pt x="5" y="31"/>
                      </a:lnTo>
                      <a:lnTo>
                        <a:pt x="6" y="42"/>
                      </a:lnTo>
                      <a:lnTo>
                        <a:pt x="12" y="4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76" name="Freeform 190"/>
                <p:cNvSpPr>
                  <a:spLocks/>
                </p:cNvSpPr>
                <p:nvPr/>
              </p:nvSpPr>
              <p:spPr bwMode="auto">
                <a:xfrm>
                  <a:off x="3453" y="1489"/>
                  <a:ext cx="4" cy="24"/>
                </a:xfrm>
                <a:custGeom>
                  <a:avLst/>
                  <a:gdLst>
                    <a:gd name="T0" fmla="*/ 0 w 11"/>
                    <a:gd name="T1" fmla="*/ 0 h 72"/>
                    <a:gd name="T2" fmla="*/ 0 w 11"/>
                    <a:gd name="T3" fmla="*/ 0 h 72"/>
                    <a:gd name="T4" fmla="*/ 0 w 11"/>
                    <a:gd name="T5" fmla="*/ 0 h 72"/>
                    <a:gd name="T6" fmla="*/ 0 w 11"/>
                    <a:gd name="T7" fmla="*/ 0 h 72"/>
                    <a:gd name="T8" fmla="*/ 0 w 11"/>
                    <a:gd name="T9" fmla="*/ 0 h 72"/>
                    <a:gd name="T10" fmla="*/ 0 w 11"/>
                    <a:gd name="T11" fmla="*/ 0 h 72"/>
                    <a:gd name="T12" fmla="*/ 0 w 11"/>
                    <a:gd name="T13" fmla="*/ 0 h 72"/>
                    <a:gd name="T14" fmla="*/ 0 w 11"/>
                    <a:gd name="T15" fmla="*/ 0 h 72"/>
                    <a:gd name="T16" fmla="*/ 0 w 11"/>
                    <a:gd name="T17" fmla="*/ 0 h 72"/>
                    <a:gd name="T18" fmla="*/ 0 w 11"/>
                    <a:gd name="T19" fmla="*/ 0 h 72"/>
                    <a:gd name="T20" fmla="*/ 0 w 11"/>
                    <a:gd name="T21" fmla="*/ 0 h 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
                    <a:gd name="T34" fmla="*/ 0 h 72"/>
                    <a:gd name="T35" fmla="*/ 11 w 11"/>
                    <a:gd name="T36" fmla="*/ 72 h 7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 h="72">
                      <a:moveTo>
                        <a:pt x="11" y="72"/>
                      </a:moveTo>
                      <a:lnTo>
                        <a:pt x="11" y="59"/>
                      </a:lnTo>
                      <a:lnTo>
                        <a:pt x="8" y="38"/>
                      </a:lnTo>
                      <a:lnTo>
                        <a:pt x="7" y="16"/>
                      </a:lnTo>
                      <a:lnTo>
                        <a:pt x="6" y="0"/>
                      </a:lnTo>
                      <a:lnTo>
                        <a:pt x="0" y="2"/>
                      </a:lnTo>
                      <a:lnTo>
                        <a:pt x="1" y="16"/>
                      </a:lnTo>
                      <a:lnTo>
                        <a:pt x="3" y="38"/>
                      </a:lnTo>
                      <a:lnTo>
                        <a:pt x="5" y="60"/>
                      </a:lnTo>
                      <a:lnTo>
                        <a:pt x="6" y="72"/>
                      </a:lnTo>
                      <a:lnTo>
                        <a:pt x="11" y="72"/>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77" name="Freeform 191"/>
                <p:cNvSpPr>
                  <a:spLocks/>
                </p:cNvSpPr>
                <p:nvPr/>
              </p:nvSpPr>
              <p:spPr bwMode="auto">
                <a:xfrm>
                  <a:off x="3455" y="1513"/>
                  <a:ext cx="2" cy="1"/>
                </a:xfrm>
                <a:custGeom>
                  <a:avLst/>
                  <a:gdLst>
                    <a:gd name="T0" fmla="*/ 0 w 5"/>
                    <a:gd name="T1" fmla="*/ 0 h 2"/>
                    <a:gd name="T2" fmla="*/ 0 w 5"/>
                    <a:gd name="T3" fmla="*/ 1 h 2"/>
                    <a:gd name="T4" fmla="*/ 0 w 5"/>
                    <a:gd name="T5" fmla="*/ 1 h 2"/>
                    <a:gd name="T6" fmla="*/ 0 w 5"/>
                    <a:gd name="T7" fmla="*/ 1 h 2"/>
                    <a:gd name="T8" fmla="*/ 0 w 5"/>
                    <a:gd name="T9" fmla="*/ 0 h 2"/>
                    <a:gd name="T10" fmla="*/ 0 w 5"/>
                    <a:gd name="T11" fmla="*/ 0 h 2"/>
                    <a:gd name="T12" fmla="*/ 0 60000 65536"/>
                    <a:gd name="T13" fmla="*/ 0 60000 65536"/>
                    <a:gd name="T14" fmla="*/ 0 60000 65536"/>
                    <a:gd name="T15" fmla="*/ 0 60000 65536"/>
                    <a:gd name="T16" fmla="*/ 0 60000 65536"/>
                    <a:gd name="T17" fmla="*/ 0 60000 65536"/>
                    <a:gd name="T18" fmla="*/ 0 w 5"/>
                    <a:gd name="T19" fmla="*/ 0 h 2"/>
                    <a:gd name="T20" fmla="*/ 5 w 5"/>
                    <a:gd name="T21" fmla="*/ 2 h 2"/>
                  </a:gdLst>
                  <a:ahLst/>
                  <a:cxnLst>
                    <a:cxn ang="T12">
                      <a:pos x="T0" y="T1"/>
                    </a:cxn>
                    <a:cxn ang="T13">
                      <a:pos x="T2" y="T3"/>
                    </a:cxn>
                    <a:cxn ang="T14">
                      <a:pos x="T4" y="T5"/>
                    </a:cxn>
                    <a:cxn ang="T15">
                      <a:pos x="T6" y="T7"/>
                    </a:cxn>
                    <a:cxn ang="T16">
                      <a:pos x="T8" y="T9"/>
                    </a:cxn>
                    <a:cxn ang="T17">
                      <a:pos x="T10" y="T11"/>
                    </a:cxn>
                  </a:cxnLst>
                  <a:rect l="T18" t="T19" r="T20" b="T21"/>
                  <a:pathLst>
                    <a:path w="5" h="2">
                      <a:moveTo>
                        <a:pt x="0" y="0"/>
                      </a:moveTo>
                      <a:lnTo>
                        <a:pt x="0" y="2"/>
                      </a:lnTo>
                      <a:lnTo>
                        <a:pt x="2" y="2"/>
                      </a:lnTo>
                      <a:lnTo>
                        <a:pt x="5" y="2"/>
                      </a:lnTo>
                      <a:lnTo>
                        <a:pt x="5" y="0"/>
                      </a:lnTo>
                      <a:lnTo>
                        <a:pt x="0" y="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78" name="Freeform 192"/>
                <p:cNvSpPr>
                  <a:spLocks/>
                </p:cNvSpPr>
                <p:nvPr/>
              </p:nvSpPr>
              <p:spPr bwMode="auto">
                <a:xfrm>
                  <a:off x="3386" y="1565"/>
                  <a:ext cx="12" cy="8"/>
                </a:xfrm>
                <a:custGeom>
                  <a:avLst/>
                  <a:gdLst>
                    <a:gd name="T0" fmla="*/ 0 w 37"/>
                    <a:gd name="T1" fmla="*/ 0 h 22"/>
                    <a:gd name="T2" fmla="*/ 0 w 37"/>
                    <a:gd name="T3" fmla="*/ 0 h 22"/>
                    <a:gd name="T4" fmla="*/ 0 w 37"/>
                    <a:gd name="T5" fmla="*/ 0 h 22"/>
                    <a:gd name="T6" fmla="*/ 0 w 37"/>
                    <a:gd name="T7" fmla="*/ 0 h 22"/>
                    <a:gd name="T8" fmla="*/ 0 w 37"/>
                    <a:gd name="T9" fmla="*/ 0 h 22"/>
                    <a:gd name="T10" fmla="*/ 0 w 37"/>
                    <a:gd name="T11" fmla="*/ 0 h 22"/>
                    <a:gd name="T12" fmla="*/ 0 w 37"/>
                    <a:gd name="T13" fmla="*/ 0 h 22"/>
                    <a:gd name="T14" fmla="*/ 0 w 37"/>
                    <a:gd name="T15" fmla="*/ 0 h 22"/>
                    <a:gd name="T16" fmla="*/ 0 w 37"/>
                    <a:gd name="T17" fmla="*/ 0 h 22"/>
                    <a:gd name="T18" fmla="*/ 0 w 37"/>
                    <a:gd name="T19" fmla="*/ 0 h 22"/>
                    <a:gd name="T20" fmla="*/ 0 w 37"/>
                    <a:gd name="T21" fmla="*/ 0 h 22"/>
                    <a:gd name="T22" fmla="*/ 0 w 37"/>
                    <a:gd name="T23" fmla="*/ 0 h 22"/>
                    <a:gd name="T24" fmla="*/ 0 w 37"/>
                    <a:gd name="T25" fmla="*/ 0 h 22"/>
                    <a:gd name="T26" fmla="*/ 0 w 37"/>
                    <a:gd name="T27" fmla="*/ 0 h 22"/>
                    <a:gd name="T28" fmla="*/ 0 w 37"/>
                    <a:gd name="T29" fmla="*/ 0 h 22"/>
                    <a:gd name="T30" fmla="*/ 0 w 37"/>
                    <a:gd name="T31" fmla="*/ 0 h 22"/>
                    <a:gd name="T32" fmla="*/ 0 w 37"/>
                    <a:gd name="T33" fmla="*/ 0 h 22"/>
                    <a:gd name="T34" fmla="*/ 0 w 37"/>
                    <a:gd name="T35" fmla="*/ 0 h 22"/>
                    <a:gd name="T36" fmla="*/ 0 w 37"/>
                    <a:gd name="T37" fmla="*/ 0 h 22"/>
                    <a:gd name="T38" fmla="*/ 0 w 37"/>
                    <a:gd name="T39" fmla="*/ 0 h 22"/>
                    <a:gd name="T40" fmla="*/ 0 w 37"/>
                    <a:gd name="T41" fmla="*/ 0 h 22"/>
                    <a:gd name="T42" fmla="*/ 0 w 37"/>
                    <a:gd name="T43" fmla="*/ 0 h 22"/>
                    <a:gd name="T44" fmla="*/ 0 w 37"/>
                    <a:gd name="T45" fmla="*/ 0 h 22"/>
                    <a:gd name="T46" fmla="*/ 0 w 37"/>
                    <a:gd name="T47" fmla="*/ 0 h 22"/>
                    <a:gd name="T48" fmla="*/ 0 w 37"/>
                    <a:gd name="T49" fmla="*/ 0 h 22"/>
                    <a:gd name="T50" fmla="*/ 0 w 37"/>
                    <a:gd name="T51" fmla="*/ 0 h 22"/>
                    <a:gd name="T52" fmla="*/ 0 w 37"/>
                    <a:gd name="T53" fmla="*/ 0 h 22"/>
                    <a:gd name="T54" fmla="*/ 0 w 37"/>
                    <a:gd name="T55" fmla="*/ 0 h 22"/>
                    <a:gd name="T56" fmla="*/ 0 w 37"/>
                    <a:gd name="T57" fmla="*/ 0 h 22"/>
                    <a:gd name="T58" fmla="*/ 0 w 37"/>
                    <a:gd name="T59" fmla="*/ 0 h 22"/>
                    <a:gd name="T60" fmla="*/ 0 w 37"/>
                    <a:gd name="T61" fmla="*/ 0 h 2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7"/>
                    <a:gd name="T94" fmla="*/ 0 h 22"/>
                    <a:gd name="T95" fmla="*/ 37 w 37"/>
                    <a:gd name="T96" fmla="*/ 22 h 2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7" h="22">
                      <a:moveTo>
                        <a:pt x="37" y="1"/>
                      </a:moveTo>
                      <a:lnTo>
                        <a:pt x="32" y="10"/>
                      </a:lnTo>
                      <a:lnTo>
                        <a:pt x="27" y="16"/>
                      </a:lnTo>
                      <a:lnTo>
                        <a:pt x="26" y="18"/>
                      </a:lnTo>
                      <a:lnTo>
                        <a:pt x="24" y="19"/>
                      </a:lnTo>
                      <a:lnTo>
                        <a:pt x="20" y="21"/>
                      </a:lnTo>
                      <a:lnTo>
                        <a:pt x="17" y="22"/>
                      </a:lnTo>
                      <a:lnTo>
                        <a:pt x="5" y="22"/>
                      </a:lnTo>
                      <a:lnTo>
                        <a:pt x="0" y="21"/>
                      </a:lnTo>
                      <a:lnTo>
                        <a:pt x="10" y="19"/>
                      </a:lnTo>
                      <a:lnTo>
                        <a:pt x="19" y="17"/>
                      </a:lnTo>
                      <a:lnTo>
                        <a:pt x="22" y="15"/>
                      </a:lnTo>
                      <a:lnTo>
                        <a:pt x="20" y="15"/>
                      </a:lnTo>
                      <a:lnTo>
                        <a:pt x="19" y="16"/>
                      </a:lnTo>
                      <a:lnTo>
                        <a:pt x="16" y="17"/>
                      </a:lnTo>
                      <a:lnTo>
                        <a:pt x="8" y="18"/>
                      </a:lnTo>
                      <a:lnTo>
                        <a:pt x="5" y="17"/>
                      </a:lnTo>
                      <a:lnTo>
                        <a:pt x="4" y="17"/>
                      </a:lnTo>
                      <a:lnTo>
                        <a:pt x="3" y="16"/>
                      </a:lnTo>
                      <a:lnTo>
                        <a:pt x="7" y="16"/>
                      </a:lnTo>
                      <a:lnTo>
                        <a:pt x="14" y="15"/>
                      </a:lnTo>
                      <a:lnTo>
                        <a:pt x="20" y="12"/>
                      </a:lnTo>
                      <a:lnTo>
                        <a:pt x="26" y="9"/>
                      </a:lnTo>
                      <a:lnTo>
                        <a:pt x="30" y="5"/>
                      </a:lnTo>
                      <a:lnTo>
                        <a:pt x="33" y="2"/>
                      </a:lnTo>
                      <a:lnTo>
                        <a:pt x="36" y="0"/>
                      </a:lnTo>
                      <a:lnTo>
                        <a:pt x="37" y="0"/>
                      </a:lnTo>
                      <a:lnTo>
                        <a:pt x="37" y="1"/>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79" name="Freeform 193"/>
                <p:cNvSpPr>
                  <a:spLocks/>
                </p:cNvSpPr>
                <p:nvPr/>
              </p:nvSpPr>
              <p:spPr bwMode="auto">
                <a:xfrm>
                  <a:off x="3396" y="1556"/>
                  <a:ext cx="9" cy="11"/>
                </a:xfrm>
                <a:custGeom>
                  <a:avLst/>
                  <a:gdLst>
                    <a:gd name="T0" fmla="*/ 0 w 26"/>
                    <a:gd name="T1" fmla="*/ 0 h 34"/>
                    <a:gd name="T2" fmla="*/ 0 w 26"/>
                    <a:gd name="T3" fmla="*/ 0 h 34"/>
                    <a:gd name="T4" fmla="*/ 0 w 26"/>
                    <a:gd name="T5" fmla="*/ 0 h 34"/>
                    <a:gd name="T6" fmla="*/ 0 w 26"/>
                    <a:gd name="T7" fmla="*/ 0 h 34"/>
                    <a:gd name="T8" fmla="*/ 0 w 26"/>
                    <a:gd name="T9" fmla="*/ 0 h 34"/>
                    <a:gd name="T10" fmla="*/ 0 w 26"/>
                    <a:gd name="T11" fmla="*/ 0 h 34"/>
                    <a:gd name="T12" fmla="*/ 0 w 26"/>
                    <a:gd name="T13" fmla="*/ 0 h 34"/>
                    <a:gd name="T14" fmla="*/ 0 w 26"/>
                    <a:gd name="T15" fmla="*/ 0 h 34"/>
                    <a:gd name="T16" fmla="*/ 0 w 26"/>
                    <a:gd name="T17" fmla="*/ 0 h 34"/>
                    <a:gd name="T18" fmla="*/ 0 w 26"/>
                    <a:gd name="T19" fmla="*/ 0 h 34"/>
                    <a:gd name="T20" fmla="*/ 0 w 26"/>
                    <a:gd name="T21" fmla="*/ 0 h 34"/>
                    <a:gd name="T22" fmla="*/ 0 w 26"/>
                    <a:gd name="T23" fmla="*/ 0 h 34"/>
                    <a:gd name="T24" fmla="*/ 0 w 26"/>
                    <a:gd name="T25" fmla="*/ 0 h 34"/>
                    <a:gd name="T26" fmla="*/ 0 w 26"/>
                    <a:gd name="T27" fmla="*/ 0 h 34"/>
                    <a:gd name="T28" fmla="*/ 0 w 26"/>
                    <a:gd name="T29" fmla="*/ 0 h 34"/>
                    <a:gd name="T30" fmla="*/ 0 w 26"/>
                    <a:gd name="T31" fmla="*/ 0 h 34"/>
                    <a:gd name="T32" fmla="*/ 0 w 26"/>
                    <a:gd name="T33" fmla="*/ 0 h 34"/>
                    <a:gd name="T34" fmla="*/ 0 w 26"/>
                    <a:gd name="T35" fmla="*/ 0 h 34"/>
                    <a:gd name="T36" fmla="*/ 0 w 26"/>
                    <a:gd name="T37" fmla="*/ 0 h 3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
                    <a:gd name="T58" fmla="*/ 0 h 34"/>
                    <a:gd name="T59" fmla="*/ 26 w 26"/>
                    <a:gd name="T60" fmla="*/ 34 h 3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 h="34">
                      <a:moveTo>
                        <a:pt x="26" y="4"/>
                      </a:moveTo>
                      <a:lnTo>
                        <a:pt x="21" y="15"/>
                      </a:lnTo>
                      <a:lnTo>
                        <a:pt x="15" y="24"/>
                      </a:lnTo>
                      <a:lnTo>
                        <a:pt x="13" y="28"/>
                      </a:lnTo>
                      <a:lnTo>
                        <a:pt x="9" y="31"/>
                      </a:lnTo>
                      <a:lnTo>
                        <a:pt x="7" y="34"/>
                      </a:lnTo>
                      <a:lnTo>
                        <a:pt x="5" y="34"/>
                      </a:lnTo>
                      <a:lnTo>
                        <a:pt x="1" y="33"/>
                      </a:lnTo>
                      <a:lnTo>
                        <a:pt x="0" y="30"/>
                      </a:lnTo>
                      <a:lnTo>
                        <a:pt x="0" y="28"/>
                      </a:lnTo>
                      <a:lnTo>
                        <a:pt x="2" y="25"/>
                      </a:lnTo>
                      <a:lnTo>
                        <a:pt x="13" y="12"/>
                      </a:lnTo>
                      <a:lnTo>
                        <a:pt x="21" y="1"/>
                      </a:lnTo>
                      <a:lnTo>
                        <a:pt x="22" y="1"/>
                      </a:lnTo>
                      <a:lnTo>
                        <a:pt x="25" y="0"/>
                      </a:lnTo>
                      <a:lnTo>
                        <a:pt x="26" y="0"/>
                      </a:lnTo>
                      <a:lnTo>
                        <a:pt x="26" y="1"/>
                      </a:lnTo>
                      <a:lnTo>
                        <a:pt x="26" y="4"/>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80" name="Freeform 194"/>
                <p:cNvSpPr>
                  <a:spLocks/>
                </p:cNvSpPr>
                <p:nvPr/>
              </p:nvSpPr>
              <p:spPr bwMode="auto">
                <a:xfrm>
                  <a:off x="3398" y="1557"/>
                  <a:ext cx="7" cy="10"/>
                </a:xfrm>
                <a:custGeom>
                  <a:avLst/>
                  <a:gdLst>
                    <a:gd name="T0" fmla="*/ 0 w 21"/>
                    <a:gd name="T1" fmla="*/ 0 h 31"/>
                    <a:gd name="T2" fmla="*/ 0 w 21"/>
                    <a:gd name="T3" fmla="*/ 0 h 31"/>
                    <a:gd name="T4" fmla="*/ 0 w 21"/>
                    <a:gd name="T5" fmla="*/ 0 h 31"/>
                    <a:gd name="T6" fmla="*/ 0 w 21"/>
                    <a:gd name="T7" fmla="*/ 0 h 31"/>
                    <a:gd name="T8" fmla="*/ 0 w 21"/>
                    <a:gd name="T9" fmla="*/ 0 h 31"/>
                    <a:gd name="T10" fmla="*/ 0 w 21"/>
                    <a:gd name="T11" fmla="*/ 0 h 31"/>
                    <a:gd name="T12" fmla="*/ 0 w 21"/>
                    <a:gd name="T13" fmla="*/ 0 h 31"/>
                    <a:gd name="T14" fmla="*/ 0 w 21"/>
                    <a:gd name="T15" fmla="*/ 0 h 31"/>
                    <a:gd name="T16" fmla="*/ 0 w 21"/>
                    <a:gd name="T17" fmla="*/ 0 h 31"/>
                    <a:gd name="T18" fmla="*/ 0 w 21"/>
                    <a:gd name="T19" fmla="*/ 0 h 31"/>
                    <a:gd name="T20" fmla="*/ 0 w 21"/>
                    <a:gd name="T21" fmla="*/ 0 h 31"/>
                    <a:gd name="T22" fmla="*/ 0 w 21"/>
                    <a:gd name="T23" fmla="*/ 0 h 31"/>
                    <a:gd name="T24" fmla="*/ 0 w 21"/>
                    <a:gd name="T25" fmla="*/ 0 h 31"/>
                    <a:gd name="T26" fmla="*/ 0 w 21"/>
                    <a:gd name="T27" fmla="*/ 0 h 31"/>
                    <a:gd name="T28" fmla="*/ 0 w 21"/>
                    <a:gd name="T29" fmla="*/ 0 h 31"/>
                    <a:gd name="T30" fmla="*/ 0 w 21"/>
                    <a:gd name="T31" fmla="*/ 0 h 31"/>
                    <a:gd name="T32" fmla="*/ 0 w 21"/>
                    <a:gd name="T33" fmla="*/ 0 h 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
                    <a:gd name="T52" fmla="*/ 0 h 31"/>
                    <a:gd name="T53" fmla="*/ 21 w 21"/>
                    <a:gd name="T54" fmla="*/ 31 h 3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 h="31">
                      <a:moveTo>
                        <a:pt x="0" y="31"/>
                      </a:moveTo>
                      <a:lnTo>
                        <a:pt x="0" y="31"/>
                      </a:lnTo>
                      <a:lnTo>
                        <a:pt x="2" y="30"/>
                      </a:lnTo>
                      <a:lnTo>
                        <a:pt x="5" y="27"/>
                      </a:lnTo>
                      <a:lnTo>
                        <a:pt x="8" y="24"/>
                      </a:lnTo>
                      <a:lnTo>
                        <a:pt x="11" y="20"/>
                      </a:lnTo>
                      <a:lnTo>
                        <a:pt x="17" y="11"/>
                      </a:lnTo>
                      <a:lnTo>
                        <a:pt x="21" y="0"/>
                      </a:lnTo>
                      <a:lnTo>
                        <a:pt x="20" y="0"/>
                      </a:lnTo>
                      <a:lnTo>
                        <a:pt x="16" y="10"/>
                      </a:lnTo>
                      <a:lnTo>
                        <a:pt x="10" y="20"/>
                      </a:lnTo>
                      <a:lnTo>
                        <a:pt x="6" y="23"/>
                      </a:lnTo>
                      <a:lnTo>
                        <a:pt x="4" y="26"/>
                      </a:lnTo>
                      <a:lnTo>
                        <a:pt x="1" y="29"/>
                      </a:lnTo>
                      <a:lnTo>
                        <a:pt x="0" y="29"/>
                      </a:lnTo>
                      <a:lnTo>
                        <a:pt x="0" y="31"/>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81" name="Freeform 195"/>
                <p:cNvSpPr>
                  <a:spLocks/>
                </p:cNvSpPr>
                <p:nvPr/>
              </p:nvSpPr>
              <p:spPr bwMode="auto">
                <a:xfrm>
                  <a:off x="3396" y="1564"/>
                  <a:ext cx="2" cy="3"/>
                </a:xfrm>
                <a:custGeom>
                  <a:avLst/>
                  <a:gdLst>
                    <a:gd name="T0" fmla="*/ 0 w 6"/>
                    <a:gd name="T1" fmla="*/ 0 h 10"/>
                    <a:gd name="T2" fmla="*/ 0 w 6"/>
                    <a:gd name="T3" fmla="*/ 0 h 10"/>
                    <a:gd name="T4" fmla="*/ 0 w 6"/>
                    <a:gd name="T5" fmla="*/ 0 h 10"/>
                    <a:gd name="T6" fmla="*/ 0 w 6"/>
                    <a:gd name="T7" fmla="*/ 0 h 10"/>
                    <a:gd name="T8" fmla="*/ 0 w 6"/>
                    <a:gd name="T9" fmla="*/ 0 h 10"/>
                    <a:gd name="T10" fmla="*/ 0 w 6"/>
                    <a:gd name="T11" fmla="*/ 0 h 10"/>
                    <a:gd name="T12" fmla="*/ 0 w 6"/>
                    <a:gd name="T13" fmla="*/ 0 h 10"/>
                    <a:gd name="T14" fmla="*/ 0 w 6"/>
                    <a:gd name="T15" fmla="*/ 0 h 10"/>
                    <a:gd name="T16" fmla="*/ 0 w 6"/>
                    <a:gd name="T17" fmla="*/ 0 h 10"/>
                    <a:gd name="T18" fmla="*/ 0 w 6"/>
                    <a:gd name="T19" fmla="*/ 0 h 10"/>
                    <a:gd name="T20" fmla="*/ 0 w 6"/>
                    <a:gd name="T21" fmla="*/ 0 h 10"/>
                    <a:gd name="T22" fmla="*/ 0 w 6"/>
                    <a:gd name="T23" fmla="*/ 0 h 10"/>
                    <a:gd name="T24" fmla="*/ 0 w 6"/>
                    <a:gd name="T25" fmla="*/ 0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
                    <a:gd name="T40" fmla="*/ 0 h 10"/>
                    <a:gd name="T41" fmla="*/ 6 w 6"/>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 h="10">
                      <a:moveTo>
                        <a:pt x="2" y="0"/>
                      </a:moveTo>
                      <a:lnTo>
                        <a:pt x="2" y="0"/>
                      </a:lnTo>
                      <a:lnTo>
                        <a:pt x="1" y="3"/>
                      </a:lnTo>
                      <a:lnTo>
                        <a:pt x="0" y="5"/>
                      </a:lnTo>
                      <a:lnTo>
                        <a:pt x="2" y="8"/>
                      </a:lnTo>
                      <a:lnTo>
                        <a:pt x="6" y="10"/>
                      </a:lnTo>
                      <a:lnTo>
                        <a:pt x="6" y="8"/>
                      </a:lnTo>
                      <a:lnTo>
                        <a:pt x="2" y="6"/>
                      </a:lnTo>
                      <a:lnTo>
                        <a:pt x="2" y="5"/>
                      </a:lnTo>
                      <a:lnTo>
                        <a:pt x="2" y="3"/>
                      </a:lnTo>
                      <a:lnTo>
                        <a:pt x="4" y="1"/>
                      </a:lnTo>
                      <a:lnTo>
                        <a:pt x="4" y="0"/>
                      </a:lnTo>
                      <a:lnTo>
                        <a:pt x="2"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82" name="Freeform 196"/>
                <p:cNvSpPr>
                  <a:spLocks/>
                </p:cNvSpPr>
                <p:nvPr/>
              </p:nvSpPr>
              <p:spPr bwMode="auto">
                <a:xfrm>
                  <a:off x="3396" y="1556"/>
                  <a:ext cx="7" cy="8"/>
                </a:xfrm>
                <a:custGeom>
                  <a:avLst/>
                  <a:gdLst>
                    <a:gd name="T0" fmla="*/ 0 w 21"/>
                    <a:gd name="T1" fmla="*/ 0 h 24"/>
                    <a:gd name="T2" fmla="*/ 0 w 21"/>
                    <a:gd name="T3" fmla="*/ 0 h 24"/>
                    <a:gd name="T4" fmla="*/ 0 w 21"/>
                    <a:gd name="T5" fmla="*/ 0 h 24"/>
                    <a:gd name="T6" fmla="*/ 0 w 21"/>
                    <a:gd name="T7" fmla="*/ 0 h 24"/>
                    <a:gd name="T8" fmla="*/ 0 w 21"/>
                    <a:gd name="T9" fmla="*/ 0 h 24"/>
                    <a:gd name="T10" fmla="*/ 0 w 21"/>
                    <a:gd name="T11" fmla="*/ 0 h 24"/>
                    <a:gd name="T12" fmla="*/ 0 w 21"/>
                    <a:gd name="T13" fmla="*/ 0 h 24"/>
                    <a:gd name="T14" fmla="*/ 0 w 21"/>
                    <a:gd name="T15" fmla="*/ 0 h 24"/>
                    <a:gd name="T16" fmla="*/ 0 w 2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24"/>
                    <a:gd name="T29" fmla="*/ 21 w 21"/>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24">
                      <a:moveTo>
                        <a:pt x="20" y="0"/>
                      </a:moveTo>
                      <a:lnTo>
                        <a:pt x="20" y="0"/>
                      </a:lnTo>
                      <a:lnTo>
                        <a:pt x="12" y="11"/>
                      </a:lnTo>
                      <a:lnTo>
                        <a:pt x="0" y="24"/>
                      </a:lnTo>
                      <a:lnTo>
                        <a:pt x="2" y="24"/>
                      </a:lnTo>
                      <a:lnTo>
                        <a:pt x="13" y="12"/>
                      </a:lnTo>
                      <a:lnTo>
                        <a:pt x="21" y="1"/>
                      </a:lnTo>
                      <a:lnTo>
                        <a:pt x="20"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83" name="Freeform 197"/>
                <p:cNvSpPr>
                  <a:spLocks/>
                </p:cNvSpPr>
                <p:nvPr/>
              </p:nvSpPr>
              <p:spPr bwMode="auto">
                <a:xfrm>
                  <a:off x="3403" y="1555"/>
                  <a:ext cx="2" cy="2"/>
                </a:xfrm>
                <a:custGeom>
                  <a:avLst/>
                  <a:gdLst>
                    <a:gd name="T0" fmla="*/ 0 w 7"/>
                    <a:gd name="T1" fmla="*/ 0 h 5"/>
                    <a:gd name="T2" fmla="*/ 0 w 7"/>
                    <a:gd name="T3" fmla="*/ 0 h 5"/>
                    <a:gd name="T4" fmla="*/ 0 w 7"/>
                    <a:gd name="T5" fmla="*/ 0 h 5"/>
                    <a:gd name="T6" fmla="*/ 0 w 7"/>
                    <a:gd name="T7" fmla="*/ 0 h 5"/>
                    <a:gd name="T8" fmla="*/ 0 w 7"/>
                    <a:gd name="T9" fmla="*/ 0 h 5"/>
                    <a:gd name="T10" fmla="*/ 0 w 7"/>
                    <a:gd name="T11" fmla="*/ 0 h 5"/>
                    <a:gd name="T12" fmla="*/ 0 w 7"/>
                    <a:gd name="T13" fmla="*/ 0 h 5"/>
                    <a:gd name="T14" fmla="*/ 0 w 7"/>
                    <a:gd name="T15" fmla="*/ 0 h 5"/>
                    <a:gd name="T16" fmla="*/ 0 w 7"/>
                    <a:gd name="T17" fmla="*/ 0 h 5"/>
                    <a:gd name="T18" fmla="*/ 0 w 7"/>
                    <a:gd name="T19" fmla="*/ 0 h 5"/>
                    <a:gd name="T20" fmla="*/ 0 w 7"/>
                    <a:gd name="T21" fmla="*/ 0 h 5"/>
                    <a:gd name="T22" fmla="*/ 0 w 7"/>
                    <a:gd name="T23" fmla="*/ 0 h 5"/>
                    <a:gd name="T24" fmla="*/ 0 w 7"/>
                    <a:gd name="T25" fmla="*/ 0 h 5"/>
                    <a:gd name="T26" fmla="*/ 0 w 7"/>
                    <a:gd name="T27" fmla="*/ 0 h 5"/>
                    <a:gd name="T28" fmla="*/ 0 w 7"/>
                    <a:gd name="T29" fmla="*/ 0 h 5"/>
                    <a:gd name="T30" fmla="*/ 0 w 7"/>
                    <a:gd name="T31" fmla="*/ 0 h 5"/>
                    <a:gd name="T32" fmla="*/ 0 w 7"/>
                    <a:gd name="T33" fmla="*/ 0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5"/>
                    <a:gd name="T53" fmla="*/ 7 w 7"/>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5">
                      <a:moveTo>
                        <a:pt x="5" y="5"/>
                      </a:moveTo>
                      <a:lnTo>
                        <a:pt x="5" y="5"/>
                      </a:lnTo>
                      <a:lnTo>
                        <a:pt x="7" y="3"/>
                      </a:lnTo>
                      <a:lnTo>
                        <a:pt x="7" y="1"/>
                      </a:lnTo>
                      <a:lnTo>
                        <a:pt x="5" y="0"/>
                      </a:lnTo>
                      <a:lnTo>
                        <a:pt x="3" y="0"/>
                      </a:lnTo>
                      <a:lnTo>
                        <a:pt x="1" y="1"/>
                      </a:lnTo>
                      <a:lnTo>
                        <a:pt x="0" y="2"/>
                      </a:lnTo>
                      <a:lnTo>
                        <a:pt x="1" y="3"/>
                      </a:lnTo>
                      <a:lnTo>
                        <a:pt x="2" y="2"/>
                      </a:lnTo>
                      <a:lnTo>
                        <a:pt x="4" y="1"/>
                      </a:lnTo>
                      <a:lnTo>
                        <a:pt x="5" y="1"/>
                      </a:lnTo>
                      <a:lnTo>
                        <a:pt x="5" y="2"/>
                      </a:lnTo>
                      <a:lnTo>
                        <a:pt x="4" y="5"/>
                      </a:lnTo>
                      <a:lnTo>
                        <a:pt x="5" y="5"/>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84" name="Freeform 198"/>
                <p:cNvSpPr>
                  <a:spLocks/>
                </p:cNvSpPr>
                <p:nvPr/>
              </p:nvSpPr>
              <p:spPr bwMode="auto">
                <a:xfrm>
                  <a:off x="3403" y="1556"/>
                  <a:ext cx="1" cy="1"/>
                </a:xfrm>
                <a:custGeom>
                  <a:avLst/>
                  <a:gdLst>
                    <a:gd name="T0" fmla="*/ 0 w 5"/>
                    <a:gd name="T1" fmla="*/ 0 h 3"/>
                    <a:gd name="T2" fmla="*/ 0 w 5"/>
                    <a:gd name="T3" fmla="*/ 0 h 3"/>
                    <a:gd name="T4" fmla="*/ 0 w 5"/>
                    <a:gd name="T5" fmla="*/ 0 h 3"/>
                    <a:gd name="T6" fmla="*/ 0 w 5"/>
                    <a:gd name="T7" fmla="*/ 0 h 3"/>
                    <a:gd name="T8" fmla="*/ 0 w 5"/>
                    <a:gd name="T9" fmla="*/ 0 h 3"/>
                    <a:gd name="T10" fmla="*/ 0 w 5"/>
                    <a:gd name="T11" fmla="*/ 0 h 3"/>
                    <a:gd name="T12" fmla="*/ 0 60000 65536"/>
                    <a:gd name="T13" fmla="*/ 0 60000 65536"/>
                    <a:gd name="T14" fmla="*/ 0 60000 65536"/>
                    <a:gd name="T15" fmla="*/ 0 60000 65536"/>
                    <a:gd name="T16" fmla="*/ 0 60000 65536"/>
                    <a:gd name="T17" fmla="*/ 0 60000 65536"/>
                    <a:gd name="T18" fmla="*/ 0 w 5"/>
                    <a:gd name="T19" fmla="*/ 0 h 3"/>
                    <a:gd name="T20" fmla="*/ 5 w 5"/>
                    <a:gd name="T21" fmla="*/ 3 h 3"/>
                  </a:gdLst>
                  <a:ahLst/>
                  <a:cxnLst>
                    <a:cxn ang="T12">
                      <a:pos x="T0" y="T1"/>
                    </a:cxn>
                    <a:cxn ang="T13">
                      <a:pos x="T2" y="T3"/>
                    </a:cxn>
                    <a:cxn ang="T14">
                      <a:pos x="T4" y="T5"/>
                    </a:cxn>
                    <a:cxn ang="T15">
                      <a:pos x="T6" y="T7"/>
                    </a:cxn>
                    <a:cxn ang="T16">
                      <a:pos x="T8" y="T9"/>
                    </a:cxn>
                    <a:cxn ang="T17">
                      <a:pos x="T10" y="T11"/>
                    </a:cxn>
                  </a:cxnLst>
                  <a:rect l="T18" t="T19" r="T20" b="T21"/>
                  <a:pathLst>
                    <a:path w="5" h="3">
                      <a:moveTo>
                        <a:pt x="5" y="3"/>
                      </a:moveTo>
                      <a:lnTo>
                        <a:pt x="5" y="2"/>
                      </a:lnTo>
                      <a:lnTo>
                        <a:pt x="4" y="0"/>
                      </a:lnTo>
                      <a:lnTo>
                        <a:pt x="2" y="0"/>
                      </a:lnTo>
                      <a:lnTo>
                        <a:pt x="0" y="1"/>
                      </a:lnTo>
                      <a:lnTo>
                        <a:pt x="5" y="3"/>
                      </a:lnTo>
                      <a:close/>
                    </a:path>
                  </a:pathLst>
                </a:custGeom>
                <a:solidFill>
                  <a:srgbClr val="FCED9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85" name="Freeform 199"/>
                <p:cNvSpPr>
                  <a:spLocks/>
                </p:cNvSpPr>
                <p:nvPr/>
              </p:nvSpPr>
              <p:spPr bwMode="auto">
                <a:xfrm>
                  <a:off x="3397" y="1556"/>
                  <a:ext cx="7" cy="10"/>
                </a:xfrm>
                <a:custGeom>
                  <a:avLst/>
                  <a:gdLst>
                    <a:gd name="T0" fmla="*/ 0 w 22"/>
                    <a:gd name="T1" fmla="*/ 0 h 28"/>
                    <a:gd name="T2" fmla="*/ 0 w 22"/>
                    <a:gd name="T3" fmla="*/ 0 h 28"/>
                    <a:gd name="T4" fmla="*/ 0 w 22"/>
                    <a:gd name="T5" fmla="*/ 0 h 28"/>
                    <a:gd name="T6" fmla="*/ 0 w 22"/>
                    <a:gd name="T7" fmla="*/ 0 h 28"/>
                    <a:gd name="T8" fmla="*/ 0 w 22"/>
                    <a:gd name="T9" fmla="*/ 0 h 28"/>
                    <a:gd name="T10" fmla="*/ 0 w 22"/>
                    <a:gd name="T11" fmla="*/ 0 h 28"/>
                    <a:gd name="T12" fmla="*/ 0 w 22"/>
                    <a:gd name="T13" fmla="*/ 0 h 28"/>
                    <a:gd name="T14" fmla="*/ 0 60000 65536"/>
                    <a:gd name="T15" fmla="*/ 0 60000 65536"/>
                    <a:gd name="T16" fmla="*/ 0 60000 65536"/>
                    <a:gd name="T17" fmla="*/ 0 60000 65536"/>
                    <a:gd name="T18" fmla="*/ 0 60000 65536"/>
                    <a:gd name="T19" fmla="*/ 0 60000 65536"/>
                    <a:gd name="T20" fmla="*/ 0 60000 65536"/>
                    <a:gd name="T21" fmla="*/ 0 w 22"/>
                    <a:gd name="T22" fmla="*/ 0 h 28"/>
                    <a:gd name="T23" fmla="*/ 22 w 22"/>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28">
                      <a:moveTo>
                        <a:pt x="4" y="28"/>
                      </a:moveTo>
                      <a:lnTo>
                        <a:pt x="14" y="14"/>
                      </a:lnTo>
                      <a:lnTo>
                        <a:pt x="22" y="2"/>
                      </a:lnTo>
                      <a:lnTo>
                        <a:pt x="17" y="0"/>
                      </a:lnTo>
                      <a:lnTo>
                        <a:pt x="10" y="12"/>
                      </a:lnTo>
                      <a:lnTo>
                        <a:pt x="0" y="24"/>
                      </a:lnTo>
                      <a:lnTo>
                        <a:pt x="4" y="28"/>
                      </a:lnTo>
                      <a:close/>
                    </a:path>
                  </a:pathLst>
                </a:custGeom>
                <a:solidFill>
                  <a:srgbClr val="FCED9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86" name="Freeform 200"/>
                <p:cNvSpPr>
                  <a:spLocks/>
                </p:cNvSpPr>
                <p:nvPr/>
              </p:nvSpPr>
              <p:spPr bwMode="auto">
                <a:xfrm>
                  <a:off x="3397" y="1564"/>
                  <a:ext cx="1" cy="2"/>
                </a:xfrm>
                <a:custGeom>
                  <a:avLst/>
                  <a:gdLst>
                    <a:gd name="T0" fmla="*/ 0 w 5"/>
                    <a:gd name="T1" fmla="*/ 0 h 4"/>
                    <a:gd name="T2" fmla="*/ 0 w 5"/>
                    <a:gd name="T3" fmla="*/ 1 h 4"/>
                    <a:gd name="T4" fmla="*/ 0 w 5"/>
                    <a:gd name="T5" fmla="*/ 1 h 4"/>
                    <a:gd name="T6" fmla="*/ 0 w 5"/>
                    <a:gd name="T7" fmla="*/ 1 h 4"/>
                    <a:gd name="T8" fmla="*/ 0 w 5"/>
                    <a:gd name="T9" fmla="*/ 1 h 4"/>
                    <a:gd name="T10" fmla="*/ 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1" y="0"/>
                      </a:moveTo>
                      <a:lnTo>
                        <a:pt x="0" y="2"/>
                      </a:lnTo>
                      <a:lnTo>
                        <a:pt x="1" y="4"/>
                      </a:lnTo>
                      <a:lnTo>
                        <a:pt x="3" y="4"/>
                      </a:lnTo>
                      <a:lnTo>
                        <a:pt x="5" y="4"/>
                      </a:lnTo>
                      <a:lnTo>
                        <a:pt x="1" y="0"/>
                      </a:lnTo>
                      <a:close/>
                    </a:path>
                  </a:pathLst>
                </a:custGeom>
                <a:solidFill>
                  <a:srgbClr val="FCED9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87" name="Freeform 201"/>
                <p:cNvSpPr>
                  <a:spLocks/>
                </p:cNvSpPr>
                <p:nvPr/>
              </p:nvSpPr>
              <p:spPr bwMode="auto">
                <a:xfrm>
                  <a:off x="3403" y="1545"/>
                  <a:ext cx="7" cy="12"/>
                </a:xfrm>
                <a:custGeom>
                  <a:avLst/>
                  <a:gdLst>
                    <a:gd name="T0" fmla="*/ 0 w 22"/>
                    <a:gd name="T1" fmla="*/ 0 h 36"/>
                    <a:gd name="T2" fmla="*/ 0 w 22"/>
                    <a:gd name="T3" fmla="*/ 0 h 36"/>
                    <a:gd name="T4" fmla="*/ 0 w 22"/>
                    <a:gd name="T5" fmla="*/ 0 h 36"/>
                    <a:gd name="T6" fmla="*/ 0 w 22"/>
                    <a:gd name="T7" fmla="*/ 0 h 36"/>
                    <a:gd name="T8" fmla="*/ 0 w 22"/>
                    <a:gd name="T9" fmla="*/ 0 h 36"/>
                    <a:gd name="T10" fmla="*/ 0 w 22"/>
                    <a:gd name="T11" fmla="*/ 0 h 36"/>
                    <a:gd name="T12" fmla="*/ 0 w 22"/>
                    <a:gd name="T13" fmla="*/ 0 h 36"/>
                    <a:gd name="T14" fmla="*/ 0 w 22"/>
                    <a:gd name="T15" fmla="*/ 0 h 36"/>
                    <a:gd name="T16" fmla="*/ 0 w 22"/>
                    <a:gd name="T17" fmla="*/ 0 h 36"/>
                    <a:gd name="T18" fmla="*/ 0 w 22"/>
                    <a:gd name="T19" fmla="*/ 0 h 36"/>
                    <a:gd name="T20" fmla="*/ 0 w 22"/>
                    <a:gd name="T21" fmla="*/ 0 h 36"/>
                    <a:gd name="T22" fmla="*/ 0 w 22"/>
                    <a:gd name="T23" fmla="*/ 0 h 36"/>
                    <a:gd name="T24" fmla="*/ 0 w 22"/>
                    <a:gd name="T25" fmla="*/ 0 h 36"/>
                    <a:gd name="T26" fmla="*/ 0 w 22"/>
                    <a:gd name="T27" fmla="*/ 0 h 36"/>
                    <a:gd name="T28" fmla="*/ 0 w 22"/>
                    <a:gd name="T29" fmla="*/ 0 h 36"/>
                    <a:gd name="T30" fmla="*/ 0 w 22"/>
                    <a:gd name="T31" fmla="*/ 0 h 36"/>
                    <a:gd name="T32" fmla="*/ 0 w 22"/>
                    <a:gd name="T33" fmla="*/ 0 h 36"/>
                    <a:gd name="T34" fmla="*/ 0 w 22"/>
                    <a:gd name="T35" fmla="*/ 0 h 36"/>
                    <a:gd name="T36" fmla="*/ 0 w 22"/>
                    <a:gd name="T37" fmla="*/ 0 h 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
                    <a:gd name="T58" fmla="*/ 0 h 36"/>
                    <a:gd name="T59" fmla="*/ 22 w 22"/>
                    <a:gd name="T60" fmla="*/ 36 h 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 h="36">
                      <a:moveTo>
                        <a:pt x="22" y="5"/>
                      </a:moveTo>
                      <a:lnTo>
                        <a:pt x="18" y="15"/>
                      </a:lnTo>
                      <a:lnTo>
                        <a:pt x="14" y="26"/>
                      </a:lnTo>
                      <a:lnTo>
                        <a:pt x="11" y="30"/>
                      </a:lnTo>
                      <a:lnTo>
                        <a:pt x="9" y="33"/>
                      </a:lnTo>
                      <a:lnTo>
                        <a:pt x="7" y="35"/>
                      </a:lnTo>
                      <a:lnTo>
                        <a:pt x="4" y="36"/>
                      </a:lnTo>
                      <a:lnTo>
                        <a:pt x="1" y="35"/>
                      </a:lnTo>
                      <a:lnTo>
                        <a:pt x="0" y="34"/>
                      </a:lnTo>
                      <a:lnTo>
                        <a:pt x="0" y="32"/>
                      </a:lnTo>
                      <a:lnTo>
                        <a:pt x="1" y="29"/>
                      </a:lnTo>
                      <a:lnTo>
                        <a:pt x="9" y="13"/>
                      </a:lnTo>
                      <a:lnTo>
                        <a:pt x="16" y="3"/>
                      </a:lnTo>
                      <a:lnTo>
                        <a:pt x="17" y="2"/>
                      </a:lnTo>
                      <a:lnTo>
                        <a:pt x="19" y="0"/>
                      </a:lnTo>
                      <a:lnTo>
                        <a:pt x="21" y="0"/>
                      </a:lnTo>
                      <a:lnTo>
                        <a:pt x="22" y="1"/>
                      </a:lnTo>
                      <a:lnTo>
                        <a:pt x="22" y="2"/>
                      </a:lnTo>
                      <a:lnTo>
                        <a:pt x="22" y="5"/>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88" name="Freeform 202"/>
                <p:cNvSpPr>
                  <a:spLocks/>
                </p:cNvSpPr>
                <p:nvPr/>
              </p:nvSpPr>
              <p:spPr bwMode="auto">
                <a:xfrm>
                  <a:off x="3404" y="1546"/>
                  <a:ext cx="6" cy="11"/>
                </a:xfrm>
                <a:custGeom>
                  <a:avLst/>
                  <a:gdLst>
                    <a:gd name="T0" fmla="*/ 0 w 18"/>
                    <a:gd name="T1" fmla="*/ 0 h 33"/>
                    <a:gd name="T2" fmla="*/ 0 w 18"/>
                    <a:gd name="T3" fmla="*/ 0 h 33"/>
                    <a:gd name="T4" fmla="*/ 0 w 18"/>
                    <a:gd name="T5" fmla="*/ 0 h 33"/>
                    <a:gd name="T6" fmla="*/ 0 w 18"/>
                    <a:gd name="T7" fmla="*/ 0 h 33"/>
                    <a:gd name="T8" fmla="*/ 0 w 18"/>
                    <a:gd name="T9" fmla="*/ 0 h 33"/>
                    <a:gd name="T10" fmla="*/ 0 w 18"/>
                    <a:gd name="T11" fmla="*/ 0 h 33"/>
                    <a:gd name="T12" fmla="*/ 0 w 18"/>
                    <a:gd name="T13" fmla="*/ 0 h 33"/>
                    <a:gd name="T14" fmla="*/ 0 w 18"/>
                    <a:gd name="T15" fmla="*/ 0 h 33"/>
                    <a:gd name="T16" fmla="*/ 0 w 18"/>
                    <a:gd name="T17" fmla="*/ 0 h 33"/>
                    <a:gd name="T18" fmla="*/ 0 w 18"/>
                    <a:gd name="T19" fmla="*/ 0 h 33"/>
                    <a:gd name="T20" fmla="*/ 0 w 18"/>
                    <a:gd name="T21" fmla="*/ 0 h 33"/>
                    <a:gd name="T22" fmla="*/ 0 w 18"/>
                    <a:gd name="T23" fmla="*/ 0 h 33"/>
                    <a:gd name="T24" fmla="*/ 0 w 18"/>
                    <a:gd name="T25" fmla="*/ 0 h 33"/>
                    <a:gd name="T26" fmla="*/ 0 w 18"/>
                    <a:gd name="T27" fmla="*/ 0 h 33"/>
                    <a:gd name="T28" fmla="*/ 0 w 18"/>
                    <a:gd name="T29" fmla="*/ 0 h 33"/>
                    <a:gd name="T30" fmla="*/ 0 w 18"/>
                    <a:gd name="T31" fmla="*/ 0 h 33"/>
                    <a:gd name="T32" fmla="*/ 0 w 18"/>
                    <a:gd name="T33" fmla="*/ 0 h 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33"/>
                    <a:gd name="T53" fmla="*/ 18 w 18"/>
                    <a:gd name="T54" fmla="*/ 33 h 3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33">
                      <a:moveTo>
                        <a:pt x="0" y="33"/>
                      </a:moveTo>
                      <a:lnTo>
                        <a:pt x="0" y="33"/>
                      </a:lnTo>
                      <a:lnTo>
                        <a:pt x="4" y="32"/>
                      </a:lnTo>
                      <a:lnTo>
                        <a:pt x="6" y="30"/>
                      </a:lnTo>
                      <a:lnTo>
                        <a:pt x="8" y="26"/>
                      </a:lnTo>
                      <a:lnTo>
                        <a:pt x="11" y="22"/>
                      </a:lnTo>
                      <a:lnTo>
                        <a:pt x="15" y="11"/>
                      </a:lnTo>
                      <a:lnTo>
                        <a:pt x="18" y="1"/>
                      </a:lnTo>
                      <a:lnTo>
                        <a:pt x="17" y="0"/>
                      </a:lnTo>
                      <a:lnTo>
                        <a:pt x="13" y="11"/>
                      </a:lnTo>
                      <a:lnTo>
                        <a:pt x="8" y="22"/>
                      </a:lnTo>
                      <a:lnTo>
                        <a:pt x="7" y="26"/>
                      </a:lnTo>
                      <a:lnTo>
                        <a:pt x="5" y="29"/>
                      </a:lnTo>
                      <a:lnTo>
                        <a:pt x="3" y="31"/>
                      </a:lnTo>
                      <a:lnTo>
                        <a:pt x="1" y="31"/>
                      </a:lnTo>
                      <a:lnTo>
                        <a:pt x="0" y="31"/>
                      </a:lnTo>
                      <a:lnTo>
                        <a:pt x="0" y="33"/>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89" name="Freeform 203"/>
                <p:cNvSpPr>
                  <a:spLocks/>
                </p:cNvSpPr>
                <p:nvPr/>
              </p:nvSpPr>
              <p:spPr bwMode="auto">
                <a:xfrm>
                  <a:off x="3403" y="1554"/>
                  <a:ext cx="1" cy="3"/>
                </a:xfrm>
                <a:custGeom>
                  <a:avLst/>
                  <a:gdLst>
                    <a:gd name="T0" fmla="*/ 0 w 5"/>
                    <a:gd name="T1" fmla="*/ 0 h 9"/>
                    <a:gd name="T2" fmla="*/ 0 w 5"/>
                    <a:gd name="T3" fmla="*/ 0 h 9"/>
                    <a:gd name="T4" fmla="*/ 0 w 5"/>
                    <a:gd name="T5" fmla="*/ 0 h 9"/>
                    <a:gd name="T6" fmla="*/ 0 w 5"/>
                    <a:gd name="T7" fmla="*/ 0 h 9"/>
                    <a:gd name="T8" fmla="*/ 0 w 5"/>
                    <a:gd name="T9" fmla="*/ 0 h 9"/>
                    <a:gd name="T10" fmla="*/ 0 w 5"/>
                    <a:gd name="T11" fmla="*/ 0 h 9"/>
                    <a:gd name="T12" fmla="*/ 0 w 5"/>
                    <a:gd name="T13" fmla="*/ 0 h 9"/>
                    <a:gd name="T14" fmla="*/ 0 w 5"/>
                    <a:gd name="T15" fmla="*/ 0 h 9"/>
                    <a:gd name="T16" fmla="*/ 0 w 5"/>
                    <a:gd name="T17" fmla="*/ 0 h 9"/>
                    <a:gd name="T18" fmla="*/ 0 w 5"/>
                    <a:gd name="T19" fmla="*/ 0 h 9"/>
                    <a:gd name="T20" fmla="*/ 0 w 5"/>
                    <a:gd name="T21" fmla="*/ 0 h 9"/>
                    <a:gd name="T22" fmla="*/ 0 w 5"/>
                    <a:gd name="T23" fmla="*/ 0 h 9"/>
                    <a:gd name="T24" fmla="*/ 0 w 5"/>
                    <a:gd name="T25" fmla="*/ 0 h 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
                    <a:gd name="T40" fmla="*/ 0 h 9"/>
                    <a:gd name="T41" fmla="*/ 5 w 5"/>
                    <a:gd name="T42" fmla="*/ 9 h 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 h="9">
                      <a:moveTo>
                        <a:pt x="1" y="0"/>
                      </a:moveTo>
                      <a:lnTo>
                        <a:pt x="2" y="0"/>
                      </a:lnTo>
                      <a:lnTo>
                        <a:pt x="0" y="3"/>
                      </a:lnTo>
                      <a:lnTo>
                        <a:pt x="0" y="6"/>
                      </a:lnTo>
                      <a:lnTo>
                        <a:pt x="2" y="8"/>
                      </a:lnTo>
                      <a:lnTo>
                        <a:pt x="5" y="9"/>
                      </a:lnTo>
                      <a:lnTo>
                        <a:pt x="5" y="7"/>
                      </a:lnTo>
                      <a:lnTo>
                        <a:pt x="3" y="7"/>
                      </a:lnTo>
                      <a:lnTo>
                        <a:pt x="2" y="6"/>
                      </a:lnTo>
                      <a:lnTo>
                        <a:pt x="2" y="4"/>
                      </a:lnTo>
                      <a:lnTo>
                        <a:pt x="3" y="1"/>
                      </a:lnTo>
                      <a:lnTo>
                        <a:pt x="1"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90" name="Freeform 204"/>
                <p:cNvSpPr>
                  <a:spLocks/>
                </p:cNvSpPr>
                <p:nvPr/>
              </p:nvSpPr>
              <p:spPr bwMode="auto">
                <a:xfrm>
                  <a:off x="3403" y="1546"/>
                  <a:ext cx="5" cy="9"/>
                </a:xfrm>
                <a:custGeom>
                  <a:avLst/>
                  <a:gdLst>
                    <a:gd name="T0" fmla="*/ 0 w 16"/>
                    <a:gd name="T1" fmla="*/ 0 h 27"/>
                    <a:gd name="T2" fmla="*/ 0 w 16"/>
                    <a:gd name="T3" fmla="*/ 0 h 27"/>
                    <a:gd name="T4" fmla="*/ 0 w 16"/>
                    <a:gd name="T5" fmla="*/ 0 h 27"/>
                    <a:gd name="T6" fmla="*/ 0 w 16"/>
                    <a:gd name="T7" fmla="*/ 0 h 27"/>
                    <a:gd name="T8" fmla="*/ 0 w 16"/>
                    <a:gd name="T9" fmla="*/ 0 h 27"/>
                    <a:gd name="T10" fmla="*/ 0 w 16"/>
                    <a:gd name="T11" fmla="*/ 0 h 27"/>
                    <a:gd name="T12" fmla="*/ 0 w 16"/>
                    <a:gd name="T13" fmla="*/ 0 h 27"/>
                    <a:gd name="T14" fmla="*/ 0 w 16"/>
                    <a:gd name="T15" fmla="*/ 0 h 27"/>
                    <a:gd name="T16" fmla="*/ 0 w 16"/>
                    <a:gd name="T17" fmla="*/ 0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27"/>
                    <a:gd name="T29" fmla="*/ 16 w 16"/>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27">
                      <a:moveTo>
                        <a:pt x="15" y="0"/>
                      </a:moveTo>
                      <a:lnTo>
                        <a:pt x="15" y="0"/>
                      </a:lnTo>
                      <a:lnTo>
                        <a:pt x="9" y="11"/>
                      </a:lnTo>
                      <a:lnTo>
                        <a:pt x="0" y="26"/>
                      </a:lnTo>
                      <a:lnTo>
                        <a:pt x="2" y="27"/>
                      </a:lnTo>
                      <a:lnTo>
                        <a:pt x="10" y="12"/>
                      </a:lnTo>
                      <a:lnTo>
                        <a:pt x="16" y="1"/>
                      </a:lnTo>
                      <a:lnTo>
                        <a:pt x="15"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91" name="Freeform 205"/>
                <p:cNvSpPr>
                  <a:spLocks/>
                </p:cNvSpPr>
                <p:nvPr/>
              </p:nvSpPr>
              <p:spPr bwMode="auto">
                <a:xfrm>
                  <a:off x="3408" y="1545"/>
                  <a:ext cx="3" cy="2"/>
                </a:xfrm>
                <a:custGeom>
                  <a:avLst/>
                  <a:gdLst>
                    <a:gd name="T0" fmla="*/ 0 w 8"/>
                    <a:gd name="T1" fmla="*/ 0 h 6"/>
                    <a:gd name="T2" fmla="*/ 0 w 8"/>
                    <a:gd name="T3" fmla="*/ 0 h 6"/>
                    <a:gd name="T4" fmla="*/ 0 w 8"/>
                    <a:gd name="T5" fmla="*/ 0 h 6"/>
                    <a:gd name="T6" fmla="*/ 0 w 8"/>
                    <a:gd name="T7" fmla="*/ 0 h 6"/>
                    <a:gd name="T8" fmla="*/ 0 w 8"/>
                    <a:gd name="T9" fmla="*/ 0 h 6"/>
                    <a:gd name="T10" fmla="*/ 0 w 8"/>
                    <a:gd name="T11" fmla="*/ 0 h 6"/>
                    <a:gd name="T12" fmla="*/ 0 w 8"/>
                    <a:gd name="T13" fmla="*/ 0 h 6"/>
                    <a:gd name="T14" fmla="*/ 0 w 8"/>
                    <a:gd name="T15" fmla="*/ 0 h 6"/>
                    <a:gd name="T16" fmla="*/ 0 w 8"/>
                    <a:gd name="T17" fmla="*/ 0 h 6"/>
                    <a:gd name="T18" fmla="*/ 0 w 8"/>
                    <a:gd name="T19" fmla="*/ 0 h 6"/>
                    <a:gd name="T20" fmla="*/ 0 w 8"/>
                    <a:gd name="T21" fmla="*/ 0 h 6"/>
                    <a:gd name="T22" fmla="*/ 0 w 8"/>
                    <a:gd name="T23" fmla="*/ 0 h 6"/>
                    <a:gd name="T24" fmla="*/ 0 w 8"/>
                    <a:gd name="T25" fmla="*/ 0 h 6"/>
                    <a:gd name="T26" fmla="*/ 0 w 8"/>
                    <a:gd name="T27" fmla="*/ 0 h 6"/>
                    <a:gd name="T28" fmla="*/ 0 w 8"/>
                    <a:gd name="T29" fmla="*/ 0 h 6"/>
                    <a:gd name="T30" fmla="*/ 0 w 8"/>
                    <a:gd name="T31" fmla="*/ 0 h 6"/>
                    <a:gd name="T32" fmla="*/ 0 w 8"/>
                    <a:gd name="T33" fmla="*/ 0 h 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6"/>
                    <a:gd name="T53" fmla="*/ 8 w 8"/>
                    <a:gd name="T54" fmla="*/ 6 h 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6">
                      <a:moveTo>
                        <a:pt x="7" y="6"/>
                      </a:moveTo>
                      <a:lnTo>
                        <a:pt x="7" y="6"/>
                      </a:lnTo>
                      <a:lnTo>
                        <a:pt x="8" y="3"/>
                      </a:lnTo>
                      <a:lnTo>
                        <a:pt x="7" y="1"/>
                      </a:lnTo>
                      <a:lnTo>
                        <a:pt x="6" y="0"/>
                      </a:lnTo>
                      <a:lnTo>
                        <a:pt x="4" y="1"/>
                      </a:lnTo>
                      <a:lnTo>
                        <a:pt x="1" y="2"/>
                      </a:lnTo>
                      <a:lnTo>
                        <a:pt x="0" y="3"/>
                      </a:lnTo>
                      <a:lnTo>
                        <a:pt x="1" y="4"/>
                      </a:lnTo>
                      <a:lnTo>
                        <a:pt x="2" y="3"/>
                      </a:lnTo>
                      <a:lnTo>
                        <a:pt x="4" y="2"/>
                      </a:lnTo>
                      <a:lnTo>
                        <a:pt x="6" y="2"/>
                      </a:lnTo>
                      <a:lnTo>
                        <a:pt x="6" y="3"/>
                      </a:lnTo>
                      <a:lnTo>
                        <a:pt x="6" y="5"/>
                      </a:lnTo>
                      <a:lnTo>
                        <a:pt x="7" y="6"/>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92" name="Freeform 206"/>
                <p:cNvSpPr>
                  <a:spLocks/>
                </p:cNvSpPr>
                <p:nvPr/>
              </p:nvSpPr>
              <p:spPr bwMode="auto">
                <a:xfrm>
                  <a:off x="3408" y="1546"/>
                  <a:ext cx="2" cy="1"/>
                </a:xfrm>
                <a:custGeom>
                  <a:avLst/>
                  <a:gdLst>
                    <a:gd name="T0" fmla="*/ 0 w 5"/>
                    <a:gd name="T1" fmla="*/ 0 h 3"/>
                    <a:gd name="T2" fmla="*/ 0 w 5"/>
                    <a:gd name="T3" fmla="*/ 0 h 3"/>
                    <a:gd name="T4" fmla="*/ 0 w 5"/>
                    <a:gd name="T5" fmla="*/ 0 h 3"/>
                    <a:gd name="T6" fmla="*/ 0 w 5"/>
                    <a:gd name="T7" fmla="*/ 0 h 3"/>
                    <a:gd name="T8" fmla="*/ 0 w 5"/>
                    <a:gd name="T9" fmla="*/ 0 h 3"/>
                    <a:gd name="T10" fmla="*/ 0 w 5"/>
                    <a:gd name="T11" fmla="*/ 0 h 3"/>
                    <a:gd name="T12" fmla="*/ 0 60000 65536"/>
                    <a:gd name="T13" fmla="*/ 0 60000 65536"/>
                    <a:gd name="T14" fmla="*/ 0 60000 65536"/>
                    <a:gd name="T15" fmla="*/ 0 60000 65536"/>
                    <a:gd name="T16" fmla="*/ 0 60000 65536"/>
                    <a:gd name="T17" fmla="*/ 0 60000 65536"/>
                    <a:gd name="T18" fmla="*/ 0 w 5"/>
                    <a:gd name="T19" fmla="*/ 0 h 3"/>
                    <a:gd name="T20" fmla="*/ 5 w 5"/>
                    <a:gd name="T21" fmla="*/ 3 h 3"/>
                  </a:gdLst>
                  <a:ahLst/>
                  <a:cxnLst>
                    <a:cxn ang="T12">
                      <a:pos x="T0" y="T1"/>
                    </a:cxn>
                    <a:cxn ang="T13">
                      <a:pos x="T2" y="T3"/>
                    </a:cxn>
                    <a:cxn ang="T14">
                      <a:pos x="T4" y="T5"/>
                    </a:cxn>
                    <a:cxn ang="T15">
                      <a:pos x="T6" y="T7"/>
                    </a:cxn>
                    <a:cxn ang="T16">
                      <a:pos x="T8" y="T9"/>
                    </a:cxn>
                    <a:cxn ang="T17">
                      <a:pos x="T10" y="T11"/>
                    </a:cxn>
                  </a:cxnLst>
                  <a:rect l="T18" t="T19" r="T20" b="T21"/>
                  <a:pathLst>
                    <a:path w="5" h="3">
                      <a:moveTo>
                        <a:pt x="5" y="3"/>
                      </a:moveTo>
                      <a:lnTo>
                        <a:pt x="5" y="1"/>
                      </a:lnTo>
                      <a:lnTo>
                        <a:pt x="3" y="0"/>
                      </a:lnTo>
                      <a:lnTo>
                        <a:pt x="1" y="0"/>
                      </a:lnTo>
                      <a:lnTo>
                        <a:pt x="0" y="2"/>
                      </a:lnTo>
                      <a:lnTo>
                        <a:pt x="5" y="3"/>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93" name="Freeform 207"/>
                <p:cNvSpPr>
                  <a:spLocks/>
                </p:cNvSpPr>
                <p:nvPr/>
              </p:nvSpPr>
              <p:spPr bwMode="auto">
                <a:xfrm>
                  <a:off x="3404" y="1546"/>
                  <a:ext cx="6" cy="9"/>
                </a:xfrm>
                <a:custGeom>
                  <a:avLst/>
                  <a:gdLst>
                    <a:gd name="T0" fmla="*/ 0 w 17"/>
                    <a:gd name="T1" fmla="*/ 0 h 26"/>
                    <a:gd name="T2" fmla="*/ 0 w 17"/>
                    <a:gd name="T3" fmla="*/ 0 h 26"/>
                    <a:gd name="T4" fmla="*/ 0 w 17"/>
                    <a:gd name="T5" fmla="*/ 0 h 26"/>
                    <a:gd name="T6" fmla="*/ 0 w 17"/>
                    <a:gd name="T7" fmla="*/ 0 h 26"/>
                    <a:gd name="T8" fmla="*/ 0 w 17"/>
                    <a:gd name="T9" fmla="*/ 0 h 26"/>
                    <a:gd name="T10" fmla="*/ 0 w 17"/>
                    <a:gd name="T11" fmla="*/ 0 h 26"/>
                    <a:gd name="T12" fmla="*/ 0 w 17"/>
                    <a:gd name="T13" fmla="*/ 0 h 26"/>
                    <a:gd name="T14" fmla="*/ 0 60000 65536"/>
                    <a:gd name="T15" fmla="*/ 0 60000 65536"/>
                    <a:gd name="T16" fmla="*/ 0 60000 65536"/>
                    <a:gd name="T17" fmla="*/ 0 60000 65536"/>
                    <a:gd name="T18" fmla="*/ 0 60000 65536"/>
                    <a:gd name="T19" fmla="*/ 0 60000 65536"/>
                    <a:gd name="T20" fmla="*/ 0 60000 65536"/>
                    <a:gd name="T21" fmla="*/ 0 w 17"/>
                    <a:gd name="T22" fmla="*/ 0 h 26"/>
                    <a:gd name="T23" fmla="*/ 17 w 17"/>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26">
                      <a:moveTo>
                        <a:pt x="5" y="26"/>
                      </a:moveTo>
                      <a:lnTo>
                        <a:pt x="12" y="12"/>
                      </a:lnTo>
                      <a:lnTo>
                        <a:pt x="17" y="1"/>
                      </a:lnTo>
                      <a:lnTo>
                        <a:pt x="12" y="0"/>
                      </a:lnTo>
                      <a:lnTo>
                        <a:pt x="7" y="10"/>
                      </a:lnTo>
                      <a:lnTo>
                        <a:pt x="0" y="23"/>
                      </a:lnTo>
                      <a:lnTo>
                        <a:pt x="5" y="26"/>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94" name="Freeform 208"/>
                <p:cNvSpPr>
                  <a:spLocks/>
                </p:cNvSpPr>
                <p:nvPr/>
              </p:nvSpPr>
              <p:spPr bwMode="auto">
                <a:xfrm>
                  <a:off x="3404" y="1554"/>
                  <a:ext cx="2" cy="1"/>
                </a:xfrm>
                <a:custGeom>
                  <a:avLst/>
                  <a:gdLst>
                    <a:gd name="T0" fmla="*/ 0 w 5"/>
                    <a:gd name="T1" fmla="*/ 0 h 4"/>
                    <a:gd name="T2" fmla="*/ 0 w 5"/>
                    <a:gd name="T3" fmla="*/ 0 h 4"/>
                    <a:gd name="T4" fmla="*/ 0 w 5"/>
                    <a:gd name="T5" fmla="*/ 0 h 4"/>
                    <a:gd name="T6" fmla="*/ 0 w 5"/>
                    <a:gd name="T7" fmla="*/ 0 h 4"/>
                    <a:gd name="T8" fmla="*/ 0 w 5"/>
                    <a:gd name="T9" fmla="*/ 0 h 4"/>
                    <a:gd name="T10" fmla="*/ 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0"/>
                      </a:moveTo>
                      <a:lnTo>
                        <a:pt x="0" y="2"/>
                      </a:lnTo>
                      <a:lnTo>
                        <a:pt x="1" y="4"/>
                      </a:lnTo>
                      <a:lnTo>
                        <a:pt x="3" y="4"/>
                      </a:lnTo>
                      <a:lnTo>
                        <a:pt x="5" y="3"/>
                      </a:lnTo>
                      <a:lnTo>
                        <a:pt x="0" y="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95" name="Freeform 209"/>
                <p:cNvSpPr>
                  <a:spLocks/>
                </p:cNvSpPr>
                <p:nvPr/>
              </p:nvSpPr>
              <p:spPr bwMode="auto">
                <a:xfrm>
                  <a:off x="3408" y="1534"/>
                  <a:ext cx="6" cy="13"/>
                </a:xfrm>
                <a:custGeom>
                  <a:avLst/>
                  <a:gdLst>
                    <a:gd name="T0" fmla="*/ 0 w 18"/>
                    <a:gd name="T1" fmla="*/ 0 h 38"/>
                    <a:gd name="T2" fmla="*/ 0 w 18"/>
                    <a:gd name="T3" fmla="*/ 0 h 38"/>
                    <a:gd name="T4" fmla="*/ 0 w 18"/>
                    <a:gd name="T5" fmla="*/ 0 h 38"/>
                    <a:gd name="T6" fmla="*/ 0 w 18"/>
                    <a:gd name="T7" fmla="*/ 0 h 38"/>
                    <a:gd name="T8" fmla="*/ 0 w 18"/>
                    <a:gd name="T9" fmla="*/ 0 h 38"/>
                    <a:gd name="T10" fmla="*/ 0 w 18"/>
                    <a:gd name="T11" fmla="*/ 0 h 38"/>
                    <a:gd name="T12" fmla="*/ 0 w 18"/>
                    <a:gd name="T13" fmla="*/ 0 h 38"/>
                    <a:gd name="T14" fmla="*/ 0 w 18"/>
                    <a:gd name="T15" fmla="*/ 0 h 38"/>
                    <a:gd name="T16" fmla="*/ 0 w 18"/>
                    <a:gd name="T17" fmla="*/ 0 h 38"/>
                    <a:gd name="T18" fmla="*/ 0 w 18"/>
                    <a:gd name="T19" fmla="*/ 0 h 38"/>
                    <a:gd name="T20" fmla="*/ 0 w 18"/>
                    <a:gd name="T21" fmla="*/ 0 h 38"/>
                    <a:gd name="T22" fmla="*/ 0 w 18"/>
                    <a:gd name="T23" fmla="*/ 0 h 38"/>
                    <a:gd name="T24" fmla="*/ 0 w 18"/>
                    <a:gd name="T25" fmla="*/ 0 h 38"/>
                    <a:gd name="T26" fmla="*/ 0 w 18"/>
                    <a:gd name="T27" fmla="*/ 0 h 38"/>
                    <a:gd name="T28" fmla="*/ 0 w 18"/>
                    <a:gd name="T29" fmla="*/ 0 h 38"/>
                    <a:gd name="T30" fmla="*/ 0 w 18"/>
                    <a:gd name="T31" fmla="*/ 0 h 38"/>
                    <a:gd name="T32" fmla="*/ 0 w 18"/>
                    <a:gd name="T33" fmla="*/ 0 h 38"/>
                    <a:gd name="T34" fmla="*/ 0 w 18"/>
                    <a:gd name="T35" fmla="*/ 0 h 38"/>
                    <a:gd name="T36" fmla="*/ 0 w 18"/>
                    <a:gd name="T37" fmla="*/ 0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
                    <a:gd name="T58" fmla="*/ 0 h 38"/>
                    <a:gd name="T59" fmla="*/ 18 w 18"/>
                    <a:gd name="T60" fmla="*/ 38 h 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 h="38">
                      <a:moveTo>
                        <a:pt x="18" y="5"/>
                      </a:moveTo>
                      <a:lnTo>
                        <a:pt x="16" y="16"/>
                      </a:lnTo>
                      <a:lnTo>
                        <a:pt x="12" y="26"/>
                      </a:lnTo>
                      <a:lnTo>
                        <a:pt x="11" y="31"/>
                      </a:lnTo>
                      <a:lnTo>
                        <a:pt x="9" y="35"/>
                      </a:lnTo>
                      <a:lnTo>
                        <a:pt x="7" y="37"/>
                      </a:lnTo>
                      <a:lnTo>
                        <a:pt x="4" y="38"/>
                      </a:lnTo>
                      <a:lnTo>
                        <a:pt x="1" y="37"/>
                      </a:lnTo>
                      <a:lnTo>
                        <a:pt x="0" y="36"/>
                      </a:lnTo>
                      <a:lnTo>
                        <a:pt x="0" y="34"/>
                      </a:lnTo>
                      <a:lnTo>
                        <a:pt x="0" y="31"/>
                      </a:lnTo>
                      <a:lnTo>
                        <a:pt x="7" y="15"/>
                      </a:lnTo>
                      <a:lnTo>
                        <a:pt x="12" y="3"/>
                      </a:lnTo>
                      <a:lnTo>
                        <a:pt x="14" y="2"/>
                      </a:lnTo>
                      <a:lnTo>
                        <a:pt x="16" y="0"/>
                      </a:lnTo>
                      <a:lnTo>
                        <a:pt x="17" y="0"/>
                      </a:lnTo>
                      <a:lnTo>
                        <a:pt x="18" y="2"/>
                      </a:lnTo>
                      <a:lnTo>
                        <a:pt x="18" y="5"/>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96" name="Freeform 210"/>
                <p:cNvSpPr>
                  <a:spLocks/>
                </p:cNvSpPr>
                <p:nvPr/>
              </p:nvSpPr>
              <p:spPr bwMode="auto">
                <a:xfrm>
                  <a:off x="3409" y="1536"/>
                  <a:ext cx="5" cy="11"/>
                </a:xfrm>
                <a:custGeom>
                  <a:avLst/>
                  <a:gdLst>
                    <a:gd name="T0" fmla="*/ 0 w 14"/>
                    <a:gd name="T1" fmla="*/ 0 h 33"/>
                    <a:gd name="T2" fmla="*/ 0 w 14"/>
                    <a:gd name="T3" fmla="*/ 0 h 33"/>
                    <a:gd name="T4" fmla="*/ 0 w 14"/>
                    <a:gd name="T5" fmla="*/ 0 h 33"/>
                    <a:gd name="T6" fmla="*/ 0 w 14"/>
                    <a:gd name="T7" fmla="*/ 0 h 33"/>
                    <a:gd name="T8" fmla="*/ 0 w 14"/>
                    <a:gd name="T9" fmla="*/ 0 h 33"/>
                    <a:gd name="T10" fmla="*/ 0 w 14"/>
                    <a:gd name="T11" fmla="*/ 0 h 33"/>
                    <a:gd name="T12" fmla="*/ 0 w 14"/>
                    <a:gd name="T13" fmla="*/ 0 h 33"/>
                    <a:gd name="T14" fmla="*/ 0 w 14"/>
                    <a:gd name="T15" fmla="*/ 0 h 33"/>
                    <a:gd name="T16" fmla="*/ 0 w 14"/>
                    <a:gd name="T17" fmla="*/ 0 h 33"/>
                    <a:gd name="T18" fmla="*/ 0 w 14"/>
                    <a:gd name="T19" fmla="*/ 0 h 33"/>
                    <a:gd name="T20" fmla="*/ 0 w 14"/>
                    <a:gd name="T21" fmla="*/ 0 h 33"/>
                    <a:gd name="T22" fmla="*/ 0 w 14"/>
                    <a:gd name="T23" fmla="*/ 0 h 33"/>
                    <a:gd name="T24" fmla="*/ 0 w 14"/>
                    <a:gd name="T25" fmla="*/ 0 h 33"/>
                    <a:gd name="T26" fmla="*/ 0 w 14"/>
                    <a:gd name="T27" fmla="*/ 0 h 33"/>
                    <a:gd name="T28" fmla="*/ 0 w 14"/>
                    <a:gd name="T29" fmla="*/ 0 h 33"/>
                    <a:gd name="T30" fmla="*/ 0 w 14"/>
                    <a:gd name="T31" fmla="*/ 0 h 33"/>
                    <a:gd name="T32" fmla="*/ 0 w 14"/>
                    <a:gd name="T33" fmla="*/ 0 h 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
                    <a:gd name="T52" fmla="*/ 0 h 33"/>
                    <a:gd name="T53" fmla="*/ 14 w 14"/>
                    <a:gd name="T54" fmla="*/ 33 h 3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 h="33">
                      <a:moveTo>
                        <a:pt x="0" y="33"/>
                      </a:moveTo>
                      <a:lnTo>
                        <a:pt x="0" y="33"/>
                      </a:lnTo>
                      <a:lnTo>
                        <a:pt x="4" y="32"/>
                      </a:lnTo>
                      <a:lnTo>
                        <a:pt x="6" y="30"/>
                      </a:lnTo>
                      <a:lnTo>
                        <a:pt x="7" y="27"/>
                      </a:lnTo>
                      <a:lnTo>
                        <a:pt x="10" y="21"/>
                      </a:lnTo>
                      <a:lnTo>
                        <a:pt x="13" y="11"/>
                      </a:lnTo>
                      <a:lnTo>
                        <a:pt x="14" y="0"/>
                      </a:lnTo>
                      <a:lnTo>
                        <a:pt x="13" y="0"/>
                      </a:lnTo>
                      <a:lnTo>
                        <a:pt x="11" y="11"/>
                      </a:lnTo>
                      <a:lnTo>
                        <a:pt x="7" y="21"/>
                      </a:lnTo>
                      <a:lnTo>
                        <a:pt x="6" y="26"/>
                      </a:lnTo>
                      <a:lnTo>
                        <a:pt x="4" y="29"/>
                      </a:lnTo>
                      <a:lnTo>
                        <a:pt x="3" y="31"/>
                      </a:lnTo>
                      <a:lnTo>
                        <a:pt x="0" y="32"/>
                      </a:lnTo>
                      <a:lnTo>
                        <a:pt x="0" y="33"/>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97" name="Freeform 211"/>
                <p:cNvSpPr>
                  <a:spLocks/>
                </p:cNvSpPr>
                <p:nvPr/>
              </p:nvSpPr>
              <p:spPr bwMode="auto">
                <a:xfrm>
                  <a:off x="3408" y="1545"/>
                  <a:ext cx="1" cy="2"/>
                </a:xfrm>
                <a:custGeom>
                  <a:avLst/>
                  <a:gdLst>
                    <a:gd name="T0" fmla="*/ 0 w 5"/>
                    <a:gd name="T1" fmla="*/ 0 h 7"/>
                    <a:gd name="T2" fmla="*/ 0 w 5"/>
                    <a:gd name="T3" fmla="*/ 0 h 7"/>
                    <a:gd name="T4" fmla="*/ 0 w 5"/>
                    <a:gd name="T5" fmla="*/ 0 h 7"/>
                    <a:gd name="T6" fmla="*/ 0 w 5"/>
                    <a:gd name="T7" fmla="*/ 0 h 7"/>
                    <a:gd name="T8" fmla="*/ 0 w 5"/>
                    <a:gd name="T9" fmla="*/ 0 h 7"/>
                    <a:gd name="T10" fmla="*/ 0 w 5"/>
                    <a:gd name="T11" fmla="*/ 0 h 7"/>
                    <a:gd name="T12" fmla="*/ 0 w 5"/>
                    <a:gd name="T13" fmla="*/ 0 h 7"/>
                    <a:gd name="T14" fmla="*/ 0 w 5"/>
                    <a:gd name="T15" fmla="*/ 0 h 7"/>
                    <a:gd name="T16" fmla="*/ 0 w 5"/>
                    <a:gd name="T17" fmla="*/ 0 h 7"/>
                    <a:gd name="T18" fmla="*/ 0 w 5"/>
                    <a:gd name="T19" fmla="*/ 0 h 7"/>
                    <a:gd name="T20" fmla="*/ 0 w 5"/>
                    <a:gd name="T21" fmla="*/ 0 h 7"/>
                    <a:gd name="T22" fmla="*/ 0 w 5"/>
                    <a:gd name="T23" fmla="*/ 0 h 7"/>
                    <a:gd name="T24" fmla="*/ 0 w 5"/>
                    <a:gd name="T25" fmla="*/ 0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
                    <a:gd name="T40" fmla="*/ 0 h 7"/>
                    <a:gd name="T41" fmla="*/ 5 w 5"/>
                    <a:gd name="T42" fmla="*/ 7 h 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 h="7">
                      <a:moveTo>
                        <a:pt x="1" y="0"/>
                      </a:moveTo>
                      <a:lnTo>
                        <a:pt x="1" y="0"/>
                      </a:lnTo>
                      <a:lnTo>
                        <a:pt x="0" y="3"/>
                      </a:lnTo>
                      <a:lnTo>
                        <a:pt x="0" y="5"/>
                      </a:lnTo>
                      <a:lnTo>
                        <a:pt x="2" y="7"/>
                      </a:lnTo>
                      <a:lnTo>
                        <a:pt x="5" y="7"/>
                      </a:lnTo>
                      <a:lnTo>
                        <a:pt x="5" y="6"/>
                      </a:lnTo>
                      <a:lnTo>
                        <a:pt x="3" y="6"/>
                      </a:lnTo>
                      <a:lnTo>
                        <a:pt x="1" y="5"/>
                      </a:lnTo>
                      <a:lnTo>
                        <a:pt x="1" y="3"/>
                      </a:lnTo>
                      <a:lnTo>
                        <a:pt x="2" y="0"/>
                      </a:lnTo>
                      <a:lnTo>
                        <a:pt x="1"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98" name="Freeform 212"/>
                <p:cNvSpPr>
                  <a:spLocks/>
                </p:cNvSpPr>
                <p:nvPr/>
              </p:nvSpPr>
              <p:spPr bwMode="auto">
                <a:xfrm>
                  <a:off x="3408" y="1535"/>
                  <a:ext cx="4" cy="10"/>
                </a:xfrm>
                <a:custGeom>
                  <a:avLst/>
                  <a:gdLst>
                    <a:gd name="T0" fmla="*/ 0 w 12"/>
                    <a:gd name="T1" fmla="*/ 0 h 29"/>
                    <a:gd name="T2" fmla="*/ 0 w 12"/>
                    <a:gd name="T3" fmla="*/ 0 h 29"/>
                    <a:gd name="T4" fmla="*/ 0 w 12"/>
                    <a:gd name="T5" fmla="*/ 0 h 29"/>
                    <a:gd name="T6" fmla="*/ 0 w 12"/>
                    <a:gd name="T7" fmla="*/ 0 h 29"/>
                    <a:gd name="T8" fmla="*/ 0 w 12"/>
                    <a:gd name="T9" fmla="*/ 0 h 29"/>
                    <a:gd name="T10" fmla="*/ 0 w 12"/>
                    <a:gd name="T11" fmla="*/ 0 h 29"/>
                    <a:gd name="T12" fmla="*/ 0 w 12"/>
                    <a:gd name="T13" fmla="*/ 0 h 29"/>
                    <a:gd name="T14" fmla="*/ 0 w 12"/>
                    <a:gd name="T15" fmla="*/ 0 h 29"/>
                    <a:gd name="T16" fmla="*/ 0 w 12"/>
                    <a:gd name="T17" fmla="*/ 0 h 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29"/>
                    <a:gd name="T29" fmla="*/ 12 w 12"/>
                    <a:gd name="T30" fmla="*/ 29 h 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29">
                      <a:moveTo>
                        <a:pt x="11" y="0"/>
                      </a:moveTo>
                      <a:lnTo>
                        <a:pt x="11" y="0"/>
                      </a:lnTo>
                      <a:lnTo>
                        <a:pt x="7" y="13"/>
                      </a:lnTo>
                      <a:lnTo>
                        <a:pt x="0" y="29"/>
                      </a:lnTo>
                      <a:lnTo>
                        <a:pt x="1" y="29"/>
                      </a:lnTo>
                      <a:lnTo>
                        <a:pt x="8" y="13"/>
                      </a:lnTo>
                      <a:lnTo>
                        <a:pt x="12" y="1"/>
                      </a:lnTo>
                      <a:lnTo>
                        <a:pt x="11"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99" name="Freeform 213"/>
                <p:cNvSpPr>
                  <a:spLocks/>
                </p:cNvSpPr>
                <p:nvPr/>
              </p:nvSpPr>
              <p:spPr bwMode="auto">
                <a:xfrm>
                  <a:off x="3412" y="1534"/>
                  <a:ext cx="2" cy="2"/>
                </a:xfrm>
                <a:custGeom>
                  <a:avLst/>
                  <a:gdLst>
                    <a:gd name="T0" fmla="*/ 0 w 7"/>
                    <a:gd name="T1" fmla="*/ 0 h 6"/>
                    <a:gd name="T2" fmla="*/ 0 w 7"/>
                    <a:gd name="T3" fmla="*/ 0 h 6"/>
                    <a:gd name="T4" fmla="*/ 0 w 7"/>
                    <a:gd name="T5" fmla="*/ 0 h 6"/>
                    <a:gd name="T6" fmla="*/ 0 w 7"/>
                    <a:gd name="T7" fmla="*/ 0 h 6"/>
                    <a:gd name="T8" fmla="*/ 0 w 7"/>
                    <a:gd name="T9" fmla="*/ 0 h 6"/>
                    <a:gd name="T10" fmla="*/ 0 w 7"/>
                    <a:gd name="T11" fmla="*/ 0 h 6"/>
                    <a:gd name="T12" fmla="*/ 0 w 7"/>
                    <a:gd name="T13" fmla="*/ 0 h 6"/>
                    <a:gd name="T14" fmla="*/ 0 w 7"/>
                    <a:gd name="T15" fmla="*/ 0 h 6"/>
                    <a:gd name="T16" fmla="*/ 0 w 7"/>
                    <a:gd name="T17" fmla="*/ 0 h 6"/>
                    <a:gd name="T18" fmla="*/ 0 w 7"/>
                    <a:gd name="T19" fmla="*/ 0 h 6"/>
                    <a:gd name="T20" fmla="*/ 0 w 7"/>
                    <a:gd name="T21" fmla="*/ 0 h 6"/>
                    <a:gd name="T22" fmla="*/ 0 w 7"/>
                    <a:gd name="T23" fmla="*/ 0 h 6"/>
                    <a:gd name="T24" fmla="*/ 0 w 7"/>
                    <a:gd name="T25" fmla="*/ 0 h 6"/>
                    <a:gd name="T26" fmla="*/ 0 w 7"/>
                    <a:gd name="T27" fmla="*/ 0 h 6"/>
                    <a:gd name="T28" fmla="*/ 0 w 7"/>
                    <a:gd name="T29" fmla="*/ 0 h 6"/>
                    <a:gd name="T30" fmla="*/ 0 w 7"/>
                    <a:gd name="T31" fmla="*/ 0 h 6"/>
                    <a:gd name="T32" fmla="*/ 0 w 7"/>
                    <a:gd name="T33" fmla="*/ 0 h 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6"/>
                    <a:gd name="T53" fmla="*/ 7 w 7"/>
                    <a:gd name="T54" fmla="*/ 6 h 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6">
                      <a:moveTo>
                        <a:pt x="7" y="6"/>
                      </a:moveTo>
                      <a:lnTo>
                        <a:pt x="7" y="6"/>
                      </a:lnTo>
                      <a:lnTo>
                        <a:pt x="7" y="3"/>
                      </a:lnTo>
                      <a:lnTo>
                        <a:pt x="7" y="1"/>
                      </a:lnTo>
                      <a:lnTo>
                        <a:pt x="6" y="0"/>
                      </a:lnTo>
                      <a:lnTo>
                        <a:pt x="4" y="1"/>
                      </a:lnTo>
                      <a:lnTo>
                        <a:pt x="1" y="2"/>
                      </a:lnTo>
                      <a:lnTo>
                        <a:pt x="0" y="3"/>
                      </a:lnTo>
                      <a:lnTo>
                        <a:pt x="1" y="4"/>
                      </a:lnTo>
                      <a:lnTo>
                        <a:pt x="3" y="3"/>
                      </a:lnTo>
                      <a:lnTo>
                        <a:pt x="5" y="2"/>
                      </a:lnTo>
                      <a:lnTo>
                        <a:pt x="6" y="2"/>
                      </a:lnTo>
                      <a:lnTo>
                        <a:pt x="6" y="3"/>
                      </a:lnTo>
                      <a:lnTo>
                        <a:pt x="6" y="6"/>
                      </a:lnTo>
                      <a:lnTo>
                        <a:pt x="7" y="6"/>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00" name="Freeform 214"/>
                <p:cNvSpPr>
                  <a:spLocks/>
                </p:cNvSpPr>
                <p:nvPr/>
              </p:nvSpPr>
              <p:spPr bwMode="auto">
                <a:xfrm>
                  <a:off x="3412" y="1512"/>
                  <a:ext cx="8" cy="25"/>
                </a:xfrm>
                <a:custGeom>
                  <a:avLst/>
                  <a:gdLst>
                    <a:gd name="T0" fmla="*/ 0 w 26"/>
                    <a:gd name="T1" fmla="*/ 0 h 76"/>
                    <a:gd name="T2" fmla="*/ 0 w 26"/>
                    <a:gd name="T3" fmla="*/ 0 h 76"/>
                    <a:gd name="T4" fmla="*/ 0 w 26"/>
                    <a:gd name="T5" fmla="*/ 0 h 76"/>
                    <a:gd name="T6" fmla="*/ 0 w 26"/>
                    <a:gd name="T7" fmla="*/ 0 h 76"/>
                    <a:gd name="T8" fmla="*/ 0 w 26"/>
                    <a:gd name="T9" fmla="*/ 0 h 76"/>
                    <a:gd name="T10" fmla="*/ 0 w 26"/>
                    <a:gd name="T11" fmla="*/ 0 h 76"/>
                    <a:gd name="T12" fmla="*/ 0 w 26"/>
                    <a:gd name="T13" fmla="*/ 0 h 76"/>
                    <a:gd name="T14" fmla="*/ 0 w 26"/>
                    <a:gd name="T15" fmla="*/ 0 h 76"/>
                    <a:gd name="T16" fmla="*/ 0 w 26"/>
                    <a:gd name="T17" fmla="*/ 0 h 76"/>
                    <a:gd name="T18" fmla="*/ 0 w 26"/>
                    <a:gd name="T19" fmla="*/ 0 h 76"/>
                    <a:gd name="T20" fmla="*/ 0 w 26"/>
                    <a:gd name="T21" fmla="*/ 0 h 76"/>
                    <a:gd name="T22" fmla="*/ 0 w 26"/>
                    <a:gd name="T23" fmla="*/ 0 h 76"/>
                    <a:gd name="T24" fmla="*/ 0 w 26"/>
                    <a:gd name="T25" fmla="*/ 0 h 76"/>
                    <a:gd name="T26" fmla="*/ 0 w 26"/>
                    <a:gd name="T27" fmla="*/ 0 h 76"/>
                    <a:gd name="T28" fmla="*/ 0 w 26"/>
                    <a:gd name="T29" fmla="*/ 0 h 76"/>
                    <a:gd name="T30" fmla="*/ 0 w 26"/>
                    <a:gd name="T31" fmla="*/ 0 h 76"/>
                    <a:gd name="T32" fmla="*/ 0 w 26"/>
                    <a:gd name="T33" fmla="*/ 0 h 76"/>
                    <a:gd name="T34" fmla="*/ 0 w 26"/>
                    <a:gd name="T35" fmla="*/ 0 h 76"/>
                    <a:gd name="T36" fmla="*/ 0 w 26"/>
                    <a:gd name="T37" fmla="*/ 0 h 76"/>
                    <a:gd name="T38" fmla="*/ 0 w 26"/>
                    <a:gd name="T39" fmla="*/ 0 h 76"/>
                    <a:gd name="T40" fmla="*/ 0 w 26"/>
                    <a:gd name="T41" fmla="*/ 0 h 76"/>
                    <a:gd name="T42" fmla="*/ 0 w 26"/>
                    <a:gd name="T43" fmla="*/ 0 h 76"/>
                    <a:gd name="T44" fmla="*/ 0 w 26"/>
                    <a:gd name="T45" fmla="*/ 0 h 76"/>
                    <a:gd name="T46" fmla="*/ 0 w 26"/>
                    <a:gd name="T47" fmla="*/ 0 h 76"/>
                    <a:gd name="T48" fmla="*/ 0 w 26"/>
                    <a:gd name="T49" fmla="*/ 0 h 76"/>
                    <a:gd name="T50" fmla="*/ 0 w 26"/>
                    <a:gd name="T51" fmla="*/ 0 h 76"/>
                    <a:gd name="T52" fmla="*/ 0 w 26"/>
                    <a:gd name="T53" fmla="*/ 0 h 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6"/>
                    <a:gd name="T82" fmla="*/ 0 h 76"/>
                    <a:gd name="T83" fmla="*/ 26 w 26"/>
                    <a:gd name="T84" fmla="*/ 76 h 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6" h="76">
                      <a:moveTo>
                        <a:pt x="25" y="5"/>
                      </a:moveTo>
                      <a:lnTo>
                        <a:pt x="25" y="12"/>
                      </a:lnTo>
                      <a:lnTo>
                        <a:pt x="22" y="29"/>
                      </a:lnTo>
                      <a:lnTo>
                        <a:pt x="20" y="39"/>
                      </a:lnTo>
                      <a:lnTo>
                        <a:pt x="18" y="51"/>
                      </a:lnTo>
                      <a:lnTo>
                        <a:pt x="14" y="61"/>
                      </a:lnTo>
                      <a:lnTo>
                        <a:pt x="10" y="70"/>
                      </a:lnTo>
                      <a:lnTo>
                        <a:pt x="7" y="74"/>
                      </a:lnTo>
                      <a:lnTo>
                        <a:pt x="5" y="75"/>
                      </a:lnTo>
                      <a:lnTo>
                        <a:pt x="4" y="76"/>
                      </a:lnTo>
                      <a:lnTo>
                        <a:pt x="1" y="75"/>
                      </a:lnTo>
                      <a:lnTo>
                        <a:pt x="0" y="74"/>
                      </a:lnTo>
                      <a:lnTo>
                        <a:pt x="0" y="73"/>
                      </a:lnTo>
                      <a:lnTo>
                        <a:pt x="0" y="70"/>
                      </a:lnTo>
                      <a:lnTo>
                        <a:pt x="1" y="67"/>
                      </a:lnTo>
                      <a:lnTo>
                        <a:pt x="4" y="57"/>
                      </a:lnTo>
                      <a:lnTo>
                        <a:pt x="8" y="37"/>
                      </a:lnTo>
                      <a:lnTo>
                        <a:pt x="13" y="16"/>
                      </a:lnTo>
                      <a:lnTo>
                        <a:pt x="15" y="5"/>
                      </a:lnTo>
                      <a:lnTo>
                        <a:pt x="16" y="2"/>
                      </a:lnTo>
                      <a:lnTo>
                        <a:pt x="18" y="1"/>
                      </a:lnTo>
                      <a:lnTo>
                        <a:pt x="20" y="0"/>
                      </a:lnTo>
                      <a:lnTo>
                        <a:pt x="21" y="0"/>
                      </a:lnTo>
                      <a:lnTo>
                        <a:pt x="23" y="1"/>
                      </a:lnTo>
                      <a:lnTo>
                        <a:pt x="25" y="2"/>
                      </a:lnTo>
                      <a:lnTo>
                        <a:pt x="26" y="4"/>
                      </a:lnTo>
                      <a:lnTo>
                        <a:pt x="25" y="5"/>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01" name="Freeform 215"/>
                <p:cNvSpPr>
                  <a:spLocks/>
                </p:cNvSpPr>
                <p:nvPr/>
              </p:nvSpPr>
              <p:spPr bwMode="auto">
                <a:xfrm>
                  <a:off x="3414" y="1513"/>
                  <a:ext cx="6" cy="22"/>
                </a:xfrm>
                <a:custGeom>
                  <a:avLst/>
                  <a:gdLst>
                    <a:gd name="T0" fmla="*/ 0 w 18"/>
                    <a:gd name="T1" fmla="*/ 0 h 65"/>
                    <a:gd name="T2" fmla="*/ 0 w 18"/>
                    <a:gd name="T3" fmla="*/ 0 h 65"/>
                    <a:gd name="T4" fmla="*/ 0 w 18"/>
                    <a:gd name="T5" fmla="*/ 0 h 65"/>
                    <a:gd name="T6" fmla="*/ 0 w 18"/>
                    <a:gd name="T7" fmla="*/ 0 h 65"/>
                    <a:gd name="T8" fmla="*/ 0 w 18"/>
                    <a:gd name="T9" fmla="*/ 0 h 65"/>
                    <a:gd name="T10" fmla="*/ 0 w 18"/>
                    <a:gd name="T11" fmla="*/ 0 h 65"/>
                    <a:gd name="T12" fmla="*/ 0 w 18"/>
                    <a:gd name="T13" fmla="*/ 0 h 65"/>
                    <a:gd name="T14" fmla="*/ 0 w 18"/>
                    <a:gd name="T15" fmla="*/ 0 h 65"/>
                    <a:gd name="T16" fmla="*/ 0 w 18"/>
                    <a:gd name="T17" fmla="*/ 0 h 65"/>
                    <a:gd name="T18" fmla="*/ 0 w 18"/>
                    <a:gd name="T19" fmla="*/ 0 h 65"/>
                    <a:gd name="T20" fmla="*/ 0 w 18"/>
                    <a:gd name="T21" fmla="*/ 0 h 65"/>
                    <a:gd name="T22" fmla="*/ 0 w 18"/>
                    <a:gd name="T23" fmla="*/ 0 h 65"/>
                    <a:gd name="T24" fmla="*/ 0 w 18"/>
                    <a:gd name="T25" fmla="*/ 0 h 65"/>
                    <a:gd name="T26" fmla="*/ 0 w 18"/>
                    <a:gd name="T27" fmla="*/ 0 h 65"/>
                    <a:gd name="T28" fmla="*/ 0 w 18"/>
                    <a:gd name="T29" fmla="*/ 0 h 65"/>
                    <a:gd name="T30" fmla="*/ 0 w 18"/>
                    <a:gd name="T31" fmla="*/ 0 h 65"/>
                    <a:gd name="T32" fmla="*/ 0 w 18"/>
                    <a:gd name="T33" fmla="*/ 0 h 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65"/>
                    <a:gd name="T53" fmla="*/ 18 w 18"/>
                    <a:gd name="T54" fmla="*/ 65 h 6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65">
                      <a:moveTo>
                        <a:pt x="3" y="65"/>
                      </a:moveTo>
                      <a:lnTo>
                        <a:pt x="3" y="65"/>
                      </a:lnTo>
                      <a:lnTo>
                        <a:pt x="6" y="56"/>
                      </a:lnTo>
                      <a:lnTo>
                        <a:pt x="11" y="46"/>
                      </a:lnTo>
                      <a:lnTo>
                        <a:pt x="13" y="34"/>
                      </a:lnTo>
                      <a:lnTo>
                        <a:pt x="15" y="24"/>
                      </a:lnTo>
                      <a:lnTo>
                        <a:pt x="18" y="7"/>
                      </a:lnTo>
                      <a:lnTo>
                        <a:pt x="18" y="1"/>
                      </a:lnTo>
                      <a:lnTo>
                        <a:pt x="17" y="0"/>
                      </a:lnTo>
                      <a:lnTo>
                        <a:pt x="15" y="7"/>
                      </a:lnTo>
                      <a:lnTo>
                        <a:pt x="13" y="24"/>
                      </a:lnTo>
                      <a:lnTo>
                        <a:pt x="11" y="34"/>
                      </a:lnTo>
                      <a:lnTo>
                        <a:pt x="8" y="45"/>
                      </a:lnTo>
                      <a:lnTo>
                        <a:pt x="5" y="56"/>
                      </a:lnTo>
                      <a:lnTo>
                        <a:pt x="0" y="65"/>
                      </a:lnTo>
                      <a:lnTo>
                        <a:pt x="3" y="65"/>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02" name="Freeform 216"/>
                <p:cNvSpPr>
                  <a:spLocks/>
                </p:cNvSpPr>
                <p:nvPr/>
              </p:nvSpPr>
              <p:spPr bwMode="auto">
                <a:xfrm>
                  <a:off x="3411" y="1534"/>
                  <a:ext cx="4" cy="3"/>
                </a:xfrm>
                <a:custGeom>
                  <a:avLst/>
                  <a:gdLst>
                    <a:gd name="T0" fmla="*/ 0 w 12"/>
                    <a:gd name="T1" fmla="*/ 0 h 10"/>
                    <a:gd name="T2" fmla="*/ 0 w 12"/>
                    <a:gd name="T3" fmla="*/ 0 h 10"/>
                    <a:gd name="T4" fmla="*/ 0 w 12"/>
                    <a:gd name="T5" fmla="*/ 0 h 10"/>
                    <a:gd name="T6" fmla="*/ 0 w 12"/>
                    <a:gd name="T7" fmla="*/ 0 h 10"/>
                    <a:gd name="T8" fmla="*/ 0 w 12"/>
                    <a:gd name="T9" fmla="*/ 0 h 10"/>
                    <a:gd name="T10" fmla="*/ 0 w 12"/>
                    <a:gd name="T11" fmla="*/ 0 h 10"/>
                    <a:gd name="T12" fmla="*/ 0 w 12"/>
                    <a:gd name="T13" fmla="*/ 0 h 10"/>
                    <a:gd name="T14" fmla="*/ 0 w 12"/>
                    <a:gd name="T15" fmla="*/ 0 h 10"/>
                    <a:gd name="T16" fmla="*/ 0 w 12"/>
                    <a:gd name="T17" fmla="*/ 0 h 10"/>
                    <a:gd name="T18" fmla="*/ 0 w 12"/>
                    <a:gd name="T19" fmla="*/ 0 h 10"/>
                    <a:gd name="T20" fmla="*/ 0 w 12"/>
                    <a:gd name="T21" fmla="*/ 0 h 10"/>
                    <a:gd name="T22" fmla="*/ 0 w 12"/>
                    <a:gd name="T23" fmla="*/ 0 h 10"/>
                    <a:gd name="T24" fmla="*/ 0 w 12"/>
                    <a:gd name="T25" fmla="*/ 0 h 10"/>
                    <a:gd name="T26" fmla="*/ 0 w 12"/>
                    <a:gd name="T27" fmla="*/ 0 h 10"/>
                    <a:gd name="T28" fmla="*/ 0 w 12"/>
                    <a:gd name="T29" fmla="*/ 0 h 10"/>
                    <a:gd name="T30" fmla="*/ 0 w 12"/>
                    <a:gd name="T31" fmla="*/ 0 h 10"/>
                    <a:gd name="T32" fmla="*/ 0 w 12"/>
                    <a:gd name="T33" fmla="*/ 0 h 10"/>
                    <a:gd name="T34" fmla="*/ 0 w 12"/>
                    <a:gd name="T35" fmla="*/ 0 h 10"/>
                    <a:gd name="T36" fmla="*/ 0 w 12"/>
                    <a:gd name="T37" fmla="*/ 0 h 10"/>
                    <a:gd name="T38" fmla="*/ 0 w 12"/>
                    <a:gd name="T39" fmla="*/ 0 h 10"/>
                    <a:gd name="T40" fmla="*/ 0 w 12"/>
                    <a:gd name="T41" fmla="*/ 0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0"/>
                    <a:gd name="T65" fmla="*/ 12 w 12"/>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0">
                      <a:moveTo>
                        <a:pt x="1" y="0"/>
                      </a:moveTo>
                      <a:lnTo>
                        <a:pt x="1" y="0"/>
                      </a:lnTo>
                      <a:lnTo>
                        <a:pt x="0" y="2"/>
                      </a:lnTo>
                      <a:lnTo>
                        <a:pt x="0" y="6"/>
                      </a:lnTo>
                      <a:lnTo>
                        <a:pt x="1" y="8"/>
                      </a:lnTo>
                      <a:lnTo>
                        <a:pt x="2" y="9"/>
                      </a:lnTo>
                      <a:lnTo>
                        <a:pt x="5" y="10"/>
                      </a:lnTo>
                      <a:lnTo>
                        <a:pt x="7" y="9"/>
                      </a:lnTo>
                      <a:lnTo>
                        <a:pt x="9" y="7"/>
                      </a:lnTo>
                      <a:lnTo>
                        <a:pt x="12" y="3"/>
                      </a:lnTo>
                      <a:lnTo>
                        <a:pt x="9" y="3"/>
                      </a:lnTo>
                      <a:lnTo>
                        <a:pt x="8" y="6"/>
                      </a:lnTo>
                      <a:lnTo>
                        <a:pt x="6" y="8"/>
                      </a:lnTo>
                      <a:lnTo>
                        <a:pt x="5" y="8"/>
                      </a:lnTo>
                      <a:lnTo>
                        <a:pt x="4" y="8"/>
                      </a:lnTo>
                      <a:lnTo>
                        <a:pt x="2" y="7"/>
                      </a:lnTo>
                      <a:lnTo>
                        <a:pt x="2" y="6"/>
                      </a:lnTo>
                      <a:lnTo>
                        <a:pt x="2" y="3"/>
                      </a:lnTo>
                      <a:lnTo>
                        <a:pt x="2" y="1"/>
                      </a:lnTo>
                      <a:lnTo>
                        <a:pt x="1"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03" name="Freeform 217"/>
                <p:cNvSpPr>
                  <a:spLocks/>
                </p:cNvSpPr>
                <p:nvPr/>
              </p:nvSpPr>
              <p:spPr bwMode="auto">
                <a:xfrm>
                  <a:off x="3412" y="1513"/>
                  <a:ext cx="5" cy="21"/>
                </a:xfrm>
                <a:custGeom>
                  <a:avLst/>
                  <a:gdLst>
                    <a:gd name="T0" fmla="*/ 0 w 16"/>
                    <a:gd name="T1" fmla="*/ 0 h 63"/>
                    <a:gd name="T2" fmla="*/ 0 w 16"/>
                    <a:gd name="T3" fmla="*/ 0 h 63"/>
                    <a:gd name="T4" fmla="*/ 0 w 16"/>
                    <a:gd name="T5" fmla="*/ 0 h 63"/>
                    <a:gd name="T6" fmla="*/ 0 w 16"/>
                    <a:gd name="T7" fmla="*/ 0 h 63"/>
                    <a:gd name="T8" fmla="*/ 0 w 16"/>
                    <a:gd name="T9" fmla="*/ 0 h 63"/>
                    <a:gd name="T10" fmla="*/ 0 w 16"/>
                    <a:gd name="T11" fmla="*/ 0 h 63"/>
                    <a:gd name="T12" fmla="*/ 0 w 16"/>
                    <a:gd name="T13" fmla="*/ 0 h 63"/>
                    <a:gd name="T14" fmla="*/ 0 w 16"/>
                    <a:gd name="T15" fmla="*/ 0 h 63"/>
                    <a:gd name="T16" fmla="*/ 0 w 16"/>
                    <a:gd name="T17" fmla="*/ 0 h 63"/>
                    <a:gd name="T18" fmla="*/ 0 w 16"/>
                    <a:gd name="T19" fmla="*/ 0 h 63"/>
                    <a:gd name="T20" fmla="*/ 0 w 16"/>
                    <a:gd name="T21" fmla="*/ 0 h 63"/>
                    <a:gd name="T22" fmla="*/ 0 w 16"/>
                    <a:gd name="T23" fmla="*/ 0 h 63"/>
                    <a:gd name="T24" fmla="*/ 0 w 16"/>
                    <a:gd name="T25" fmla="*/ 0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63"/>
                    <a:gd name="T41" fmla="*/ 16 w 16"/>
                    <a:gd name="T42" fmla="*/ 63 h 6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63">
                      <a:moveTo>
                        <a:pt x="14" y="0"/>
                      </a:moveTo>
                      <a:lnTo>
                        <a:pt x="14" y="0"/>
                      </a:lnTo>
                      <a:lnTo>
                        <a:pt x="12" y="11"/>
                      </a:lnTo>
                      <a:lnTo>
                        <a:pt x="7" y="32"/>
                      </a:lnTo>
                      <a:lnTo>
                        <a:pt x="3" y="52"/>
                      </a:lnTo>
                      <a:lnTo>
                        <a:pt x="0" y="62"/>
                      </a:lnTo>
                      <a:lnTo>
                        <a:pt x="1" y="63"/>
                      </a:lnTo>
                      <a:lnTo>
                        <a:pt x="5" y="52"/>
                      </a:lnTo>
                      <a:lnTo>
                        <a:pt x="10" y="32"/>
                      </a:lnTo>
                      <a:lnTo>
                        <a:pt x="14" y="11"/>
                      </a:lnTo>
                      <a:lnTo>
                        <a:pt x="16" y="0"/>
                      </a:lnTo>
                      <a:lnTo>
                        <a:pt x="14"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04" name="Freeform 218"/>
                <p:cNvSpPr>
                  <a:spLocks/>
                </p:cNvSpPr>
                <p:nvPr/>
              </p:nvSpPr>
              <p:spPr bwMode="auto">
                <a:xfrm>
                  <a:off x="3416" y="1512"/>
                  <a:ext cx="4" cy="2"/>
                </a:xfrm>
                <a:custGeom>
                  <a:avLst/>
                  <a:gdLst>
                    <a:gd name="T0" fmla="*/ 0 w 12"/>
                    <a:gd name="T1" fmla="*/ 0 h 6"/>
                    <a:gd name="T2" fmla="*/ 0 w 12"/>
                    <a:gd name="T3" fmla="*/ 0 h 6"/>
                    <a:gd name="T4" fmla="*/ 0 w 12"/>
                    <a:gd name="T5" fmla="*/ 0 h 6"/>
                    <a:gd name="T6" fmla="*/ 0 w 12"/>
                    <a:gd name="T7" fmla="*/ 0 h 6"/>
                    <a:gd name="T8" fmla="*/ 0 w 12"/>
                    <a:gd name="T9" fmla="*/ 0 h 6"/>
                    <a:gd name="T10" fmla="*/ 0 w 12"/>
                    <a:gd name="T11" fmla="*/ 0 h 6"/>
                    <a:gd name="T12" fmla="*/ 0 w 12"/>
                    <a:gd name="T13" fmla="*/ 0 h 6"/>
                    <a:gd name="T14" fmla="*/ 0 w 12"/>
                    <a:gd name="T15" fmla="*/ 0 h 6"/>
                    <a:gd name="T16" fmla="*/ 0 w 12"/>
                    <a:gd name="T17" fmla="*/ 0 h 6"/>
                    <a:gd name="T18" fmla="*/ 0 w 12"/>
                    <a:gd name="T19" fmla="*/ 0 h 6"/>
                    <a:gd name="T20" fmla="*/ 0 w 12"/>
                    <a:gd name="T21" fmla="*/ 0 h 6"/>
                    <a:gd name="T22" fmla="*/ 0 w 12"/>
                    <a:gd name="T23" fmla="*/ 0 h 6"/>
                    <a:gd name="T24" fmla="*/ 0 w 12"/>
                    <a:gd name="T25" fmla="*/ 0 h 6"/>
                    <a:gd name="T26" fmla="*/ 0 w 12"/>
                    <a:gd name="T27" fmla="*/ 0 h 6"/>
                    <a:gd name="T28" fmla="*/ 0 w 12"/>
                    <a:gd name="T29" fmla="*/ 0 h 6"/>
                    <a:gd name="T30" fmla="*/ 0 w 12"/>
                    <a:gd name="T31" fmla="*/ 0 h 6"/>
                    <a:gd name="T32" fmla="*/ 0 w 12"/>
                    <a:gd name="T33" fmla="*/ 0 h 6"/>
                    <a:gd name="T34" fmla="*/ 0 w 12"/>
                    <a:gd name="T35" fmla="*/ 0 h 6"/>
                    <a:gd name="T36" fmla="*/ 0 w 12"/>
                    <a:gd name="T37" fmla="*/ 0 h 6"/>
                    <a:gd name="T38" fmla="*/ 0 w 12"/>
                    <a:gd name="T39" fmla="*/ 0 h 6"/>
                    <a:gd name="T40" fmla="*/ 0 w 12"/>
                    <a:gd name="T41" fmla="*/ 0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6"/>
                    <a:gd name="T65" fmla="*/ 12 w 12"/>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6">
                      <a:moveTo>
                        <a:pt x="12" y="6"/>
                      </a:moveTo>
                      <a:lnTo>
                        <a:pt x="12" y="6"/>
                      </a:lnTo>
                      <a:lnTo>
                        <a:pt x="12" y="4"/>
                      </a:lnTo>
                      <a:lnTo>
                        <a:pt x="12" y="1"/>
                      </a:lnTo>
                      <a:lnTo>
                        <a:pt x="9" y="0"/>
                      </a:lnTo>
                      <a:lnTo>
                        <a:pt x="7" y="0"/>
                      </a:lnTo>
                      <a:lnTo>
                        <a:pt x="6" y="0"/>
                      </a:lnTo>
                      <a:lnTo>
                        <a:pt x="4" y="0"/>
                      </a:lnTo>
                      <a:lnTo>
                        <a:pt x="1" y="2"/>
                      </a:lnTo>
                      <a:lnTo>
                        <a:pt x="0" y="5"/>
                      </a:lnTo>
                      <a:lnTo>
                        <a:pt x="2" y="5"/>
                      </a:lnTo>
                      <a:lnTo>
                        <a:pt x="2" y="4"/>
                      </a:lnTo>
                      <a:lnTo>
                        <a:pt x="5" y="2"/>
                      </a:lnTo>
                      <a:lnTo>
                        <a:pt x="6" y="1"/>
                      </a:lnTo>
                      <a:lnTo>
                        <a:pt x="7" y="1"/>
                      </a:lnTo>
                      <a:lnTo>
                        <a:pt x="9" y="2"/>
                      </a:lnTo>
                      <a:lnTo>
                        <a:pt x="11" y="4"/>
                      </a:lnTo>
                      <a:lnTo>
                        <a:pt x="11" y="5"/>
                      </a:lnTo>
                      <a:lnTo>
                        <a:pt x="12" y="6"/>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05" name="Freeform 219"/>
                <p:cNvSpPr>
                  <a:spLocks/>
                </p:cNvSpPr>
                <p:nvPr/>
              </p:nvSpPr>
              <p:spPr bwMode="auto">
                <a:xfrm>
                  <a:off x="3418" y="1512"/>
                  <a:ext cx="1" cy="2"/>
                </a:xfrm>
                <a:custGeom>
                  <a:avLst/>
                  <a:gdLst>
                    <a:gd name="T0" fmla="*/ 0 w 4"/>
                    <a:gd name="T1" fmla="*/ 1 h 4"/>
                    <a:gd name="T2" fmla="*/ 0 w 4"/>
                    <a:gd name="T3" fmla="*/ 1 h 4"/>
                    <a:gd name="T4" fmla="*/ 0 w 4"/>
                    <a:gd name="T5" fmla="*/ 0 h 4"/>
                    <a:gd name="T6" fmla="*/ 0 w 4"/>
                    <a:gd name="T7" fmla="*/ 0 h 4"/>
                    <a:gd name="T8" fmla="*/ 0 w 4"/>
                    <a:gd name="T9" fmla="*/ 1 h 4"/>
                    <a:gd name="T10" fmla="*/ 0 w 4"/>
                    <a:gd name="T11" fmla="*/ 1 h 4"/>
                    <a:gd name="T12" fmla="*/ 0 60000 65536"/>
                    <a:gd name="T13" fmla="*/ 0 60000 65536"/>
                    <a:gd name="T14" fmla="*/ 0 60000 65536"/>
                    <a:gd name="T15" fmla="*/ 0 60000 65536"/>
                    <a:gd name="T16" fmla="*/ 0 60000 65536"/>
                    <a:gd name="T17" fmla="*/ 0 60000 65536"/>
                    <a:gd name="T18" fmla="*/ 0 w 4"/>
                    <a:gd name="T19" fmla="*/ 0 h 4"/>
                    <a:gd name="T20" fmla="*/ 4 w 4"/>
                    <a:gd name="T21" fmla="*/ 4 h 4"/>
                  </a:gdLst>
                  <a:ahLst/>
                  <a:cxnLst>
                    <a:cxn ang="T12">
                      <a:pos x="T0" y="T1"/>
                    </a:cxn>
                    <a:cxn ang="T13">
                      <a:pos x="T2" y="T3"/>
                    </a:cxn>
                    <a:cxn ang="T14">
                      <a:pos x="T4" y="T5"/>
                    </a:cxn>
                    <a:cxn ang="T15">
                      <a:pos x="T6" y="T7"/>
                    </a:cxn>
                    <a:cxn ang="T16">
                      <a:pos x="T8" y="T9"/>
                    </a:cxn>
                    <a:cxn ang="T17">
                      <a:pos x="T10" y="T11"/>
                    </a:cxn>
                  </a:cxnLst>
                  <a:rect l="T18" t="T19" r="T20" b="T21"/>
                  <a:pathLst>
                    <a:path w="4" h="4">
                      <a:moveTo>
                        <a:pt x="4" y="4"/>
                      </a:moveTo>
                      <a:lnTo>
                        <a:pt x="4" y="2"/>
                      </a:lnTo>
                      <a:lnTo>
                        <a:pt x="2" y="0"/>
                      </a:lnTo>
                      <a:lnTo>
                        <a:pt x="1" y="0"/>
                      </a:lnTo>
                      <a:lnTo>
                        <a:pt x="0" y="3"/>
                      </a:lnTo>
                      <a:lnTo>
                        <a:pt x="4" y="4"/>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06" name="Freeform 220"/>
                <p:cNvSpPr>
                  <a:spLocks/>
                </p:cNvSpPr>
                <p:nvPr/>
              </p:nvSpPr>
              <p:spPr bwMode="auto">
                <a:xfrm>
                  <a:off x="3413" y="1513"/>
                  <a:ext cx="6" cy="20"/>
                </a:xfrm>
                <a:custGeom>
                  <a:avLst/>
                  <a:gdLst>
                    <a:gd name="T0" fmla="*/ 0 w 18"/>
                    <a:gd name="T1" fmla="*/ 0 h 60"/>
                    <a:gd name="T2" fmla="*/ 0 w 18"/>
                    <a:gd name="T3" fmla="*/ 0 h 60"/>
                    <a:gd name="T4" fmla="*/ 0 w 18"/>
                    <a:gd name="T5" fmla="*/ 0 h 60"/>
                    <a:gd name="T6" fmla="*/ 0 w 18"/>
                    <a:gd name="T7" fmla="*/ 0 h 60"/>
                    <a:gd name="T8" fmla="*/ 0 w 18"/>
                    <a:gd name="T9" fmla="*/ 0 h 60"/>
                    <a:gd name="T10" fmla="*/ 0 w 18"/>
                    <a:gd name="T11" fmla="*/ 0 h 60"/>
                    <a:gd name="T12" fmla="*/ 0 w 18"/>
                    <a:gd name="T13" fmla="*/ 0 h 60"/>
                    <a:gd name="T14" fmla="*/ 0 w 18"/>
                    <a:gd name="T15" fmla="*/ 0 h 60"/>
                    <a:gd name="T16" fmla="*/ 0 w 18"/>
                    <a:gd name="T17" fmla="*/ 0 h 60"/>
                    <a:gd name="T18" fmla="*/ 0 w 18"/>
                    <a:gd name="T19" fmla="*/ 0 h 60"/>
                    <a:gd name="T20" fmla="*/ 0 w 18"/>
                    <a:gd name="T21" fmla="*/ 0 h 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60"/>
                    <a:gd name="T35" fmla="*/ 18 w 18"/>
                    <a:gd name="T36" fmla="*/ 60 h 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60">
                      <a:moveTo>
                        <a:pt x="6" y="60"/>
                      </a:moveTo>
                      <a:lnTo>
                        <a:pt x="10" y="42"/>
                      </a:lnTo>
                      <a:lnTo>
                        <a:pt x="15" y="23"/>
                      </a:lnTo>
                      <a:lnTo>
                        <a:pt x="17" y="7"/>
                      </a:lnTo>
                      <a:lnTo>
                        <a:pt x="18" y="1"/>
                      </a:lnTo>
                      <a:lnTo>
                        <a:pt x="14" y="0"/>
                      </a:lnTo>
                      <a:lnTo>
                        <a:pt x="12" y="6"/>
                      </a:lnTo>
                      <a:lnTo>
                        <a:pt x="9" y="23"/>
                      </a:lnTo>
                      <a:lnTo>
                        <a:pt x="6" y="41"/>
                      </a:lnTo>
                      <a:lnTo>
                        <a:pt x="0" y="59"/>
                      </a:lnTo>
                      <a:lnTo>
                        <a:pt x="6" y="6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07" name="Freeform 221"/>
                <p:cNvSpPr>
                  <a:spLocks/>
                </p:cNvSpPr>
                <p:nvPr/>
              </p:nvSpPr>
              <p:spPr bwMode="auto">
                <a:xfrm>
                  <a:off x="3413" y="1533"/>
                  <a:ext cx="2" cy="1"/>
                </a:xfrm>
                <a:custGeom>
                  <a:avLst/>
                  <a:gdLst>
                    <a:gd name="T0" fmla="*/ 0 w 6"/>
                    <a:gd name="T1" fmla="*/ 0 h 3"/>
                    <a:gd name="T2" fmla="*/ 0 w 6"/>
                    <a:gd name="T3" fmla="*/ 0 h 3"/>
                    <a:gd name="T4" fmla="*/ 0 w 6"/>
                    <a:gd name="T5" fmla="*/ 0 h 3"/>
                    <a:gd name="T6" fmla="*/ 0 w 6"/>
                    <a:gd name="T7" fmla="*/ 0 h 3"/>
                    <a:gd name="T8" fmla="*/ 0 w 6"/>
                    <a:gd name="T9" fmla="*/ 0 h 3"/>
                    <a:gd name="T10" fmla="*/ 0 w 6"/>
                    <a:gd name="T11" fmla="*/ 0 h 3"/>
                    <a:gd name="T12" fmla="*/ 0 60000 65536"/>
                    <a:gd name="T13" fmla="*/ 0 60000 65536"/>
                    <a:gd name="T14" fmla="*/ 0 60000 65536"/>
                    <a:gd name="T15" fmla="*/ 0 60000 65536"/>
                    <a:gd name="T16" fmla="*/ 0 60000 65536"/>
                    <a:gd name="T17" fmla="*/ 0 60000 65536"/>
                    <a:gd name="T18" fmla="*/ 0 w 6"/>
                    <a:gd name="T19" fmla="*/ 0 h 3"/>
                    <a:gd name="T20" fmla="*/ 6 w 6"/>
                    <a:gd name="T21" fmla="*/ 3 h 3"/>
                  </a:gdLst>
                  <a:ahLst/>
                  <a:cxnLst>
                    <a:cxn ang="T12">
                      <a:pos x="T0" y="T1"/>
                    </a:cxn>
                    <a:cxn ang="T13">
                      <a:pos x="T2" y="T3"/>
                    </a:cxn>
                    <a:cxn ang="T14">
                      <a:pos x="T4" y="T5"/>
                    </a:cxn>
                    <a:cxn ang="T15">
                      <a:pos x="T6" y="T7"/>
                    </a:cxn>
                    <a:cxn ang="T16">
                      <a:pos x="T8" y="T9"/>
                    </a:cxn>
                    <a:cxn ang="T17">
                      <a:pos x="T10" y="T11"/>
                    </a:cxn>
                  </a:cxnLst>
                  <a:rect l="T18" t="T19" r="T20" b="T21"/>
                  <a:pathLst>
                    <a:path w="6" h="3">
                      <a:moveTo>
                        <a:pt x="0" y="0"/>
                      </a:moveTo>
                      <a:lnTo>
                        <a:pt x="0" y="1"/>
                      </a:lnTo>
                      <a:lnTo>
                        <a:pt x="2" y="3"/>
                      </a:lnTo>
                      <a:lnTo>
                        <a:pt x="3" y="3"/>
                      </a:lnTo>
                      <a:lnTo>
                        <a:pt x="6" y="1"/>
                      </a:lnTo>
                      <a:lnTo>
                        <a:pt x="0" y="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08" name="Freeform 222"/>
                <p:cNvSpPr>
                  <a:spLocks/>
                </p:cNvSpPr>
                <p:nvPr/>
              </p:nvSpPr>
              <p:spPr bwMode="auto">
                <a:xfrm>
                  <a:off x="3417" y="1494"/>
                  <a:ext cx="18" cy="21"/>
                </a:xfrm>
                <a:custGeom>
                  <a:avLst/>
                  <a:gdLst>
                    <a:gd name="T0" fmla="*/ 0 w 55"/>
                    <a:gd name="T1" fmla="*/ 0 h 64"/>
                    <a:gd name="T2" fmla="*/ 0 w 55"/>
                    <a:gd name="T3" fmla="*/ 0 h 64"/>
                    <a:gd name="T4" fmla="*/ 0 w 55"/>
                    <a:gd name="T5" fmla="*/ 0 h 64"/>
                    <a:gd name="T6" fmla="*/ 0 w 55"/>
                    <a:gd name="T7" fmla="*/ 0 h 64"/>
                    <a:gd name="T8" fmla="*/ 0 w 55"/>
                    <a:gd name="T9" fmla="*/ 0 h 64"/>
                    <a:gd name="T10" fmla="*/ 0 w 55"/>
                    <a:gd name="T11" fmla="*/ 0 h 64"/>
                    <a:gd name="T12" fmla="*/ 0 w 55"/>
                    <a:gd name="T13" fmla="*/ 0 h 64"/>
                    <a:gd name="T14" fmla="*/ 0 w 55"/>
                    <a:gd name="T15" fmla="*/ 0 h 64"/>
                    <a:gd name="T16" fmla="*/ 0 w 55"/>
                    <a:gd name="T17" fmla="*/ 0 h 64"/>
                    <a:gd name="T18" fmla="*/ 0 w 55"/>
                    <a:gd name="T19" fmla="*/ 0 h 64"/>
                    <a:gd name="T20" fmla="*/ 0 w 55"/>
                    <a:gd name="T21" fmla="*/ 0 h 64"/>
                    <a:gd name="T22" fmla="*/ 0 w 55"/>
                    <a:gd name="T23" fmla="*/ 0 h 64"/>
                    <a:gd name="T24" fmla="*/ 0 w 55"/>
                    <a:gd name="T25" fmla="*/ 0 h 64"/>
                    <a:gd name="T26" fmla="*/ 0 w 55"/>
                    <a:gd name="T27" fmla="*/ 0 h 64"/>
                    <a:gd name="T28" fmla="*/ 0 w 55"/>
                    <a:gd name="T29" fmla="*/ 0 h 64"/>
                    <a:gd name="T30" fmla="*/ 0 w 55"/>
                    <a:gd name="T31" fmla="*/ 0 h 64"/>
                    <a:gd name="T32" fmla="*/ 0 w 55"/>
                    <a:gd name="T33" fmla="*/ 0 h 64"/>
                    <a:gd name="T34" fmla="*/ 0 w 55"/>
                    <a:gd name="T35" fmla="*/ 0 h 64"/>
                    <a:gd name="T36" fmla="*/ 0 w 55"/>
                    <a:gd name="T37" fmla="*/ 0 h 64"/>
                    <a:gd name="T38" fmla="*/ 0 w 55"/>
                    <a:gd name="T39" fmla="*/ 0 h 64"/>
                    <a:gd name="T40" fmla="*/ 0 w 55"/>
                    <a:gd name="T41" fmla="*/ 0 h 64"/>
                    <a:gd name="T42" fmla="*/ 0 w 55"/>
                    <a:gd name="T43" fmla="*/ 0 h 64"/>
                    <a:gd name="T44" fmla="*/ 0 w 55"/>
                    <a:gd name="T45" fmla="*/ 0 h 64"/>
                    <a:gd name="T46" fmla="*/ 0 w 55"/>
                    <a:gd name="T47" fmla="*/ 0 h 64"/>
                    <a:gd name="T48" fmla="*/ 0 w 55"/>
                    <a:gd name="T49" fmla="*/ 0 h 64"/>
                    <a:gd name="T50" fmla="*/ 0 w 55"/>
                    <a:gd name="T51" fmla="*/ 0 h 64"/>
                    <a:gd name="T52" fmla="*/ 0 w 55"/>
                    <a:gd name="T53" fmla="*/ 0 h 64"/>
                    <a:gd name="T54" fmla="*/ 0 w 55"/>
                    <a:gd name="T55" fmla="*/ 0 h 64"/>
                    <a:gd name="T56" fmla="*/ 0 w 55"/>
                    <a:gd name="T57" fmla="*/ 0 h 6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5"/>
                    <a:gd name="T88" fmla="*/ 0 h 64"/>
                    <a:gd name="T89" fmla="*/ 55 w 55"/>
                    <a:gd name="T90" fmla="*/ 64 h 6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5" h="64">
                      <a:moveTo>
                        <a:pt x="51" y="0"/>
                      </a:moveTo>
                      <a:lnTo>
                        <a:pt x="42" y="4"/>
                      </a:lnTo>
                      <a:lnTo>
                        <a:pt x="32" y="10"/>
                      </a:lnTo>
                      <a:lnTo>
                        <a:pt x="21" y="18"/>
                      </a:lnTo>
                      <a:lnTo>
                        <a:pt x="14" y="26"/>
                      </a:lnTo>
                      <a:lnTo>
                        <a:pt x="10" y="33"/>
                      </a:lnTo>
                      <a:lnTo>
                        <a:pt x="4" y="42"/>
                      </a:lnTo>
                      <a:lnTo>
                        <a:pt x="3" y="46"/>
                      </a:lnTo>
                      <a:lnTo>
                        <a:pt x="2" y="49"/>
                      </a:lnTo>
                      <a:lnTo>
                        <a:pt x="0" y="52"/>
                      </a:lnTo>
                      <a:lnTo>
                        <a:pt x="2" y="55"/>
                      </a:lnTo>
                      <a:lnTo>
                        <a:pt x="3" y="59"/>
                      </a:lnTo>
                      <a:lnTo>
                        <a:pt x="5" y="62"/>
                      </a:lnTo>
                      <a:lnTo>
                        <a:pt x="6" y="63"/>
                      </a:lnTo>
                      <a:lnTo>
                        <a:pt x="7" y="64"/>
                      </a:lnTo>
                      <a:lnTo>
                        <a:pt x="9" y="64"/>
                      </a:lnTo>
                      <a:lnTo>
                        <a:pt x="10" y="63"/>
                      </a:lnTo>
                      <a:lnTo>
                        <a:pt x="16" y="58"/>
                      </a:lnTo>
                      <a:lnTo>
                        <a:pt x="22" y="50"/>
                      </a:lnTo>
                      <a:lnTo>
                        <a:pt x="29" y="42"/>
                      </a:lnTo>
                      <a:lnTo>
                        <a:pt x="34" y="33"/>
                      </a:lnTo>
                      <a:lnTo>
                        <a:pt x="44" y="18"/>
                      </a:lnTo>
                      <a:lnTo>
                        <a:pt x="54" y="7"/>
                      </a:lnTo>
                      <a:lnTo>
                        <a:pt x="54" y="5"/>
                      </a:lnTo>
                      <a:lnTo>
                        <a:pt x="55" y="2"/>
                      </a:lnTo>
                      <a:lnTo>
                        <a:pt x="55" y="1"/>
                      </a:lnTo>
                      <a:lnTo>
                        <a:pt x="54" y="0"/>
                      </a:lnTo>
                      <a:lnTo>
                        <a:pt x="53" y="0"/>
                      </a:lnTo>
                      <a:lnTo>
                        <a:pt x="51" y="0"/>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09" name="Freeform 223"/>
                <p:cNvSpPr>
                  <a:spLocks/>
                </p:cNvSpPr>
                <p:nvPr/>
              </p:nvSpPr>
              <p:spPr bwMode="auto">
                <a:xfrm>
                  <a:off x="3417" y="1500"/>
                  <a:ext cx="12" cy="15"/>
                </a:xfrm>
                <a:custGeom>
                  <a:avLst/>
                  <a:gdLst>
                    <a:gd name="T0" fmla="*/ 0 w 35"/>
                    <a:gd name="T1" fmla="*/ 0 h 45"/>
                    <a:gd name="T2" fmla="*/ 0 w 35"/>
                    <a:gd name="T3" fmla="*/ 0 h 45"/>
                    <a:gd name="T4" fmla="*/ 0 w 35"/>
                    <a:gd name="T5" fmla="*/ 0 h 45"/>
                    <a:gd name="T6" fmla="*/ 0 w 35"/>
                    <a:gd name="T7" fmla="*/ 0 h 45"/>
                    <a:gd name="T8" fmla="*/ 0 w 35"/>
                    <a:gd name="T9" fmla="*/ 0 h 45"/>
                    <a:gd name="T10" fmla="*/ 0 w 35"/>
                    <a:gd name="T11" fmla="*/ 0 h 45"/>
                    <a:gd name="T12" fmla="*/ 0 w 35"/>
                    <a:gd name="T13" fmla="*/ 0 h 45"/>
                    <a:gd name="T14" fmla="*/ 0 w 35"/>
                    <a:gd name="T15" fmla="*/ 0 h 45"/>
                    <a:gd name="T16" fmla="*/ 0 w 35"/>
                    <a:gd name="T17" fmla="*/ 0 h 45"/>
                    <a:gd name="T18" fmla="*/ 0 w 35"/>
                    <a:gd name="T19" fmla="*/ 0 h 45"/>
                    <a:gd name="T20" fmla="*/ 0 w 35"/>
                    <a:gd name="T21" fmla="*/ 0 h 45"/>
                    <a:gd name="T22" fmla="*/ 0 w 35"/>
                    <a:gd name="T23" fmla="*/ 0 h 45"/>
                    <a:gd name="T24" fmla="*/ 0 w 35"/>
                    <a:gd name="T25" fmla="*/ 0 h 45"/>
                    <a:gd name="T26" fmla="*/ 0 w 35"/>
                    <a:gd name="T27" fmla="*/ 0 h 45"/>
                    <a:gd name="T28" fmla="*/ 0 w 35"/>
                    <a:gd name="T29" fmla="*/ 0 h 45"/>
                    <a:gd name="T30" fmla="*/ 0 w 35"/>
                    <a:gd name="T31" fmla="*/ 0 h 45"/>
                    <a:gd name="T32" fmla="*/ 0 w 35"/>
                    <a:gd name="T33" fmla="*/ 0 h 45"/>
                    <a:gd name="T34" fmla="*/ 0 w 35"/>
                    <a:gd name="T35" fmla="*/ 0 h 45"/>
                    <a:gd name="T36" fmla="*/ 0 w 35"/>
                    <a:gd name="T37" fmla="*/ 0 h 45"/>
                    <a:gd name="T38" fmla="*/ 0 w 35"/>
                    <a:gd name="T39" fmla="*/ 0 h 45"/>
                    <a:gd name="T40" fmla="*/ 0 w 35"/>
                    <a:gd name="T41" fmla="*/ 0 h 4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5"/>
                    <a:gd name="T64" fmla="*/ 0 h 45"/>
                    <a:gd name="T65" fmla="*/ 35 w 35"/>
                    <a:gd name="T66" fmla="*/ 45 h 4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5" h="45">
                      <a:moveTo>
                        <a:pt x="35" y="14"/>
                      </a:moveTo>
                      <a:lnTo>
                        <a:pt x="35" y="11"/>
                      </a:lnTo>
                      <a:lnTo>
                        <a:pt x="35" y="8"/>
                      </a:lnTo>
                      <a:lnTo>
                        <a:pt x="34" y="6"/>
                      </a:lnTo>
                      <a:lnTo>
                        <a:pt x="32" y="3"/>
                      </a:lnTo>
                      <a:lnTo>
                        <a:pt x="29" y="1"/>
                      </a:lnTo>
                      <a:lnTo>
                        <a:pt x="26" y="0"/>
                      </a:lnTo>
                      <a:lnTo>
                        <a:pt x="22" y="0"/>
                      </a:lnTo>
                      <a:lnTo>
                        <a:pt x="20" y="1"/>
                      </a:lnTo>
                      <a:lnTo>
                        <a:pt x="13" y="8"/>
                      </a:lnTo>
                      <a:lnTo>
                        <a:pt x="7" y="17"/>
                      </a:lnTo>
                      <a:lnTo>
                        <a:pt x="3" y="25"/>
                      </a:lnTo>
                      <a:lnTo>
                        <a:pt x="0" y="32"/>
                      </a:lnTo>
                      <a:lnTo>
                        <a:pt x="2" y="37"/>
                      </a:lnTo>
                      <a:lnTo>
                        <a:pt x="4" y="43"/>
                      </a:lnTo>
                      <a:lnTo>
                        <a:pt x="5" y="45"/>
                      </a:lnTo>
                      <a:lnTo>
                        <a:pt x="7" y="45"/>
                      </a:lnTo>
                      <a:lnTo>
                        <a:pt x="9" y="44"/>
                      </a:lnTo>
                      <a:lnTo>
                        <a:pt x="11" y="43"/>
                      </a:lnTo>
                      <a:lnTo>
                        <a:pt x="20" y="33"/>
                      </a:lnTo>
                      <a:lnTo>
                        <a:pt x="35" y="14"/>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10" name="Freeform 224"/>
                <p:cNvSpPr>
                  <a:spLocks/>
                </p:cNvSpPr>
                <p:nvPr/>
              </p:nvSpPr>
              <p:spPr bwMode="auto">
                <a:xfrm>
                  <a:off x="3418" y="1510"/>
                  <a:ext cx="2" cy="4"/>
                </a:xfrm>
                <a:custGeom>
                  <a:avLst/>
                  <a:gdLst>
                    <a:gd name="T0" fmla="*/ 0 w 8"/>
                    <a:gd name="T1" fmla="*/ 0 h 13"/>
                    <a:gd name="T2" fmla="*/ 0 w 8"/>
                    <a:gd name="T3" fmla="*/ 0 h 13"/>
                    <a:gd name="T4" fmla="*/ 0 w 8"/>
                    <a:gd name="T5" fmla="*/ 0 h 13"/>
                    <a:gd name="T6" fmla="*/ 0 w 8"/>
                    <a:gd name="T7" fmla="*/ 0 h 13"/>
                    <a:gd name="T8" fmla="*/ 0 w 8"/>
                    <a:gd name="T9" fmla="*/ 0 h 13"/>
                    <a:gd name="T10" fmla="*/ 0 w 8"/>
                    <a:gd name="T11" fmla="*/ 0 h 13"/>
                    <a:gd name="T12" fmla="*/ 0 w 8"/>
                    <a:gd name="T13" fmla="*/ 0 h 13"/>
                    <a:gd name="T14" fmla="*/ 0 w 8"/>
                    <a:gd name="T15" fmla="*/ 0 h 13"/>
                    <a:gd name="T16" fmla="*/ 0 w 8"/>
                    <a:gd name="T17" fmla="*/ 0 h 13"/>
                    <a:gd name="T18" fmla="*/ 0 w 8"/>
                    <a:gd name="T19" fmla="*/ 0 h 13"/>
                    <a:gd name="T20" fmla="*/ 0 w 8"/>
                    <a:gd name="T21" fmla="*/ 0 h 13"/>
                    <a:gd name="T22" fmla="*/ 0 w 8"/>
                    <a:gd name="T23" fmla="*/ 0 h 13"/>
                    <a:gd name="T24" fmla="*/ 0 w 8"/>
                    <a:gd name="T25" fmla="*/ 0 h 13"/>
                    <a:gd name="T26" fmla="*/ 0 w 8"/>
                    <a:gd name="T27" fmla="*/ 0 h 13"/>
                    <a:gd name="T28" fmla="*/ 0 w 8"/>
                    <a:gd name="T29" fmla="*/ 0 h 13"/>
                    <a:gd name="T30" fmla="*/ 0 w 8"/>
                    <a:gd name="T31" fmla="*/ 0 h 13"/>
                    <a:gd name="T32" fmla="*/ 0 w 8"/>
                    <a:gd name="T33" fmla="*/ 0 h 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13"/>
                    <a:gd name="T53" fmla="*/ 8 w 8"/>
                    <a:gd name="T54" fmla="*/ 13 h 1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13">
                      <a:moveTo>
                        <a:pt x="1" y="6"/>
                      </a:moveTo>
                      <a:lnTo>
                        <a:pt x="0" y="5"/>
                      </a:lnTo>
                      <a:lnTo>
                        <a:pt x="0" y="3"/>
                      </a:lnTo>
                      <a:lnTo>
                        <a:pt x="0" y="2"/>
                      </a:lnTo>
                      <a:lnTo>
                        <a:pt x="2" y="0"/>
                      </a:lnTo>
                      <a:lnTo>
                        <a:pt x="3" y="0"/>
                      </a:lnTo>
                      <a:lnTo>
                        <a:pt x="4" y="1"/>
                      </a:lnTo>
                      <a:lnTo>
                        <a:pt x="4" y="3"/>
                      </a:lnTo>
                      <a:lnTo>
                        <a:pt x="5" y="5"/>
                      </a:lnTo>
                      <a:lnTo>
                        <a:pt x="8" y="10"/>
                      </a:lnTo>
                      <a:lnTo>
                        <a:pt x="8" y="12"/>
                      </a:lnTo>
                      <a:lnTo>
                        <a:pt x="7" y="13"/>
                      </a:lnTo>
                      <a:lnTo>
                        <a:pt x="5" y="13"/>
                      </a:lnTo>
                      <a:lnTo>
                        <a:pt x="4" y="13"/>
                      </a:lnTo>
                      <a:lnTo>
                        <a:pt x="3" y="12"/>
                      </a:lnTo>
                      <a:lnTo>
                        <a:pt x="2" y="9"/>
                      </a:lnTo>
                      <a:lnTo>
                        <a:pt x="1" y="6"/>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11" name="Freeform 225"/>
                <p:cNvSpPr>
                  <a:spLocks/>
                </p:cNvSpPr>
                <p:nvPr/>
              </p:nvSpPr>
              <p:spPr bwMode="auto">
                <a:xfrm>
                  <a:off x="3425" y="1499"/>
                  <a:ext cx="5" cy="4"/>
                </a:xfrm>
                <a:custGeom>
                  <a:avLst/>
                  <a:gdLst>
                    <a:gd name="T0" fmla="*/ 0 w 15"/>
                    <a:gd name="T1" fmla="*/ 0 h 12"/>
                    <a:gd name="T2" fmla="*/ 0 w 15"/>
                    <a:gd name="T3" fmla="*/ 0 h 12"/>
                    <a:gd name="T4" fmla="*/ 0 w 15"/>
                    <a:gd name="T5" fmla="*/ 0 h 12"/>
                    <a:gd name="T6" fmla="*/ 0 w 15"/>
                    <a:gd name="T7" fmla="*/ 0 h 12"/>
                    <a:gd name="T8" fmla="*/ 0 w 15"/>
                    <a:gd name="T9" fmla="*/ 0 h 12"/>
                    <a:gd name="T10" fmla="*/ 0 w 15"/>
                    <a:gd name="T11" fmla="*/ 0 h 12"/>
                    <a:gd name="T12" fmla="*/ 0 w 15"/>
                    <a:gd name="T13" fmla="*/ 0 h 12"/>
                    <a:gd name="T14" fmla="*/ 0 w 15"/>
                    <a:gd name="T15" fmla="*/ 0 h 12"/>
                    <a:gd name="T16" fmla="*/ 0 w 15"/>
                    <a:gd name="T17" fmla="*/ 0 h 12"/>
                    <a:gd name="T18" fmla="*/ 0 w 15"/>
                    <a:gd name="T19" fmla="*/ 0 h 12"/>
                    <a:gd name="T20" fmla="*/ 0 w 15"/>
                    <a:gd name="T21" fmla="*/ 0 h 12"/>
                    <a:gd name="T22" fmla="*/ 0 w 15"/>
                    <a:gd name="T23" fmla="*/ 0 h 12"/>
                    <a:gd name="T24" fmla="*/ 0 w 15"/>
                    <a:gd name="T25" fmla="*/ 0 h 12"/>
                    <a:gd name="T26" fmla="*/ 0 w 15"/>
                    <a:gd name="T27" fmla="*/ 0 h 12"/>
                    <a:gd name="T28" fmla="*/ 0 w 15"/>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
                    <a:gd name="T46" fmla="*/ 0 h 12"/>
                    <a:gd name="T47" fmla="*/ 15 w 15"/>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 h="12">
                      <a:moveTo>
                        <a:pt x="1" y="5"/>
                      </a:moveTo>
                      <a:lnTo>
                        <a:pt x="2" y="5"/>
                      </a:lnTo>
                      <a:lnTo>
                        <a:pt x="4" y="5"/>
                      </a:lnTo>
                      <a:lnTo>
                        <a:pt x="6" y="6"/>
                      </a:lnTo>
                      <a:lnTo>
                        <a:pt x="7" y="7"/>
                      </a:lnTo>
                      <a:lnTo>
                        <a:pt x="8" y="10"/>
                      </a:lnTo>
                      <a:lnTo>
                        <a:pt x="9" y="12"/>
                      </a:lnTo>
                      <a:lnTo>
                        <a:pt x="15" y="12"/>
                      </a:lnTo>
                      <a:lnTo>
                        <a:pt x="14" y="8"/>
                      </a:lnTo>
                      <a:lnTo>
                        <a:pt x="11" y="4"/>
                      </a:lnTo>
                      <a:lnTo>
                        <a:pt x="9" y="2"/>
                      </a:lnTo>
                      <a:lnTo>
                        <a:pt x="7" y="1"/>
                      </a:lnTo>
                      <a:lnTo>
                        <a:pt x="3" y="0"/>
                      </a:lnTo>
                      <a:lnTo>
                        <a:pt x="0" y="0"/>
                      </a:lnTo>
                      <a:lnTo>
                        <a:pt x="1" y="5"/>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12" name="Freeform 226"/>
                <p:cNvSpPr>
                  <a:spLocks/>
                </p:cNvSpPr>
                <p:nvPr/>
              </p:nvSpPr>
              <p:spPr bwMode="auto">
                <a:xfrm>
                  <a:off x="3428" y="1503"/>
                  <a:ext cx="1" cy="1"/>
                </a:xfrm>
                <a:custGeom>
                  <a:avLst/>
                  <a:gdLst>
                    <a:gd name="T0" fmla="*/ 0 w 4"/>
                    <a:gd name="T1" fmla="*/ 0 h 2"/>
                    <a:gd name="T2" fmla="*/ 0 w 4"/>
                    <a:gd name="T3" fmla="*/ 1 h 2"/>
                    <a:gd name="T4" fmla="*/ 0 w 4"/>
                    <a:gd name="T5" fmla="*/ 1 h 2"/>
                    <a:gd name="T6" fmla="*/ 0 w 4"/>
                    <a:gd name="T7" fmla="*/ 1 h 2"/>
                    <a:gd name="T8" fmla="*/ 0 w 4"/>
                    <a:gd name="T9" fmla="*/ 0 h 2"/>
                    <a:gd name="T10" fmla="*/ 0 w 4"/>
                    <a:gd name="T11" fmla="*/ 0 h 2"/>
                    <a:gd name="T12" fmla="*/ 0 60000 65536"/>
                    <a:gd name="T13" fmla="*/ 0 60000 65536"/>
                    <a:gd name="T14" fmla="*/ 0 60000 65536"/>
                    <a:gd name="T15" fmla="*/ 0 60000 65536"/>
                    <a:gd name="T16" fmla="*/ 0 60000 65536"/>
                    <a:gd name="T17" fmla="*/ 0 60000 65536"/>
                    <a:gd name="T18" fmla="*/ 0 w 4"/>
                    <a:gd name="T19" fmla="*/ 0 h 2"/>
                    <a:gd name="T20" fmla="*/ 4 w 4"/>
                    <a:gd name="T21" fmla="*/ 2 h 2"/>
                  </a:gdLst>
                  <a:ahLst/>
                  <a:cxnLst>
                    <a:cxn ang="T12">
                      <a:pos x="T0" y="T1"/>
                    </a:cxn>
                    <a:cxn ang="T13">
                      <a:pos x="T2" y="T3"/>
                    </a:cxn>
                    <a:cxn ang="T14">
                      <a:pos x="T4" y="T5"/>
                    </a:cxn>
                    <a:cxn ang="T15">
                      <a:pos x="T6" y="T7"/>
                    </a:cxn>
                    <a:cxn ang="T16">
                      <a:pos x="T8" y="T9"/>
                    </a:cxn>
                    <a:cxn ang="T17">
                      <a:pos x="T10" y="T11"/>
                    </a:cxn>
                  </a:cxnLst>
                  <a:rect l="T18" t="T19" r="T20" b="T21"/>
                  <a:pathLst>
                    <a:path w="4" h="2">
                      <a:moveTo>
                        <a:pt x="0" y="0"/>
                      </a:moveTo>
                      <a:lnTo>
                        <a:pt x="0" y="2"/>
                      </a:lnTo>
                      <a:lnTo>
                        <a:pt x="2" y="2"/>
                      </a:lnTo>
                      <a:lnTo>
                        <a:pt x="4" y="2"/>
                      </a:lnTo>
                      <a:lnTo>
                        <a:pt x="4" y="0"/>
                      </a:lnTo>
                      <a:lnTo>
                        <a:pt x="0" y="0"/>
                      </a:lnTo>
                      <a:close/>
                    </a:path>
                  </a:pathLst>
                </a:custGeom>
                <a:solidFill>
                  <a:srgbClr val="58514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13" name="Freeform 227"/>
                <p:cNvSpPr>
                  <a:spLocks/>
                </p:cNvSpPr>
                <p:nvPr/>
              </p:nvSpPr>
              <p:spPr bwMode="auto">
                <a:xfrm>
                  <a:off x="3425" y="1499"/>
                  <a:ext cx="4" cy="4"/>
                </a:xfrm>
                <a:custGeom>
                  <a:avLst/>
                  <a:gdLst>
                    <a:gd name="T0" fmla="*/ 0 w 13"/>
                    <a:gd name="T1" fmla="*/ 0 h 13"/>
                    <a:gd name="T2" fmla="*/ 0 w 13"/>
                    <a:gd name="T3" fmla="*/ 0 h 13"/>
                    <a:gd name="T4" fmla="*/ 0 w 13"/>
                    <a:gd name="T5" fmla="*/ 0 h 13"/>
                    <a:gd name="T6" fmla="*/ 0 w 13"/>
                    <a:gd name="T7" fmla="*/ 0 h 13"/>
                    <a:gd name="T8" fmla="*/ 0 w 13"/>
                    <a:gd name="T9" fmla="*/ 0 h 13"/>
                    <a:gd name="T10" fmla="*/ 0 w 13"/>
                    <a:gd name="T11" fmla="*/ 0 h 13"/>
                    <a:gd name="T12" fmla="*/ 0 w 13"/>
                    <a:gd name="T13" fmla="*/ 0 h 13"/>
                    <a:gd name="T14" fmla="*/ 0 w 13"/>
                    <a:gd name="T15" fmla="*/ 0 h 13"/>
                    <a:gd name="T16" fmla="*/ 0 w 13"/>
                    <a:gd name="T17" fmla="*/ 0 h 13"/>
                    <a:gd name="T18" fmla="*/ 0 w 13"/>
                    <a:gd name="T19" fmla="*/ 0 h 13"/>
                    <a:gd name="T20" fmla="*/ 0 w 13"/>
                    <a:gd name="T21" fmla="*/ 0 h 13"/>
                    <a:gd name="T22" fmla="*/ 0 w 13"/>
                    <a:gd name="T23" fmla="*/ 0 h 13"/>
                    <a:gd name="T24" fmla="*/ 0 w 13"/>
                    <a:gd name="T25" fmla="*/ 0 h 13"/>
                    <a:gd name="T26" fmla="*/ 0 w 13"/>
                    <a:gd name="T27" fmla="*/ 0 h 13"/>
                    <a:gd name="T28" fmla="*/ 0 w 13"/>
                    <a:gd name="T29" fmla="*/ 0 h 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
                    <a:gd name="T46" fmla="*/ 0 h 13"/>
                    <a:gd name="T47" fmla="*/ 13 w 13"/>
                    <a:gd name="T48" fmla="*/ 13 h 1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 h="13">
                      <a:moveTo>
                        <a:pt x="0" y="5"/>
                      </a:moveTo>
                      <a:lnTo>
                        <a:pt x="2" y="5"/>
                      </a:lnTo>
                      <a:lnTo>
                        <a:pt x="3" y="6"/>
                      </a:lnTo>
                      <a:lnTo>
                        <a:pt x="5" y="6"/>
                      </a:lnTo>
                      <a:lnTo>
                        <a:pt x="7" y="7"/>
                      </a:lnTo>
                      <a:lnTo>
                        <a:pt x="8" y="10"/>
                      </a:lnTo>
                      <a:lnTo>
                        <a:pt x="9" y="13"/>
                      </a:lnTo>
                      <a:lnTo>
                        <a:pt x="13" y="13"/>
                      </a:lnTo>
                      <a:lnTo>
                        <a:pt x="13" y="8"/>
                      </a:lnTo>
                      <a:lnTo>
                        <a:pt x="10" y="4"/>
                      </a:lnTo>
                      <a:lnTo>
                        <a:pt x="8" y="2"/>
                      </a:lnTo>
                      <a:lnTo>
                        <a:pt x="5" y="1"/>
                      </a:lnTo>
                      <a:lnTo>
                        <a:pt x="2" y="0"/>
                      </a:lnTo>
                      <a:lnTo>
                        <a:pt x="0" y="0"/>
                      </a:lnTo>
                      <a:lnTo>
                        <a:pt x="0" y="5"/>
                      </a:lnTo>
                      <a:close/>
                    </a:path>
                  </a:pathLst>
                </a:custGeom>
                <a:solidFill>
                  <a:srgbClr val="58514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14" name="Freeform 228"/>
                <p:cNvSpPr>
                  <a:spLocks/>
                </p:cNvSpPr>
                <p:nvPr/>
              </p:nvSpPr>
              <p:spPr bwMode="auto">
                <a:xfrm>
                  <a:off x="3424" y="1499"/>
                  <a:ext cx="1" cy="2"/>
                </a:xfrm>
                <a:custGeom>
                  <a:avLst/>
                  <a:gdLst>
                    <a:gd name="T0" fmla="*/ 0 w 4"/>
                    <a:gd name="T1" fmla="*/ 0 h 5"/>
                    <a:gd name="T2" fmla="*/ 0 w 4"/>
                    <a:gd name="T3" fmla="*/ 0 h 5"/>
                    <a:gd name="T4" fmla="*/ 0 w 4"/>
                    <a:gd name="T5" fmla="*/ 0 h 5"/>
                    <a:gd name="T6" fmla="*/ 0 w 4"/>
                    <a:gd name="T7" fmla="*/ 0 h 5"/>
                    <a:gd name="T8" fmla="*/ 0 w 4"/>
                    <a:gd name="T9" fmla="*/ 0 h 5"/>
                    <a:gd name="T10" fmla="*/ 0 w 4"/>
                    <a:gd name="T11" fmla="*/ 0 h 5"/>
                    <a:gd name="T12" fmla="*/ 0 60000 65536"/>
                    <a:gd name="T13" fmla="*/ 0 60000 65536"/>
                    <a:gd name="T14" fmla="*/ 0 60000 65536"/>
                    <a:gd name="T15" fmla="*/ 0 60000 65536"/>
                    <a:gd name="T16" fmla="*/ 0 60000 65536"/>
                    <a:gd name="T17" fmla="*/ 0 60000 65536"/>
                    <a:gd name="T18" fmla="*/ 0 w 4"/>
                    <a:gd name="T19" fmla="*/ 0 h 5"/>
                    <a:gd name="T20" fmla="*/ 4 w 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 h="5">
                      <a:moveTo>
                        <a:pt x="4" y="0"/>
                      </a:moveTo>
                      <a:lnTo>
                        <a:pt x="1" y="1"/>
                      </a:lnTo>
                      <a:lnTo>
                        <a:pt x="0" y="3"/>
                      </a:lnTo>
                      <a:lnTo>
                        <a:pt x="1" y="4"/>
                      </a:lnTo>
                      <a:lnTo>
                        <a:pt x="4" y="5"/>
                      </a:lnTo>
                      <a:lnTo>
                        <a:pt x="4" y="0"/>
                      </a:lnTo>
                      <a:close/>
                    </a:path>
                  </a:pathLst>
                </a:custGeom>
                <a:solidFill>
                  <a:srgbClr val="58514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15" name="Freeform 229"/>
                <p:cNvSpPr>
                  <a:spLocks/>
                </p:cNvSpPr>
                <p:nvPr/>
              </p:nvSpPr>
              <p:spPr bwMode="auto">
                <a:xfrm>
                  <a:off x="3428" y="1504"/>
                  <a:ext cx="1" cy="1"/>
                </a:xfrm>
                <a:custGeom>
                  <a:avLst/>
                  <a:gdLst>
                    <a:gd name="T0" fmla="*/ 0 w 4"/>
                    <a:gd name="T1" fmla="*/ 0 h 3"/>
                    <a:gd name="T2" fmla="*/ 0 w 4"/>
                    <a:gd name="T3" fmla="*/ 0 h 3"/>
                    <a:gd name="T4" fmla="*/ 0 w 4"/>
                    <a:gd name="T5" fmla="*/ 0 h 3"/>
                    <a:gd name="T6" fmla="*/ 0 w 4"/>
                    <a:gd name="T7" fmla="*/ 0 h 3"/>
                    <a:gd name="T8" fmla="*/ 0 w 4"/>
                    <a:gd name="T9" fmla="*/ 0 h 3"/>
                    <a:gd name="T10" fmla="*/ 0 w 4"/>
                    <a:gd name="T11" fmla="*/ 0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0" y="0"/>
                      </a:moveTo>
                      <a:lnTo>
                        <a:pt x="0" y="2"/>
                      </a:lnTo>
                      <a:lnTo>
                        <a:pt x="2" y="3"/>
                      </a:lnTo>
                      <a:lnTo>
                        <a:pt x="4" y="3"/>
                      </a:lnTo>
                      <a:lnTo>
                        <a:pt x="4" y="1"/>
                      </a:lnTo>
                      <a:lnTo>
                        <a:pt x="0" y="0"/>
                      </a:lnTo>
                      <a:close/>
                    </a:path>
                  </a:pathLst>
                </a:custGeom>
                <a:solidFill>
                  <a:srgbClr val="8372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16" name="Freeform 230"/>
                <p:cNvSpPr>
                  <a:spLocks/>
                </p:cNvSpPr>
                <p:nvPr/>
              </p:nvSpPr>
              <p:spPr bwMode="auto">
                <a:xfrm>
                  <a:off x="3424" y="1500"/>
                  <a:ext cx="5" cy="4"/>
                </a:xfrm>
                <a:custGeom>
                  <a:avLst/>
                  <a:gdLst>
                    <a:gd name="T0" fmla="*/ 0 w 15"/>
                    <a:gd name="T1" fmla="*/ 0 h 13"/>
                    <a:gd name="T2" fmla="*/ 0 w 15"/>
                    <a:gd name="T3" fmla="*/ 0 h 13"/>
                    <a:gd name="T4" fmla="*/ 0 w 15"/>
                    <a:gd name="T5" fmla="*/ 0 h 13"/>
                    <a:gd name="T6" fmla="*/ 0 w 15"/>
                    <a:gd name="T7" fmla="*/ 0 h 13"/>
                    <a:gd name="T8" fmla="*/ 0 w 15"/>
                    <a:gd name="T9" fmla="*/ 0 h 13"/>
                    <a:gd name="T10" fmla="*/ 0 w 15"/>
                    <a:gd name="T11" fmla="*/ 0 h 13"/>
                    <a:gd name="T12" fmla="*/ 0 w 15"/>
                    <a:gd name="T13" fmla="*/ 0 h 13"/>
                    <a:gd name="T14" fmla="*/ 0 w 15"/>
                    <a:gd name="T15" fmla="*/ 0 h 13"/>
                    <a:gd name="T16" fmla="*/ 0 w 15"/>
                    <a:gd name="T17" fmla="*/ 0 h 13"/>
                    <a:gd name="T18" fmla="*/ 0 w 15"/>
                    <a:gd name="T19" fmla="*/ 0 h 13"/>
                    <a:gd name="T20" fmla="*/ 0 w 15"/>
                    <a:gd name="T21" fmla="*/ 0 h 13"/>
                    <a:gd name="T22" fmla="*/ 0 w 15"/>
                    <a:gd name="T23" fmla="*/ 0 h 13"/>
                    <a:gd name="T24" fmla="*/ 0 w 15"/>
                    <a:gd name="T25" fmla="*/ 0 h 13"/>
                    <a:gd name="T26" fmla="*/ 0 w 15"/>
                    <a:gd name="T27" fmla="*/ 0 h 13"/>
                    <a:gd name="T28" fmla="*/ 0 w 15"/>
                    <a:gd name="T29" fmla="*/ 0 h 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
                    <a:gd name="T46" fmla="*/ 0 h 13"/>
                    <a:gd name="T47" fmla="*/ 15 w 15"/>
                    <a:gd name="T48" fmla="*/ 13 h 1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 h="13">
                      <a:moveTo>
                        <a:pt x="1" y="5"/>
                      </a:moveTo>
                      <a:lnTo>
                        <a:pt x="3" y="4"/>
                      </a:lnTo>
                      <a:lnTo>
                        <a:pt x="5" y="5"/>
                      </a:lnTo>
                      <a:lnTo>
                        <a:pt x="6" y="5"/>
                      </a:lnTo>
                      <a:lnTo>
                        <a:pt x="7" y="6"/>
                      </a:lnTo>
                      <a:lnTo>
                        <a:pt x="10" y="9"/>
                      </a:lnTo>
                      <a:lnTo>
                        <a:pt x="11" y="12"/>
                      </a:lnTo>
                      <a:lnTo>
                        <a:pt x="15" y="13"/>
                      </a:lnTo>
                      <a:lnTo>
                        <a:pt x="15" y="7"/>
                      </a:lnTo>
                      <a:lnTo>
                        <a:pt x="12" y="3"/>
                      </a:lnTo>
                      <a:lnTo>
                        <a:pt x="10" y="1"/>
                      </a:lnTo>
                      <a:lnTo>
                        <a:pt x="6" y="0"/>
                      </a:lnTo>
                      <a:lnTo>
                        <a:pt x="4" y="0"/>
                      </a:lnTo>
                      <a:lnTo>
                        <a:pt x="0" y="0"/>
                      </a:lnTo>
                      <a:lnTo>
                        <a:pt x="1" y="5"/>
                      </a:lnTo>
                      <a:close/>
                    </a:path>
                  </a:pathLst>
                </a:custGeom>
                <a:solidFill>
                  <a:srgbClr val="8372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17" name="Freeform 231"/>
                <p:cNvSpPr>
                  <a:spLocks/>
                </p:cNvSpPr>
                <p:nvPr/>
              </p:nvSpPr>
              <p:spPr bwMode="auto">
                <a:xfrm>
                  <a:off x="3423" y="1500"/>
                  <a:ext cx="1" cy="1"/>
                </a:xfrm>
                <a:custGeom>
                  <a:avLst/>
                  <a:gdLst>
                    <a:gd name="T0" fmla="*/ 0 w 3"/>
                    <a:gd name="T1" fmla="*/ 0 h 5"/>
                    <a:gd name="T2" fmla="*/ 0 w 3"/>
                    <a:gd name="T3" fmla="*/ 0 h 5"/>
                    <a:gd name="T4" fmla="*/ 0 w 3"/>
                    <a:gd name="T5" fmla="*/ 0 h 5"/>
                    <a:gd name="T6" fmla="*/ 0 w 3"/>
                    <a:gd name="T7" fmla="*/ 0 h 5"/>
                    <a:gd name="T8" fmla="*/ 0 w 3"/>
                    <a:gd name="T9" fmla="*/ 0 h 5"/>
                    <a:gd name="T10" fmla="*/ 0 w 3"/>
                    <a:gd name="T11" fmla="*/ 0 h 5"/>
                    <a:gd name="T12" fmla="*/ 0 60000 65536"/>
                    <a:gd name="T13" fmla="*/ 0 60000 65536"/>
                    <a:gd name="T14" fmla="*/ 0 60000 65536"/>
                    <a:gd name="T15" fmla="*/ 0 60000 65536"/>
                    <a:gd name="T16" fmla="*/ 0 60000 65536"/>
                    <a:gd name="T17" fmla="*/ 0 60000 65536"/>
                    <a:gd name="T18" fmla="*/ 0 w 3"/>
                    <a:gd name="T19" fmla="*/ 0 h 5"/>
                    <a:gd name="T20" fmla="*/ 3 w 3"/>
                    <a:gd name="T21" fmla="*/ 5 h 5"/>
                  </a:gdLst>
                  <a:ahLst/>
                  <a:cxnLst>
                    <a:cxn ang="T12">
                      <a:pos x="T0" y="T1"/>
                    </a:cxn>
                    <a:cxn ang="T13">
                      <a:pos x="T2" y="T3"/>
                    </a:cxn>
                    <a:cxn ang="T14">
                      <a:pos x="T4" y="T5"/>
                    </a:cxn>
                    <a:cxn ang="T15">
                      <a:pos x="T6" y="T7"/>
                    </a:cxn>
                    <a:cxn ang="T16">
                      <a:pos x="T8" y="T9"/>
                    </a:cxn>
                    <a:cxn ang="T17">
                      <a:pos x="T10" y="T11"/>
                    </a:cxn>
                  </a:cxnLst>
                  <a:rect l="T18" t="T19" r="T20" b="T21"/>
                  <a:pathLst>
                    <a:path w="3" h="5">
                      <a:moveTo>
                        <a:pt x="2" y="0"/>
                      </a:moveTo>
                      <a:lnTo>
                        <a:pt x="0" y="1"/>
                      </a:lnTo>
                      <a:lnTo>
                        <a:pt x="0" y="3"/>
                      </a:lnTo>
                      <a:lnTo>
                        <a:pt x="1" y="4"/>
                      </a:lnTo>
                      <a:lnTo>
                        <a:pt x="3" y="5"/>
                      </a:lnTo>
                      <a:lnTo>
                        <a:pt x="2" y="0"/>
                      </a:lnTo>
                      <a:close/>
                    </a:path>
                  </a:pathLst>
                </a:custGeom>
                <a:solidFill>
                  <a:srgbClr val="8372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18" name="Freeform 232"/>
                <p:cNvSpPr>
                  <a:spLocks/>
                </p:cNvSpPr>
                <p:nvPr/>
              </p:nvSpPr>
              <p:spPr bwMode="auto">
                <a:xfrm>
                  <a:off x="3427" y="1504"/>
                  <a:ext cx="2" cy="2"/>
                </a:xfrm>
                <a:custGeom>
                  <a:avLst/>
                  <a:gdLst>
                    <a:gd name="T0" fmla="*/ 0 w 5"/>
                    <a:gd name="T1" fmla="*/ 0 h 4"/>
                    <a:gd name="T2" fmla="*/ 0 w 5"/>
                    <a:gd name="T3" fmla="*/ 1 h 4"/>
                    <a:gd name="T4" fmla="*/ 0 w 5"/>
                    <a:gd name="T5" fmla="*/ 1 h 4"/>
                    <a:gd name="T6" fmla="*/ 0 w 5"/>
                    <a:gd name="T7" fmla="*/ 1 h 4"/>
                    <a:gd name="T8" fmla="*/ 0 w 5"/>
                    <a:gd name="T9" fmla="*/ 1 h 4"/>
                    <a:gd name="T10" fmla="*/ 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0"/>
                      </a:moveTo>
                      <a:lnTo>
                        <a:pt x="0" y="3"/>
                      </a:lnTo>
                      <a:lnTo>
                        <a:pt x="2" y="4"/>
                      </a:lnTo>
                      <a:lnTo>
                        <a:pt x="4" y="4"/>
                      </a:lnTo>
                      <a:lnTo>
                        <a:pt x="5" y="1"/>
                      </a:lnTo>
                      <a:lnTo>
                        <a:pt x="0" y="0"/>
                      </a:lnTo>
                      <a:close/>
                    </a:path>
                  </a:pathLst>
                </a:custGeom>
                <a:solidFill>
                  <a:srgbClr val="B2896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19" name="Freeform 233"/>
                <p:cNvSpPr>
                  <a:spLocks/>
                </p:cNvSpPr>
                <p:nvPr/>
              </p:nvSpPr>
              <p:spPr bwMode="auto">
                <a:xfrm>
                  <a:off x="3423" y="1500"/>
                  <a:ext cx="6" cy="5"/>
                </a:xfrm>
                <a:custGeom>
                  <a:avLst/>
                  <a:gdLst>
                    <a:gd name="T0" fmla="*/ 0 w 17"/>
                    <a:gd name="T1" fmla="*/ 0 h 14"/>
                    <a:gd name="T2" fmla="*/ 0 w 17"/>
                    <a:gd name="T3" fmla="*/ 0 h 14"/>
                    <a:gd name="T4" fmla="*/ 0 w 17"/>
                    <a:gd name="T5" fmla="*/ 0 h 14"/>
                    <a:gd name="T6" fmla="*/ 0 w 17"/>
                    <a:gd name="T7" fmla="*/ 0 h 14"/>
                    <a:gd name="T8" fmla="*/ 0 w 17"/>
                    <a:gd name="T9" fmla="*/ 0 h 14"/>
                    <a:gd name="T10" fmla="*/ 0 w 17"/>
                    <a:gd name="T11" fmla="*/ 0 h 14"/>
                    <a:gd name="T12" fmla="*/ 0 w 17"/>
                    <a:gd name="T13" fmla="*/ 0 h 14"/>
                    <a:gd name="T14" fmla="*/ 0 w 17"/>
                    <a:gd name="T15" fmla="*/ 0 h 14"/>
                    <a:gd name="T16" fmla="*/ 0 w 17"/>
                    <a:gd name="T17" fmla="*/ 0 h 14"/>
                    <a:gd name="T18" fmla="*/ 0 w 17"/>
                    <a:gd name="T19" fmla="*/ 0 h 14"/>
                    <a:gd name="T20" fmla="*/ 0 w 17"/>
                    <a:gd name="T21" fmla="*/ 0 h 14"/>
                    <a:gd name="T22" fmla="*/ 0 w 17"/>
                    <a:gd name="T23" fmla="*/ 0 h 14"/>
                    <a:gd name="T24" fmla="*/ 0 w 17"/>
                    <a:gd name="T25" fmla="*/ 0 h 14"/>
                    <a:gd name="T26" fmla="*/ 0 w 17"/>
                    <a:gd name="T27" fmla="*/ 0 h 14"/>
                    <a:gd name="T28" fmla="*/ 0 w 17"/>
                    <a:gd name="T29" fmla="*/ 0 h 14"/>
                    <a:gd name="T30" fmla="*/ 0 w 17"/>
                    <a:gd name="T31" fmla="*/ 0 h 14"/>
                    <a:gd name="T32" fmla="*/ 0 w 17"/>
                    <a:gd name="T33" fmla="*/ 0 h 14"/>
                    <a:gd name="T34" fmla="*/ 0 w 17"/>
                    <a:gd name="T35" fmla="*/ 0 h 14"/>
                    <a:gd name="T36" fmla="*/ 0 w 17"/>
                    <a:gd name="T37" fmla="*/ 0 h 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
                    <a:gd name="T58" fmla="*/ 0 h 14"/>
                    <a:gd name="T59" fmla="*/ 17 w 17"/>
                    <a:gd name="T60" fmla="*/ 14 h 1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 h="14">
                      <a:moveTo>
                        <a:pt x="2" y="5"/>
                      </a:moveTo>
                      <a:lnTo>
                        <a:pt x="3" y="5"/>
                      </a:lnTo>
                      <a:lnTo>
                        <a:pt x="6" y="5"/>
                      </a:lnTo>
                      <a:lnTo>
                        <a:pt x="7" y="6"/>
                      </a:lnTo>
                      <a:lnTo>
                        <a:pt x="9" y="6"/>
                      </a:lnTo>
                      <a:lnTo>
                        <a:pt x="10" y="8"/>
                      </a:lnTo>
                      <a:lnTo>
                        <a:pt x="10" y="9"/>
                      </a:lnTo>
                      <a:lnTo>
                        <a:pt x="12" y="11"/>
                      </a:lnTo>
                      <a:lnTo>
                        <a:pt x="12" y="13"/>
                      </a:lnTo>
                      <a:lnTo>
                        <a:pt x="17" y="14"/>
                      </a:lnTo>
                      <a:lnTo>
                        <a:pt x="17" y="11"/>
                      </a:lnTo>
                      <a:lnTo>
                        <a:pt x="16" y="8"/>
                      </a:lnTo>
                      <a:lnTo>
                        <a:pt x="15" y="5"/>
                      </a:lnTo>
                      <a:lnTo>
                        <a:pt x="13" y="3"/>
                      </a:lnTo>
                      <a:lnTo>
                        <a:pt x="9" y="1"/>
                      </a:lnTo>
                      <a:lnTo>
                        <a:pt x="7" y="0"/>
                      </a:lnTo>
                      <a:lnTo>
                        <a:pt x="3" y="0"/>
                      </a:lnTo>
                      <a:lnTo>
                        <a:pt x="0" y="0"/>
                      </a:lnTo>
                      <a:lnTo>
                        <a:pt x="2" y="5"/>
                      </a:lnTo>
                      <a:close/>
                    </a:path>
                  </a:pathLst>
                </a:custGeom>
                <a:solidFill>
                  <a:srgbClr val="B2896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20" name="Freeform 234"/>
                <p:cNvSpPr>
                  <a:spLocks/>
                </p:cNvSpPr>
                <p:nvPr/>
              </p:nvSpPr>
              <p:spPr bwMode="auto">
                <a:xfrm>
                  <a:off x="3423" y="1500"/>
                  <a:ext cx="1" cy="2"/>
                </a:xfrm>
                <a:custGeom>
                  <a:avLst/>
                  <a:gdLst>
                    <a:gd name="T0" fmla="*/ 0 w 3"/>
                    <a:gd name="T1" fmla="*/ 0 h 5"/>
                    <a:gd name="T2" fmla="*/ 0 w 3"/>
                    <a:gd name="T3" fmla="*/ 0 h 5"/>
                    <a:gd name="T4" fmla="*/ 0 w 3"/>
                    <a:gd name="T5" fmla="*/ 0 h 5"/>
                    <a:gd name="T6" fmla="*/ 0 w 3"/>
                    <a:gd name="T7" fmla="*/ 0 h 5"/>
                    <a:gd name="T8" fmla="*/ 0 w 3"/>
                    <a:gd name="T9" fmla="*/ 0 h 5"/>
                    <a:gd name="T10" fmla="*/ 0 w 3"/>
                    <a:gd name="T11" fmla="*/ 0 h 5"/>
                    <a:gd name="T12" fmla="*/ 0 60000 65536"/>
                    <a:gd name="T13" fmla="*/ 0 60000 65536"/>
                    <a:gd name="T14" fmla="*/ 0 60000 65536"/>
                    <a:gd name="T15" fmla="*/ 0 60000 65536"/>
                    <a:gd name="T16" fmla="*/ 0 60000 65536"/>
                    <a:gd name="T17" fmla="*/ 0 60000 65536"/>
                    <a:gd name="T18" fmla="*/ 0 w 3"/>
                    <a:gd name="T19" fmla="*/ 0 h 5"/>
                    <a:gd name="T20" fmla="*/ 3 w 3"/>
                    <a:gd name="T21" fmla="*/ 5 h 5"/>
                  </a:gdLst>
                  <a:ahLst/>
                  <a:cxnLst>
                    <a:cxn ang="T12">
                      <a:pos x="T0" y="T1"/>
                    </a:cxn>
                    <a:cxn ang="T13">
                      <a:pos x="T2" y="T3"/>
                    </a:cxn>
                    <a:cxn ang="T14">
                      <a:pos x="T4" y="T5"/>
                    </a:cxn>
                    <a:cxn ang="T15">
                      <a:pos x="T6" y="T7"/>
                    </a:cxn>
                    <a:cxn ang="T16">
                      <a:pos x="T8" y="T9"/>
                    </a:cxn>
                    <a:cxn ang="T17">
                      <a:pos x="T10" y="T11"/>
                    </a:cxn>
                  </a:cxnLst>
                  <a:rect l="T18" t="T19" r="T20" b="T21"/>
                  <a:pathLst>
                    <a:path w="3" h="5">
                      <a:moveTo>
                        <a:pt x="1" y="0"/>
                      </a:moveTo>
                      <a:lnTo>
                        <a:pt x="0" y="2"/>
                      </a:lnTo>
                      <a:lnTo>
                        <a:pt x="0" y="3"/>
                      </a:lnTo>
                      <a:lnTo>
                        <a:pt x="1" y="5"/>
                      </a:lnTo>
                      <a:lnTo>
                        <a:pt x="3" y="5"/>
                      </a:lnTo>
                      <a:lnTo>
                        <a:pt x="1" y="0"/>
                      </a:lnTo>
                      <a:close/>
                    </a:path>
                  </a:pathLst>
                </a:custGeom>
                <a:solidFill>
                  <a:srgbClr val="B2896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21" name="Freeform 235"/>
                <p:cNvSpPr>
                  <a:spLocks/>
                </p:cNvSpPr>
                <p:nvPr/>
              </p:nvSpPr>
              <p:spPr bwMode="auto">
                <a:xfrm>
                  <a:off x="3422" y="1501"/>
                  <a:ext cx="1" cy="1"/>
                </a:xfrm>
                <a:custGeom>
                  <a:avLst/>
                  <a:gdLst>
                    <a:gd name="T0" fmla="*/ 0 w 3"/>
                    <a:gd name="T1" fmla="*/ 0 h 4"/>
                    <a:gd name="T2" fmla="*/ 0 w 3"/>
                    <a:gd name="T3" fmla="*/ 0 h 4"/>
                    <a:gd name="T4" fmla="*/ 0 w 3"/>
                    <a:gd name="T5" fmla="*/ 0 h 4"/>
                    <a:gd name="T6" fmla="*/ 0 w 3"/>
                    <a:gd name="T7" fmla="*/ 0 h 4"/>
                    <a:gd name="T8" fmla="*/ 0 w 3"/>
                    <a:gd name="T9" fmla="*/ 0 h 4"/>
                    <a:gd name="T10" fmla="*/ 0 w 3"/>
                    <a:gd name="T11" fmla="*/ 0 h 4"/>
                    <a:gd name="T12" fmla="*/ 0 60000 65536"/>
                    <a:gd name="T13" fmla="*/ 0 60000 65536"/>
                    <a:gd name="T14" fmla="*/ 0 60000 65536"/>
                    <a:gd name="T15" fmla="*/ 0 60000 65536"/>
                    <a:gd name="T16" fmla="*/ 0 60000 65536"/>
                    <a:gd name="T17" fmla="*/ 0 60000 65536"/>
                    <a:gd name="T18" fmla="*/ 0 w 3"/>
                    <a:gd name="T19" fmla="*/ 0 h 4"/>
                    <a:gd name="T20" fmla="*/ 3 w 3"/>
                    <a:gd name="T21" fmla="*/ 4 h 4"/>
                  </a:gdLst>
                  <a:ahLst/>
                  <a:cxnLst>
                    <a:cxn ang="T12">
                      <a:pos x="T0" y="T1"/>
                    </a:cxn>
                    <a:cxn ang="T13">
                      <a:pos x="T2" y="T3"/>
                    </a:cxn>
                    <a:cxn ang="T14">
                      <a:pos x="T4" y="T5"/>
                    </a:cxn>
                    <a:cxn ang="T15">
                      <a:pos x="T6" y="T7"/>
                    </a:cxn>
                    <a:cxn ang="T16">
                      <a:pos x="T8" y="T9"/>
                    </a:cxn>
                    <a:cxn ang="T17">
                      <a:pos x="T10" y="T11"/>
                    </a:cxn>
                  </a:cxnLst>
                  <a:rect l="T18" t="T19" r="T20" b="T21"/>
                  <a:pathLst>
                    <a:path w="3" h="4">
                      <a:moveTo>
                        <a:pt x="1" y="0"/>
                      </a:moveTo>
                      <a:lnTo>
                        <a:pt x="0" y="1"/>
                      </a:lnTo>
                      <a:lnTo>
                        <a:pt x="0" y="3"/>
                      </a:lnTo>
                      <a:lnTo>
                        <a:pt x="1" y="4"/>
                      </a:lnTo>
                      <a:lnTo>
                        <a:pt x="3" y="4"/>
                      </a:lnTo>
                      <a:lnTo>
                        <a:pt x="1" y="0"/>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22" name="Freeform 236"/>
                <p:cNvSpPr>
                  <a:spLocks/>
                </p:cNvSpPr>
                <p:nvPr/>
              </p:nvSpPr>
              <p:spPr bwMode="auto">
                <a:xfrm>
                  <a:off x="3423" y="1500"/>
                  <a:ext cx="6" cy="5"/>
                </a:xfrm>
                <a:custGeom>
                  <a:avLst/>
                  <a:gdLst>
                    <a:gd name="T0" fmla="*/ 0 w 18"/>
                    <a:gd name="T1" fmla="*/ 0 h 15"/>
                    <a:gd name="T2" fmla="*/ 0 w 18"/>
                    <a:gd name="T3" fmla="*/ 0 h 15"/>
                    <a:gd name="T4" fmla="*/ 0 w 18"/>
                    <a:gd name="T5" fmla="*/ 0 h 15"/>
                    <a:gd name="T6" fmla="*/ 0 w 18"/>
                    <a:gd name="T7" fmla="*/ 0 h 15"/>
                    <a:gd name="T8" fmla="*/ 0 w 18"/>
                    <a:gd name="T9" fmla="*/ 0 h 15"/>
                    <a:gd name="T10" fmla="*/ 0 w 18"/>
                    <a:gd name="T11" fmla="*/ 0 h 15"/>
                    <a:gd name="T12" fmla="*/ 0 w 18"/>
                    <a:gd name="T13" fmla="*/ 0 h 15"/>
                    <a:gd name="T14" fmla="*/ 0 w 18"/>
                    <a:gd name="T15" fmla="*/ 0 h 15"/>
                    <a:gd name="T16" fmla="*/ 0 w 18"/>
                    <a:gd name="T17" fmla="*/ 0 h 15"/>
                    <a:gd name="T18" fmla="*/ 0 w 18"/>
                    <a:gd name="T19" fmla="*/ 0 h 15"/>
                    <a:gd name="T20" fmla="*/ 0 w 18"/>
                    <a:gd name="T21" fmla="*/ 0 h 15"/>
                    <a:gd name="T22" fmla="*/ 0 w 18"/>
                    <a:gd name="T23" fmla="*/ 0 h 15"/>
                    <a:gd name="T24" fmla="*/ 0 w 18"/>
                    <a:gd name="T25" fmla="*/ 0 h 15"/>
                    <a:gd name="T26" fmla="*/ 0 w 18"/>
                    <a:gd name="T27" fmla="*/ 0 h 15"/>
                    <a:gd name="T28" fmla="*/ 0 w 18"/>
                    <a:gd name="T29" fmla="*/ 0 h 15"/>
                    <a:gd name="T30" fmla="*/ 0 w 18"/>
                    <a:gd name="T31" fmla="*/ 0 h 15"/>
                    <a:gd name="T32" fmla="*/ 0 w 18"/>
                    <a:gd name="T33" fmla="*/ 0 h 15"/>
                    <a:gd name="T34" fmla="*/ 0 w 18"/>
                    <a:gd name="T35" fmla="*/ 0 h 15"/>
                    <a:gd name="T36" fmla="*/ 0 w 18"/>
                    <a:gd name="T37" fmla="*/ 0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
                    <a:gd name="T58" fmla="*/ 0 h 15"/>
                    <a:gd name="T59" fmla="*/ 18 w 18"/>
                    <a:gd name="T60" fmla="*/ 15 h 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 h="15">
                      <a:moveTo>
                        <a:pt x="18" y="15"/>
                      </a:moveTo>
                      <a:lnTo>
                        <a:pt x="18" y="11"/>
                      </a:lnTo>
                      <a:lnTo>
                        <a:pt x="17" y="8"/>
                      </a:lnTo>
                      <a:lnTo>
                        <a:pt x="15" y="5"/>
                      </a:lnTo>
                      <a:lnTo>
                        <a:pt x="12" y="3"/>
                      </a:lnTo>
                      <a:lnTo>
                        <a:pt x="10" y="1"/>
                      </a:lnTo>
                      <a:lnTo>
                        <a:pt x="7" y="0"/>
                      </a:lnTo>
                      <a:lnTo>
                        <a:pt x="3" y="0"/>
                      </a:lnTo>
                      <a:lnTo>
                        <a:pt x="0" y="1"/>
                      </a:lnTo>
                      <a:lnTo>
                        <a:pt x="2" y="5"/>
                      </a:lnTo>
                      <a:lnTo>
                        <a:pt x="4" y="5"/>
                      </a:lnTo>
                      <a:lnTo>
                        <a:pt x="5" y="5"/>
                      </a:lnTo>
                      <a:lnTo>
                        <a:pt x="8" y="6"/>
                      </a:lnTo>
                      <a:lnTo>
                        <a:pt x="9" y="7"/>
                      </a:lnTo>
                      <a:lnTo>
                        <a:pt x="11" y="8"/>
                      </a:lnTo>
                      <a:lnTo>
                        <a:pt x="12" y="9"/>
                      </a:lnTo>
                      <a:lnTo>
                        <a:pt x="12" y="11"/>
                      </a:lnTo>
                      <a:lnTo>
                        <a:pt x="12" y="15"/>
                      </a:lnTo>
                      <a:lnTo>
                        <a:pt x="18" y="15"/>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23" name="Freeform 237"/>
                <p:cNvSpPr>
                  <a:spLocks/>
                </p:cNvSpPr>
                <p:nvPr/>
              </p:nvSpPr>
              <p:spPr bwMode="auto">
                <a:xfrm>
                  <a:off x="3427" y="1505"/>
                  <a:ext cx="2" cy="1"/>
                </a:xfrm>
                <a:custGeom>
                  <a:avLst/>
                  <a:gdLst>
                    <a:gd name="T0" fmla="*/ 0 w 6"/>
                    <a:gd name="T1" fmla="*/ 0 h 2"/>
                    <a:gd name="T2" fmla="*/ 0 w 6"/>
                    <a:gd name="T3" fmla="*/ 1 h 2"/>
                    <a:gd name="T4" fmla="*/ 0 w 6"/>
                    <a:gd name="T5" fmla="*/ 1 h 2"/>
                    <a:gd name="T6" fmla="*/ 0 w 6"/>
                    <a:gd name="T7" fmla="*/ 1 h 2"/>
                    <a:gd name="T8" fmla="*/ 0 w 6"/>
                    <a:gd name="T9" fmla="*/ 0 h 2"/>
                    <a:gd name="T10" fmla="*/ 0 w 6"/>
                    <a:gd name="T11" fmla="*/ 0 h 2"/>
                    <a:gd name="T12" fmla="*/ 0 60000 65536"/>
                    <a:gd name="T13" fmla="*/ 0 60000 65536"/>
                    <a:gd name="T14" fmla="*/ 0 60000 65536"/>
                    <a:gd name="T15" fmla="*/ 0 60000 65536"/>
                    <a:gd name="T16" fmla="*/ 0 60000 65536"/>
                    <a:gd name="T17" fmla="*/ 0 60000 65536"/>
                    <a:gd name="T18" fmla="*/ 0 w 6"/>
                    <a:gd name="T19" fmla="*/ 0 h 2"/>
                    <a:gd name="T20" fmla="*/ 6 w 6"/>
                    <a:gd name="T21" fmla="*/ 2 h 2"/>
                  </a:gdLst>
                  <a:ahLst/>
                  <a:cxnLst>
                    <a:cxn ang="T12">
                      <a:pos x="T0" y="T1"/>
                    </a:cxn>
                    <a:cxn ang="T13">
                      <a:pos x="T2" y="T3"/>
                    </a:cxn>
                    <a:cxn ang="T14">
                      <a:pos x="T4" y="T5"/>
                    </a:cxn>
                    <a:cxn ang="T15">
                      <a:pos x="T6" y="T7"/>
                    </a:cxn>
                    <a:cxn ang="T16">
                      <a:pos x="T8" y="T9"/>
                    </a:cxn>
                    <a:cxn ang="T17">
                      <a:pos x="T10" y="T11"/>
                    </a:cxn>
                  </a:cxnLst>
                  <a:rect l="T18" t="T19" r="T20" b="T21"/>
                  <a:pathLst>
                    <a:path w="6" h="2">
                      <a:moveTo>
                        <a:pt x="0" y="0"/>
                      </a:moveTo>
                      <a:lnTo>
                        <a:pt x="0" y="1"/>
                      </a:lnTo>
                      <a:lnTo>
                        <a:pt x="3" y="2"/>
                      </a:lnTo>
                      <a:lnTo>
                        <a:pt x="5" y="2"/>
                      </a:lnTo>
                      <a:lnTo>
                        <a:pt x="6" y="0"/>
                      </a:lnTo>
                      <a:lnTo>
                        <a:pt x="0" y="0"/>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24" name="Freeform 238"/>
                <p:cNvSpPr>
                  <a:spLocks/>
                </p:cNvSpPr>
                <p:nvPr/>
              </p:nvSpPr>
              <p:spPr bwMode="auto">
                <a:xfrm>
                  <a:off x="3422" y="1501"/>
                  <a:ext cx="1" cy="2"/>
                </a:xfrm>
                <a:custGeom>
                  <a:avLst/>
                  <a:gdLst>
                    <a:gd name="T0" fmla="*/ 0 w 4"/>
                    <a:gd name="T1" fmla="*/ 0 h 4"/>
                    <a:gd name="T2" fmla="*/ 0 w 4"/>
                    <a:gd name="T3" fmla="*/ 1 h 4"/>
                    <a:gd name="T4" fmla="*/ 0 w 4"/>
                    <a:gd name="T5" fmla="*/ 1 h 4"/>
                    <a:gd name="T6" fmla="*/ 0 w 4"/>
                    <a:gd name="T7" fmla="*/ 1 h 4"/>
                    <a:gd name="T8" fmla="*/ 0 w 4"/>
                    <a:gd name="T9" fmla="*/ 1 h 4"/>
                    <a:gd name="T10" fmla="*/ 0 w 4"/>
                    <a:gd name="T11" fmla="*/ 0 h 4"/>
                    <a:gd name="T12" fmla="*/ 0 60000 65536"/>
                    <a:gd name="T13" fmla="*/ 0 60000 65536"/>
                    <a:gd name="T14" fmla="*/ 0 60000 65536"/>
                    <a:gd name="T15" fmla="*/ 0 60000 65536"/>
                    <a:gd name="T16" fmla="*/ 0 60000 65536"/>
                    <a:gd name="T17" fmla="*/ 0 60000 65536"/>
                    <a:gd name="T18" fmla="*/ 0 w 4"/>
                    <a:gd name="T19" fmla="*/ 0 h 4"/>
                    <a:gd name="T20" fmla="*/ 4 w 4"/>
                    <a:gd name="T21" fmla="*/ 4 h 4"/>
                  </a:gdLst>
                  <a:ahLst/>
                  <a:cxnLst>
                    <a:cxn ang="T12">
                      <a:pos x="T0" y="T1"/>
                    </a:cxn>
                    <a:cxn ang="T13">
                      <a:pos x="T2" y="T3"/>
                    </a:cxn>
                    <a:cxn ang="T14">
                      <a:pos x="T4" y="T5"/>
                    </a:cxn>
                    <a:cxn ang="T15">
                      <a:pos x="T6" y="T7"/>
                    </a:cxn>
                    <a:cxn ang="T16">
                      <a:pos x="T8" y="T9"/>
                    </a:cxn>
                    <a:cxn ang="T17">
                      <a:pos x="T10" y="T11"/>
                    </a:cxn>
                  </a:cxnLst>
                  <a:rect l="T18" t="T19" r="T20" b="T21"/>
                  <a:pathLst>
                    <a:path w="4" h="4">
                      <a:moveTo>
                        <a:pt x="2" y="0"/>
                      </a:moveTo>
                      <a:lnTo>
                        <a:pt x="0" y="1"/>
                      </a:lnTo>
                      <a:lnTo>
                        <a:pt x="0" y="3"/>
                      </a:lnTo>
                      <a:lnTo>
                        <a:pt x="2" y="4"/>
                      </a:lnTo>
                      <a:lnTo>
                        <a:pt x="4" y="4"/>
                      </a:lnTo>
                      <a:lnTo>
                        <a:pt x="2" y="0"/>
                      </a:lnTo>
                      <a:close/>
                    </a:path>
                  </a:pathLst>
                </a:custGeom>
                <a:solidFill>
                  <a:srgbClr val="F2AA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25" name="Freeform 239"/>
                <p:cNvSpPr>
                  <a:spLocks/>
                </p:cNvSpPr>
                <p:nvPr/>
              </p:nvSpPr>
              <p:spPr bwMode="auto">
                <a:xfrm>
                  <a:off x="3422" y="1501"/>
                  <a:ext cx="6" cy="5"/>
                </a:xfrm>
                <a:custGeom>
                  <a:avLst/>
                  <a:gdLst>
                    <a:gd name="T0" fmla="*/ 0 w 18"/>
                    <a:gd name="T1" fmla="*/ 0 h 15"/>
                    <a:gd name="T2" fmla="*/ 0 w 18"/>
                    <a:gd name="T3" fmla="*/ 0 h 15"/>
                    <a:gd name="T4" fmla="*/ 0 w 18"/>
                    <a:gd name="T5" fmla="*/ 0 h 15"/>
                    <a:gd name="T6" fmla="*/ 0 w 18"/>
                    <a:gd name="T7" fmla="*/ 0 h 15"/>
                    <a:gd name="T8" fmla="*/ 0 w 18"/>
                    <a:gd name="T9" fmla="*/ 0 h 15"/>
                    <a:gd name="T10" fmla="*/ 0 w 18"/>
                    <a:gd name="T11" fmla="*/ 0 h 15"/>
                    <a:gd name="T12" fmla="*/ 0 w 18"/>
                    <a:gd name="T13" fmla="*/ 0 h 15"/>
                    <a:gd name="T14" fmla="*/ 0 w 18"/>
                    <a:gd name="T15" fmla="*/ 0 h 15"/>
                    <a:gd name="T16" fmla="*/ 0 w 18"/>
                    <a:gd name="T17" fmla="*/ 0 h 15"/>
                    <a:gd name="T18" fmla="*/ 0 w 18"/>
                    <a:gd name="T19" fmla="*/ 0 h 15"/>
                    <a:gd name="T20" fmla="*/ 0 w 18"/>
                    <a:gd name="T21" fmla="*/ 0 h 15"/>
                    <a:gd name="T22" fmla="*/ 0 w 18"/>
                    <a:gd name="T23" fmla="*/ 0 h 15"/>
                    <a:gd name="T24" fmla="*/ 0 w 18"/>
                    <a:gd name="T25" fmla="*/ 0 h 15"/>
                    <a:gd name="T26" fmla="*/ 0 w 18"/>
                    <a:gd name="T27" fmla="*/ 0 h 15"/>
                    <a:gd name="T28" fmla="*/ 0 w 18"/>
                    <a:gd name="T29" fmla="*/ 0 h 15"/>
                    <a:gd name="T30" fmla="*/ 0 w 18"/>
                    <a:gd name="T31" fmla="*/ 0 h 15"/>
                    <a:gd name="T32" fmla="*/ 0 w 18"/>
                    <a:gd name="T33" fmla="*/ 0 h 15"/>
                    <a:gd name="T34" fmla="*/ 0 w 18"/>
                    <a:gd name="T35" fmla="*/ 0 h 15"/>
                    <a:gd name="T36" fmla="*/ 0 w 18"/>
                    <a:gd name="T37" fmla="*/ 0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
                    <a:gd name="T58" fmla="*/ 0 h 15"/>
                    <a:gd name="T59" fmla="*/ 18 w 18"/>
                    <a:gd name="T60" fmla="*/ 15 h 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 h="15">
                      <a:moveTo>
                        <a:pt x="17" y="15"/>
                      </a:moveTo>
                      <a:lnTo>
                        <a:pt x="18" y="11"/>
                      </a:lnTo>
                      <a:lnTo>
                        <a:pt x="17" y="7"/>
                      </a:lnTo>
                      <a:lnTo>
                        <a:pt x="15" y="5"/>
                      </a:lnTo>
                      <a:lnTo>
                        <a:pt x="12" y="2"/>
                      </a:lnTo>
                      <a:lnTo>
                        <a:pt x="10" y="1"/>
                      </a:lnTo>
                      <a:lnTo>
                        <a:pt x="6" y="0"/>
                      </a:lnTo>
                      <a:lnTo>
                        <a:pt x="3" y="0"/>
                      </a:lnTo>
                      <a:lnTo>
                        <a:pt x="0" y="1"/>
                      </a:lnTo>
                      <a:lnTo>
                        <a:pt x="2" y="5"/>
                      </a:lnTo>
                      <a:lnTo>
                        <a:pt x="4" y="5"/>
                      </a:lnTo>
                      <a:lnTo>
                        <a:pt x="5" y="5"/>
                      </a:lnTo>
                      <a:lnTo>
                        <a:pt x="8" y="5"/>
                      </a:lnTo>
                      <a:lnTo>
                        <a:pt x="9" y="6"/>
                      </a:lnTo>
                      <a:lnTo>
                        <a:pt x="11" y="7"/>
                      </a:lnTo>
                      <a:lnTo>
                        <a:pt x="11" y="9"/>
                      </a:lnTo>
                      <a:lnTo>
                        <a:pt x="12" y="11"/>
                      </a:lnTo>
                      <a:lnTo>
                        <a:pt x="12" y="14"/>
                      </a:lnTo>
                      <a:lnTo>
                        <a:pt x="17" y="15"/>
                      </a:lnTo>
                      <a:close/>
                    </a:path>
                  </a:pathLst>
                </a:custGeom>
                <a:solidFill>
                  <a:srgbClr val="F2AA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26" name="Freeform 240"/>
                <p:cNvSpPr>
                  <a:spLocks/>
                </p:cNvSpPr>
                <p:nvPr/>
              </p:nvSpPr>
              <p:spPr bwMode="auto">
                <a:xfrm>
                  <a:off x="3426" y="1506"/>
                  <a:ext cx="2" cy="1"/>
                </a:xfrm>
                <a:custGeom>
                  <a:avLst/>
                  <a:gdLst>
                    <a:gd name="T0" fmla="*/ 0 w 5"/>
                    <a:gd name="T1" fmla="*/ 0 h 3"/>
                    <a:gd name="T2" fmla="*/ 0 w 5"/>
                    <a:gd name="T3" fmla="*/ 0 h 3"/>
                    <a:gd name="T4" fmla="*/ 0 w 5"/>
                    <a:gd name="T5" fmla="*/ 0 h 3"/>
                    <a:gd name="T6" fmla="*/ 0 w 5"/>
                    <a:gd name="T7" fmla="*/ 0 h 3"/>
                    <a:gd name="T8" fmla="*/ 0 w 5"/>
                    <a:gd name="T9" fmla="*/ 0 h 3"/>
                    <a:gd name="T10" fmla="*/ 0 w 5"/>
                    <a:gd name="T11" fmla="*/ 0 h 3"/>
                    <a:gd name="T12" fmla="*/ 0 60000 65536"/>
                    <a:gd name="T13" fmla="*/ 0 60000 65536"/>
                    <a:gd name="T14" fmla="*/ 0 60000 65536"/>
                    <a:gd name="T15" fmla="*/ 0 60000 65536"/>
                    <a:gd name="T16" fmla="*/ 0 60000 65536"/>
                    <a:gd name="T17" fmla="*/ 0 60000 65536"/>
                    <a:gd name="T18" fmla="*/ 0 w 5"/>
                    <a:gd name="T19" fmla="*/ 0 h 3"/>
                    <a:gd name="T20" fmla="*/ 5 w 5"/>
                    <a:gd name="T21" fmla="*/ 3 h 3"/>
                  </a:gdLst>
                  <a:ahLst/>
                  <a:cxnLst>
                    <a:cxn ang="T12">
                      <a:pos x="T0" y="T1"/>
                    </a:cxn>
                    <a:cxn ang="T13">
                      <a:pos x="T2" y="T3"/>
                    </a:cxn>
                    <a:cxn ang="T14">
                      <a:pos x="T4" y="T5"/>
                    </a:cxn>
                    <a:cxn ang="T15">
                      <a:pos x="T6" y="T7"/>
                    </a:cxn>
                    <a:cxn ang="T16">
                      <a:pos x="T8" y="T9"/>
                    </a:cxn>
                    <a:cxn ang="T17">
                      <a:pos x="T10" y="T11"/>
                    </a:cxn>
                  </a:cxnLst>
                  <a:rect l="T18" t="T19" r="T20" b="T21"/>
                  <a:pathLst>
                    <a:path w="5" h="3">
                      <a:moveTo>
                        <a:pt x="0" y="0"/>
                      </a:moveTo>
                      <a:lnTo>
                        <a:pt x="0" y="2"/>
                      </a:lnTo>
                      <a:lnTo>
                        <a:pt x="3" y="3"/>
                      </a:lnTo>
                      <a:lnTo>
                        <a:pt x="4" y="3"/>
                      </a:lnTo>
                      <a:lnTo>
                        <a:pt x="5" y="1"/>
                      </a:lnTo>
                      <a:lnTo>
                        <a:pt x="0" y="0"/>
                      </a:lnTo>
                      <a:close/>
                    </a:path>
                  </a:pathLst>
                </a:custGeom>
                <a:solidFill>
                  <a:srgbClr val="F2AA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27" name="Freeform 241"/>
                <p:cNvSpPr>
                  <a:spLocks/>
                </p:cNvSpPr>
                <p:nvPr/>
              </p:nvSpPr>
              <p:spPr bwMode="auto">
                <a:xfrm>
                  <a:off x="3421" y="1502"/>
                  <a:ext cx="2" cy="1"/>
                </a:xfrm>
                <a:custGeom>
                  <a:avLst/>
                  <a:gdLst>
                    <a:gd name="T0" fmla="*/ 0 w 5"/>
                    <a:gd name="T1" fmla="*/ 0 h 4"/>
                    <a:gd name="T2" fmla="*/ 0 w 5"/>
                    <a:gd name="T3" fmla="*/ 0 h 4"/>
                    <a:gd name="T4" fmla="*/ 0 w 5"/>
                    <a:gd name="T5" fmla="*/ 0 h 4"/>
                    <a:gd name="T6" fmla="*/ 0 w 5"/>
                    <a:gd name="T7" fmla="*/ 0 h 4"/>
                    <a:gd name="T8" fmla="*/ 0 w 5"/>
                    <a:gd name="T9" fmla="*/ 0 h 4"/>
                    <a:gd name="T10" fmla="*/ 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1" y="0"/>
                      </a:moveTo>
                      <a:lnTo>
                        <a:pt x="0" y="2"/>
                      </a:lnTo>
                      <a:lnTo>
                        <a:pt x="1" y="3"/>
                      </a:lnTo>
                      <a:lnTo>
                        <a:pt x="4" y="4"/>
                      </a:lnTo>
                      <a:lnTo>
                        <a:pt x="5" y="4"/>
                      </a:lnTo>
                      <a:lnTo>
                        <a:pt x="1" y="0"/>
                      </a:lnTo>
                      <a:close/>
                    </a:path>
                  </a:pathLst>
                </a:custGeom>
                <a:solidFill>
                  <a:srgbClr val="F5B9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28" name="Freeform 242"/>
                <p:cNvSpPr>
                  <a:spLocks/>
                </p:cNvSpPr>
                <p:nvPr/>
              </p:nvSpPr>
              <p:spPr bwMode="auto">
                <a:xfrm>
                  <a:off x="3421" y="1501"/>
                  <a:ext cx="7" cy="6"/>
                </a:xfrm>
                <a:custGeom>
                  <a:avLst/>
                  <a:gdLst>
                    <a:gd name="T0" fmla="*/ 0 w 20"/>
                    <a:gd name="T1" fmla="*/ 0 h 16"/>
                    <a:gd name="T2" fmla="*/ 0 w 20"/>
                    <a:gd name="T3" fmla="*/ 0 h 16"/>
                    <a:gd name="T4" fmla="*/ 0 w 20"/>
                    <a:gd name="T5" fmla="*/ 0 h 16"/>
                    <a:gd name="T6" fmla="*/ 0 w 20"/>
                    <a:gd name="T7" fmla="*/ 0 h 16"/>
                    <a:gd name="T8" fmla="*/ 0 w 20"/>
                    <a:gd name="T9" fmla="*/ 0 h 16"/>
                    <a:gd name="T10" fmla="*/ 0 w 20"/>
                    <a:gd name="T11" fmla="*/ 0 h 16"/>
                    <a:gd name="T12" fmla="*/ 0 w 20"/>
                    <a:gd name="T13" fmla="*/ 0 h 16"/>
                    <a:gd name="T14" fmla="*/ 0 w 20"/>
                    <a:gd name="T15" fmla="*/ 0 h 16"/>
                    <a:gd name="T16" fmla="*/ 0 w 20"/>
                    <a:gd name="T17" fmla="*/ 0 h 16"/>
                    <a:gd name="T18" fmla="*/ 0 w 20"/>
                    <a:gd name="T19" fmla="*/ 0 h 16"/>
                    <a:gd name="T20" fmla="*/ 0 w 20"/>
                    <a:gd name="T21" fmla="*/ 0 h 16"/>
                    <a:gd name="T22" fmla="*/ 0 w 20"/>
                    <a:gd name="T23" fmla="*/ 0 h 16"/>
                    <a:gd name="T24" fmla="*/ 0 w 20"/>
                    <a:gd name="T25" fmla="*/ 0 h 16"/>
                    <a:gd name="T26" fmla="*/ 0 w 20"/>
                    <a:gd name="T27" fmla="*/ 0 h 16"/>
                    <a:gd name="T28" fmla="*/ 0 w 20"/>
                    <a:gd name="T29" fmla="*/ 0 h 16"/>
                    <a:gd name="T30" fmla="*/ 0 w 20"/>
                    <a:gd name="T31" fmla="*/ 0 h 16"/>
                    <a:gd name="T32" fmla="*/ 0 w 20"/>
                    <a:gd name="T33" fmla="*/ 0 h 16"/>
                    <a:gd name="T34" fmla="*/ 0 w 20"/>
                    <a:gd name="T35" fmla="*/ 0 h 16"/>
                    <a:gd name="T36" fmla="*/ 0 w 20"/>
                    <a:gd name="T37" fmla="*/ 0 h 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
                    <a:gd name="T58" fmla="*/ 0 h 16"/>
                    <a:gd name="T59" fmla="*/ 20 w 20"/>
                    <a:gd name="T60" fmla="*/ 16 h 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 h="16">
                      <a:moveTo>
                        <a:pt x="19" y="16"/>
                      </a:moveTo>
                      <a:lnTo>
                        <a:pt x="20" y="12"/>
                      </a:lnTo>
                      <a:lnTo>
                        <a:pt x="19" y="8"/>
                      </a:lnTo>
                      <a:lnTo>
                        <a:pt x="18" y="5"/>
                      </a:lnTo>
                      <a:lnTo>
                        <a:pt x="14" y="3"/>
                      </a:lnTo>
                      <a:lnTo>
                        <a:pt x="11" y="1"/>
                      </a:lnTo>
                      <a:lnTo>
                        <a:pt x="7" y="0"/>
                      </a:lnTo>
                      <a:lnTo>
                        <a:pt x="4" y="0"/>
                      </a:lnTo>
                      <a:lnTo>
                        <a:pt x="0" y="2"/>
                      </a:lnTo>
                      <a:lnTo>
                        <a:pt x="4" y="6"/>
                      </a:lnTo>
                      <a:lnTo>
                        <a:pt x="5" y="5"/>
                      </a:lnTo>
                      <a:lnTo>
                        <a:pt x="7" y="5"/>
                      </a:lnTo>
                      <a:lnTo>
                        <a:pt x="9" y="5"/>
                      </a:lnTo>
                      <a:lnTo>
                        <a:pt x="11" y="6"/>
                      </a:lnTo>
                      <a:lnTo>
                        <a:pt x="13" y="8"/>
                      </a:lnTo>
                      <a:lnTo>
                        <a:pt x="14" y="9"/>
                      </a:lnTo>
                      <a:lnTo>
                        <a:pt x="14" y="12"/>
                      </a:lnTo>
                      <a:lnTo>
                        <a:pt x="14" y="14"/>
                      </a:lnTo>
                      <a:lnTo>
                        <a:pt x="19" y="16"/>
                      </a:lnTo>
                      <a:close/>
                    </a:path>
                  </a:pathLst>
                </a:custGeom>
                <a:solidFill>
                  <a:srgbClr val="F5B9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29" name="Freeform 243"/>
                <p:cNvSpPr>
                  <a:spLocks/>
                </p:cNvSpPr>
                <p:nvPr/>
              </p:nvSpPr>
              <p:spPr bwMode="auto">
                <a:xfrm>
                  <a:off x="3426" y="1506"/>
                  <a:ext cx="2" cy="1"/>
                </a:xfrm>
                <a:custGeom>
                  <a:avLst/>
                  <a:gdLst>
                    <a:gd name="T0" fmla="*/ 0 w 5"/>
                    <a:gd name="T1" fmla="*/ 0 h 3"/>
                    <a:gd name="T2" fmla="*/ 0 w 5"/>
                    <a:gd name="T3" fmla="*/ 0 h 3"/>
                    <a:gd name="T4" fmla="*/ 0 w 5"/>
                    <a:gd name="T5" fmla="*/ 0 h 3"/>
                    <a:gd name="T6" fmla="*/ 0 w 5"/>
                    <a:gd name="T7" fmla="*/ 0 h 3"/>
                    <a:gd name="T8" fmla="*/ 0 w 5"/>
                    <a:gd name="T9" fmla="*/ 0 h 3"/>
                    <a:gd name="T10" fmla="*/ 0 w 5"/>
                    <a:gd name="T11" fmla="*/ 0 h 3"/>
                    <a:gd name="T12" fmla="*/ 0 60000 65536"/>
                    <a:gd name="T13" fmla="*/ 0 60000 65536"/>
                    <a:gd name="T14" fmla="*/ 0 60000 65536"/>
                    <a:gd name="T15" fmla="*/ 0 60000 65536"/>
                    <a:gd name="T16" fmla="*/ 0 60000 65536"/>
                    <a:gd name="T17" fmla="*/ 0 60000 65536"/>
                    <a:gd name="T18" fmla="*/ 0 w 5"/>
                    <a:gd name="T19" fmla="*/ 0 h 3"/>
                    <a:gd name="T20" fmla="*/ 5 w 5"/>
                    <a:gd name="T21" fmla="*/ 3 h 3"/>
                  </a:gdLst>
                  <a:ahLst/>
                  <a:cxnLst>
                    <a:cxn ang="T12">
                      <a:pos x="T0" y="T1"/>
                    </a:cxn>
                    <a:cxn ang="T13">
                      <a:pos x="T2" y="T3"/>
                    </a:cxn>
                    <a:cxn ang="T14">
                      <a:pos x="T4" y="T5"/>
                    </a:cxn>
                    <a:cxn ang="T15">
                      <a:pos x="T6" y="T7"/>
                    </a:cxn>
                    <a:cxn ang="T16">
                      <a:pos x="T8" y="T9"/>
                    </a:cxn>
                    <a:cxn ang="T17">
                      <a:pos x="T10" y="T11"/>
                    </a:cxn>
                  </a:cxnLst>
                  <a:rect l="T18" t="T19" r="T20" b="T21"/>
                  <a:pathLst>
                    <a:path w="5" h="3">
                      <a:moveTo>
                        <a:pt x="0" y="0"/>
                      </a:moveTo>
                      <a:lnTo>
                        <a:pt x="0" y="2"/>
                      </a:lnTo>
                      <a:lnTo>
                        <a:pt x="1" y="3"/>
                      </a:lnTo>
                      <a:lnTo>
                        <a:pt x="4" y="3"/>
                      </a:lnTo>
                      <a:lnTo>
                        <a:pt x="5" y="2"/>
                      </a:lnTo>
                      <a:lnTo>
                        <a:pt x="0" y="0"/>
                      </a:lnTo>
                      <a:close/>
                    </a:path>
                  </a:pathLst>
                </a:custGeom>
                <a:solidFill>
                  <a:srgbClr val="F5B9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30" name="Freeform 244"/>
                <p:cNvSpPr>
                  <a:spLocks/>
                </p:cNvSpPr>
                <p:nvPr/>
              </p:nvSpPr>
              <p:spPr bwMode="auto">
                <a:xfrm>
                  <a:off x="3421" y="1503"/>
                  <a:ext cx="1" cy="1"/>
                </a:xfrm>
                <a:custGeom>
                  <a:avLst/>
                  <a:gdLst>
                    <a:gd name="T0" fmla="*/ 0 w 5"/>
                    <a:gd name="T1" fmla="*/ 0 h 4"/>
                    <a:gd name="T2" fmla="*/ 0 w 5"/>
                    <a:gd name="T3" fmla="*/ 0 h 4"/>
                    <a:gd name="T4" fmla="*/ 0 w 5"/>
                    <a:gd name="T5" fmla="*/ 0 h 4"/>
                    <a:gd name="T6" fmla="*/ 0 w 5"/>
                    <a:gd name="T7" fmla="*/ 0 h 4"/>
                    <a:gd name="T8" fmla="*/ 0 w 5"/>
                    <a:gd name="T9" fmla="*/ 0 h 4"/>
                    <a:gd name="T10" fmla="*/ 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1" y="0"/>
                      </a:moveTo>
                      <a:lnTo>
                        <a:pt x="0" y="2"/>
                      </a:lnTo>
                      <a:lnTo>
                        <a:pt x="1" y="3"/>
                      </a:lnTo>
                      <a:lnTo>
                        <a:pt x="2" y="4"/>
                      </a:lnTo>
                      <a:lnTo>
                        <a:pt x="5" y="3"/>
                      </a:lnTo>
                      <a:lnTo>
                        <a:pt x="1" y="0"/>
                      </a:lnTo>
                      <a:close/>
                    </a:path>
                  </a:pathLst>
                </a:custGeom>
                <a:solidFill>
                  <a:srgbClr val="F8CC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31" name="Freeform 245"/>
                <p:cNvSpPr>
                  <a:spLocks/>
                </p:cNvSpPr>
                <p:nvPr/>
              </p:nvSpPr>
              <p:spPr bwMode="auto">
                <a:xfrm>
                  <a:off x="3421" y="1502"/>
                  <a:ext cx="7" cy="5"/>
                </a:xfrm>
                <a:custGeom>
                  <a:avLst/>
                  <a:gdLst>
                    <a:gd name="T0" fmla="*/ 0 w 20"/>
                    <a:gd name="T1" fmla="*/ 0 h 15"/>
                    <a:gd name="T2" fmla="*/ 0 w 20"/>
                    <a:gd name="T3" fmla="*/ 0 h 15"/>
                    <a:gd name="T4" fmla="*/ 0 w 20"/>
                    <a:gd name="T5" fmla="*/ 0 h 15"/>
                    <a:gd name="T6" fmla="*/ 0 w 20"/>
                    <a:gd name="T7" fmla="*/ 0 h 15"/>
                    <a:gd name="T8" fmla="*/ 0 w 20"/>
                    <a:gd name="T9" fmla="*/ 0 h 15"/>
                    <a:gd name="T10" fmla="*/ 0 w 20"/>
                    <a:gd name="T11" fmla="*/ 0 h 15"/>
                    <a:gd name="T12" fmla="*/ 0 w 20"/>
                    <a:gd name="T13" fmla="*/ 0 h 15"/>
                    <a:gd name="T14" fmla="*/ 0 w 20"/>
                    <a:gd name="T15" fmla="*/ 0 h 15"/>
                    <a:gd name="T16" fmla="*/ 0 w 20"/>
                    <a:gd name="T17" fmla="*/ 0 h 15"/>
                    <a:gd name="T18" fmla="*/ 0 w 20"/>
                    <a:gd name="T19" fmla="*/ 0 h 15"/>
                    <a:gd name="T20" fmla="*/ 0 w 20"/>
                    <a:gd name="T21" fmla="*/ 0 h 15"/>
                    <a:gd name="T22" fmla="*/ 0 w 20"/>
                    <a:gd name="T23" fmla="*/ 0 h 15"/>
                    <a:gd name="T24" fmla="*/ 0 w 20"/>
                    <a:gd name="T25" fmla="*/ 0 h 15"/>
                    <a:gd name="T26" fmla="*/ 0 w 20"/>
                    <a:gd name="T27" fmla="*/ 0 h 15"/>
                    <a:gd name="T28" fmla="*/ 0 w 20"/>
                    <a:gd name="T29" fmla="*/ 0 h 15"/>
                    <a:gd name="T30" fmla="*/ 0 w 20"/>
                    <a:gd name="T31" fmla="*/ 0 h 15"/>
                    <a:gd name="T32" fmla="*/ 0 w 20"/>
                    <a:gd name="T33" fmla="*/ 0 h 15"/>
                    <a:gd name="T34" fmla="*/ 0 w 20"/>
                    <a:gd name="T35" fmla="*/ 0 h 15"/>
                    <a:gd name="T36" fmla="*/ 0 w 20"/>
                    <a:gd name="T37" fmla="*/ 0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
                    <a:gd name="T58" fmla="*/ 0 h 15"/>
                    <a:gd name="T59" fmla="*/ 20 w 20"/>
                    <a:gd name="T60" fmla="*/ 15 h 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 h="15">
                      <a:moveTo>
                        <a:pt x="19" y="15"/>
                      </a:moveTo>
                      <a:lnTo>
                        <a:pt x="20" y="12"/>
                      </a:lnTo>
                      <a:lnTo>
                        <a:pt x="19" y="7"/>
                      </a:lnTo>
                      <a:lnTo>
                        <a:pt x="16" y="4"/>
                      </a:lnTo>
                      <a:lnTo>
                        <a:pt x="14" y="2"/>
                      </a:lnTo>
                      <a:lnTo>
                        <a:pt x="10" y="1"/>
                      </a:lnTo>
                      <a:lnTo>
                        <a:pt x="7" y="0"/>
                      </a:lnTo>
                      <a:lnTo>
                        <a:pt x="4" y="0"/>
                      </a:lnTo>
                      <a:lnTo>
                        <a:pt x="0" y="2"/>
                      </a:lnTo>
                      <a:lnTo>
                        <a:pt x="4" y="5"/>
                      </a:lnTo>
                      <a:lnTo>
                        <a:pt x="5" y="5"/>
                      </a:lnTo>
                      <a:lnTo>
                        <a:pt x="7" y="5"/>
                      </a:lnTo>
                      <a:lnTo>
                        <a:pt x="9" y="5"/>
                      </a:lnTo>
                      <a:lnTo>
                        <a:pt x="10" y="6"/>
                      </a:lnTo>
                      <a:lnTo>
                        <a:pt x="13" y="7"/>
                      </a:lnTo>
                      <a:lnTo>
                        <a:pt x="14" y="10"/>
                      </a:lnTo>
                      <a:lnTo>
                        <a:pt x="14" y="12"/>
                      </a:lnTo>
                      <a:lnTo>
                        <a:pt x="14" y="14"/>
                      </a:lnTo>
                      <a:lnTo>
                        <a:pt x="19" y="15"/>
                      </a:lnTo>
                      <a:close/>
                    </a:path>
                  </a:pathLst>
                </a:custGeom>
                <a:solidFill>
                  <a:srgbClr val="F8CC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32" name="Freeform 246"/>
                <p:cNvSpPr>
                  <a:spLocks/>
                </p:cNvSpPr>
                <p:nvPr/>
              </p:nvSpPr>
              <p:spPr bwMode="auto">
                <a:xfrm>
                  <a:off x="3426" y="1507"/>
                  <a:ext cx="1" cy="1"/>
                </a:xfrm>
                <a:custGeom>
                  <a:avLst/>
                  <a:gdLst>
                    <a:gd name="T0" fmla="*/ 0 w 5"/>
                    <a:gd name="T1" fmla="*/ 0 h 3"/>
                    <a:gd name="T2" fmla="*/ 0 w 5"/>
                    <a:gd name="T3" fmla="*/ 0 h 3"/>
                    <a:gd name="T4" fmla="*/ 0 w 5"/>
                    <a:gd name="T5" fmla="*/ 0 h 3"/>
                    <a:gd name="T6" fmla="*/ 0 w 5"/>
                    <a:gd name="T7" fmla="*/ 0 h 3"/>
                    <a:gd name="T8" fmla="*/ 0 w 5"/>
                    <a:gd name="T9" fmla="*/ 0 h 3"/>
                    <a:gd name="T10" fmla="*/ 0 w 5"/>
                    <a:gd name="T11" fmla="*/ 0 h 3"/>
                    <a:gd name="T12" fmla="*/ 0 60000 65536"/>
                    <a:gd name="T13" fmla="*/ 0 60000 65536"/>
                    <a:gd name="T14" fmla="*/ 0 60000 65536"/>
                    <a:gd name="T15" fmla="*/ 0 60000 65536"/>
                    <a:gd name="T16" fmla="*/ 0 60000 65536"/>
                    <a:gd name="T17" fmla="*/ 0 60000 65536"/>
                    <a:gd name="T18" fmla="*/ 0 w 5"/>
                    <a:gd name="T19" fmla="*/ 0 h 3"/>
                    <a:gd name="T20" fmla="*/ 5 w 5"/>
                    <a:gd name="T21" fmla="*/ 3 h 3"/>
                  </a:gdLst>
                  <a:ahLst/>
                  <a:cxnLst>
                    <a:cxn ang="T12">
                      <a:pos x="T0" y="T1"/>
                    </a:cxn>
                    <a:cxn ang="T13">
                      <a:pos x="T2" y="T3"/>
                    </a:cxn>
                    <a:cxn ang="T14">
                      <a:pos x="T4" y="T5"/>
                    </a:cxn>
                    <a:cxn ang="T15">
                      <a:pos x="T6" y="T7"/>
                    </a:cxn>
                    <a:cxn ang="T16">
                      <a:pos x="T8" y="T9"/>
                    </a:cxn>
                    <a:cxn ang="T17">
                      <a:pos x="T10" y="T11"/>
                    </a:cxn>
                  </a:cxnLst>
                  <a:rect l="T18" t="T19" r="T20" b="T21"/>
                  <a:pathLst>
                    <a:path w="5" h="3">
                      <a:moveTo>
                        <a:pt x="0" y="0"/>
                      </a:moveTo>
                      <a:lnTo>
                        <a:pt x="0" y="2"/>
                      </a:lnTo>
                      <a:lnTo>
                        <a:pt x="1" y="3"/>
                      </a:lnTo>
                      <a:lnTo>
                        <a:pt x="3" y="3"/>
                      </a:lnTo>
                      <a:lnTo>
                        <a:pt x="5" y="1"/>
                      </a:lnTo>
                      <a:lnTo>
                        <a:pt x="0" y="0"/>
                      </a:lnTo>
                      <a:close/>
                    </a:path>
                  </a:pathLst>
                </a:custGeom>
                <a:solidFill>
                  <a:srgbClr val="F8CC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33" name="Freeform 247"/>
                <p:cNvSpPr>
                  <a:spLocks/>
                </p:cNvSpPr>
                <p:nvPr/>
              </p:nvSpPr>
              <p:spPr bwMode="auto">
                <a:xfrm>
                  <a:off x="3420" y="1503"/>
                  <a:ext cx="2" cy="2"/>
                </a:xfrm>
                <a:custGeom>
                  <a:avLst/>
                  <a:gdLst>
                    <a:gd name="T0" fmla="*/ 1 w 4"/>
                    <a:gd name="T1" fmla="*/ 0 h 4"/>
                    <a:gd name="T2" fmla="*/ 0 w 4"/>
                    <a:gd name="T3" fmla="*/ 1 h 4"/>
                    <a:gd name="T4" fmla="*/ 1 w 4"/>
                    <a:gd name="T5" fmla="*/ 1 h 4"/>
                    <a:gd name="T6" fmla="*/ 1 w 4"/>
                    <a:gd name="T7" fmla="*/ 1 h 4"/>
                    <a:gd name="T8" fmla="*/ 1 w 4"/>
                    <a:gd name="T9" fmla="*/ 1 h 4"/>
                    <a:gd name="T10" fmla="*/ 1 w 4"/>
                    <a:gd name="T11" fmla="*/ 0 h 4"/>
                    <a:gd name="T12" fmla="*/ 0 60000 65536"/>
                    <a:gd name="T13" fmla="*/ 0 60000 65536"/>
                    <a:gd name="T14" fmla="*/ 0 60000 65536"/>
                    <a:gd name="T15" fmla="*/ 0 60000 65536"/>
                    <a:gd name="T16" fmla="*/ 0 60000 65536"/>
                    <a:gd name="T17" fmla="*/ 0 60000 65536"/>
                    <a:gd name="T18" fmla="*/ 0 w 4"/>
                    <a:gd name="T19" fmla="*/ 0 h 4"/>
                    <a:gd name="T20" fmla="*/ 4 w 4"/>
                    <a:gd name="T21" fmla="*/ 4 h 4"/>
                  </a:gdLst>
                  <a:ahLst/>
                  <a:cxnLst>
                    <a:cxn ang="T12">
                      <a:pos x="T0" y="T1"/>
                    </a:cxn>
                    <a:cxn ang="T13">
                      <a:pos x="T2" y="T3"/>
                    </a:cxn>
                    <a:cxn ang="T14">
                      <a:pos x="T4" y="T5"/>
                    </a:cxn>
                    <a:cxn ang="T15">
                      <a:pos x="T6" y="T7"/>
                    </a:cxn>
                    <a:cxn ang="T16">
                      <a:pos x="T8" y="T9"/>
                    </a:cxn>
                    <a:cxn ang="T17">
                      <a:pos x="T10" y="T11"/>
                    </a:cxn>
                  </a:cxnLst>
                  <a:rect l="T18" t="T19" r="T20" b="T21"/>
                  <a:pathLst>
                    <a:path w="4" h="4">
                      <a:moveTo>
                        <a:pt x="1" y="0"/>
                      </a:moveTo>
                      <a:lnTo>
                        <a:pt x="0" y="2"/>
                      </a:lnTo>
                      <a:lnTo>
                        <a:pt x="1" y="4"/>
                      </a:lnTo>
                      <a:lnTo>
                        <a:pt x="3" y="4"/>
                      </a:lnTo>
                      <a:lnTo>
                        <a:pt x="4" y="3"/>
                      </a:lnTo>
                      <a:lnTo>
                        <a:pt x="1" y="0"/>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34" name="Freeform 248"/>
                <p:cNvSpPr>
                  <a:spLocks/>
                </p:cNvSpPr>
                <p:nvPr/>
              </p:nvSpPr>
              <p:spPr bwMode="auto">
                <a:xfrm>
                  <a:off x="3421" y="1502"/>
                  <a:ext cx="6" cy="6"/>
                </a:xfrm>
                <a:custGeom>
                  <a:avLst/>
                  <a:gdLst>
                    <a:gd name="T0" fmla="*/ 0 w 20"/>
                    <a:gd name="T1" fmla="*/ 0 h 16"/>
                    <a:gd name="T2" fmla="*/ 0 w 20"/>
                    <a:gd name="T3" fmla="*/ 0 h 16"/>
                    <a:gd name="T4" fmla="*/ 0 w 20"/>
                    <a:gd name="T5" fmla="*/ 0 h 16"/>
                    <a:gd name="T6" fmla="*/ 0 w 20"/>
                    <a:gd name="T7" fmla="*/ 0 h 16"/>
                    <a:gd name="T8" fmla="*/ 0 w 20"/>
                    <a:gd name="T9" fmla="*/ 0 h 16"/>
                    <a:gd name="T10" fmla="*/ 0 w 20"/>
                    <a:gd name="T11" fmla="*/ 0 h 16"/>
                    <a:gd name="T12" fmla="*/ 0 w 20"/>
                    <a:gd name="T13" fmla="*/ 0 h 16"/>
                    <a:gd name="T14" fmla="*/ 0 w 20"/>
                    <a:gd name="T15" fmla="*/ 0 h 16"/>
                    <a:gd name="T16" fmla="*/ 0 w 20"/>
                    <a:gd name="T17" fmla="*/ 0 h 16"/>
                    <a:gd name="T18" fmla="*/ 0 w 20"/>
                    <a:gd name="T19" fmla="*/ 0 h 16"/>
                    <a:gd name="T20" fmla="*/ 0 w 20"/>
                    <a:gd name="T21" fmla="*/ 0 h 16"/>
                    <a:gd name="T22" fmla="*/ 0 w 20"/>
                    <a:gd name="T23" fmla="*/ 0 h 16"/>
                    <a:gd name="T24" fmla="*/ 0 w 20"/>
                    <a:gd name="T25" fmla="*/ 0 h 16"/>
                    <a:gd name="T26" fmla="*/ 0 w 20"/>
                    <a:gd name="T27" fmla="*/ 0 h 16"/>
                    <a:gd name="T28" fmla="*/ 0 w 20"/>
                    <a:gd name="T29" fmla="*/ 0 h 16"/>
                    <a:gd name="T30" fmla="*/ 0 w 20"/>
                    <a:gd name="T31" fmla="*/ 0 h 16"/>
                    <a:gd name="T32" fmla="*/ 0 w 20"/>
                    <a:gd name="T33" fmla="*/ 0 h 16"/>
                    <a:gd name="T34" fmla="*/ 0 w 20"/>
                    <a:gd name="T35" fmla="*/ 0 h 16"/>
                    <a:gd name="T36" fmla="*/ 0 w 20"/>
                    <a:gd name="T37" fmla="*/ 0 h 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
                    <a:gd name="T58" fmla="*/ 0 h 16"/>
                    <a:gd name="T59" fmla="*/ 20 w 20"/>
                    <a:gd name="T60" fmla="*/ 16 h 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 h="16">
                      <a:moveTo>
                        <a:pt x="18" y="16"/>
                      </a:moveTo>
                      <a:lnTo>
                        <a:pt x="20" y="12"/>
                      </a:lnTo>
                      <a:lnTo>
                        <a:pt x="18" y="9"/>
                      </a:lnTo>
                      <a:lnTo>
                        <a:pt x="16" y="5"/>
                      </a:lnTo>
                      <a:lnTo>
                        <a:pt x="14" y="3"/>
                      </a:lnTo>
                      <a:lnTo>
                        <a:pt x="10" y="1"/>
                      </a:lnTo>
                      <a:lnTo>
                        <a:pt x="7" y="0"/>
                      </a:lnTo>
                      <a:lnTo>
                        <a:pt x="2" y="1"/>
                      </a:lnTo>
                      <a:lnTo>
                        <a:pt x="0" y="3"/>
                      </a:lnTo>
                      <a:lnTo>
                        <a:pt x="3" y="6"/>
                      </a:lnTo>
                      <a:lnTo>
                        <a:pt x="5" y="5"/>
                      </a:lnTo>
                      <a:lnTo>
                        <a:pt x="7" y="5"/>
                      </a:lnTo>
                      <a:lnTo>
                        <a:pt x="8" y="6"/>
                      </a:lnTo>
                      <a:lnTo>
                        <a:pt x="10" y="7"/>
                      </a:lnTo>
                      <a:lnTo>
                        <a:pt x="13" y="9"/>
                      </a:lnTo>
                      <a:lnTo>
                        <a:pt x="14" y="11"/>
                      </a:lnTo>
                      <a:lnTo>
                        <a:pt x="14" y="12"/>
                      </a:lnTo>
                      <a:lnTo>
                        <a:pt x="14" y="14"/>
                      </a:lnTo>
                      <a:lnTo>
                        <a:pt x="18" y="16"/>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35" name="Freeform 249"/>
                <p:cNvSpPr>
                  <a:spLocks/>
                </p:cNvSpPr>
                <p:nvPr/>
              </p:nvSpPr>
              <p:spPr bwMode="auto">
                <a:xfrm>
                  <a:off x="3425" y="1507"/>
                  <a:ext cx="2" cy="1"/>
                </a:xfrm>
                <a:custGeom>
                  <a:avLst/>
                  <a:gdLst>
                    <a:gd name="T0" fmla="*/ 0 w 4"/>
                    <a:gd name="T1" fmla="*/ 0 h 4"/>
                    <a:gd name="T2" fmla="*/ 0 w 4"/>
                    <a:gd name="T3" fmla="*/ 0 h 4"/>
                    <a:gd name="T4" fmla="*/ 1 w 4"/>
                    <a:gd name="T5" fmla="*/ 0 h 4"/>
                    <a:gd name="T6" fmla="*/ 1 w 4"/>
                    <a:gd name="T7" fmla="*/ 0 h 4"/>
                    <a:gd name="T8" fmla="*/ 1 w 4"/>
                    <a:gd name="T9" fmla="*/ 0 h 4"/>
                    <a:gd name="T10" fmla="*/ 0 w 4"/>
                    <a:gd name="T11" fmla="*/ 0 h 4"/>
                    <a:gd name="T12" fmla="*/ 0 60000 65536"/>
                    <a:gd name="T13" fmla="*/ 0 60000 65536"/>
                    <a:gd name="T14" fmla="*/ 0 60000 65536"/>
                    <a:gd name="T15" fmla="*/ 0 60000 65536"/>
                    <a:gd name="T16" fmla="*/ 0 60000 65536"/>
                    <a:gd name="T17" fmla="*/ 0 60000 65536"/>
                    <a:gd name="T18" fmla="*/ 0 w 4"/>
                    <a:gd name="T19" fmla="*/ 0 h 4"/>
                    <a:gd name="T20" fmla="*/ 4 w 4"/>
                    <a:gd name="T21" fmla="*/ 4 h 4"/>
                  </a:gdLst>
                  <a:ahLst/>
                  <a:cxnLst>
                    <a:cxn ang="T12">
                      <a:pos x="T0" y="T1"/>
                    </a:cxn>
                    <a:cxn ang="T13">
                      <a:pos x="T2" y="T3"/>
                    </a:cxn>
                    <a:cxn ang="T14">
                      <a:pos x="T4" y="T5"/>
                    </a:cxn>
                    <a:cxn ang="T15">
                      <a:pos x="T6" y="T7"/>
                    </a:cxn>
                    <a:cxn ang="T16">
                      <a:pos x="T8" y="T9"/>
                    </a:cxn>
                    <a:cxn ang="T17">
                      <a:pos x="T10" y="T11"/>
                    </a:cxn>
                  </a:cxnLst>
                  <a:rect l="T18" t="T19" r="T20" b="T21"/>
                  <a:pathLst>
                    <a:path w="4" h="4">
                      <a:moveTo>
                        <a:pt x="0" y="0"/>
                      </a:moveTo>
                      <a:lnTo>
                        <a:pt x="0" y="2"/>
                      </a:lnTo>
                      <a:lnTo>
                        <a:pt x="1" y="4"/>
                      </a:lnTo>
                      <a:lnTo>
                        <a:pt x="3" y="4"/>
                      </a:lnTo>
                      <a:lnTo>
                        <a:pt x="4" y="2"/>
                      </a:lnTo>
                      <a:lnTo>
                        <a:pt x="0" y="0"/>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36" name="Freeform 250"/>
                <p:cNvSpPr>
                  <a:spLocks/>
                </p:cNvSpPr>
                <p:nvPr/>
              </p:nvSpPr>
              <p:spPr bwMode="auto">
                <a:xfrm>
                  <a:off x="3422" y="1504"/>
                  <a:ext cx="2" cy="2"/>
                </a:xfrm>
                <a:custGeom>
                  <a:avLst/>
                  <a:gdLst>
                    <a:gd name="T0" fmla="*/ 0 w 5"/>
                    <a:gd name="T1" fmla="*/ 0 h 5"/>
                    <a:gd name="T2" fmla="*/ 0 w 5"/>
                    <a:gd name="T3" fmla="*/ 0 h 5"/>
                    <a:gd name="T4" fmla="*/ 0 w 5"/>
                    <a:gd name="T5" fmla="*/ 0 h 5"/>
                    <a:gd name="T6" fmla="*/ 0 w 5"/>
                    <a:gd name="T7" fmla="*/ 0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4" y="5"/>
                      </a:moveTo>
                      <a:lnTo>
                        <a:pt x="5" y="2"/>
                      </a:lnTo>
                      <a:lnTo>
                        <a:pt x="4" y="0"/>
                      </a:lnTo>
                      <a:lnTo>
                        <a:pt x="2" y="0"/>
                      </a:lnTo>
                      <a:lnTo>
                        <a:pt x="0" y="1"/>
                      </a:lnTo>
                      <a:lnTo>
                        <a:pt x="4" y="5"/>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37" name="Freeform 251"/>
                <p:cNvSpPr>
                  <a:spLocks/>
                </p:cNvSpPr>
                <p:nvPr/>
              </p:nvSpPr>
              <p:spPr bwMode="auto">
                <a:xfrm>
                  <a:off x="3419" y="1504"/>
                  <a:ext cx="5" cy="5"/>
                </a:xfrm>
                <a:custGeom>
                  <a:avLst/>
                  <a:gdLst>
                    <a:gd name="T0" fmla="*/ 0 w 14"/>
                    <a:gd name="T1" fmla="*/ 0 h 15"/>
                    <a:gd name="T2" fmla="*/ 0 w 14"/>
                    <a:gd name="T3" fmla="*/ 0 h 15"/>
                    <a:gd name="T4" fmla="*/ 0 w 14"/>
                    <a:gd name="T5" fmla="*/ 0 h 15"/>
                    <a:gd name="T6" fmla="*/ 0 w 14"/>
                    <a:gd name="T7" fmla="*/ 0 h 15"/>
                    <a:gd name="T8" fmla="*/ 0 w 14"/>
                    <a:gd name="T9" fmla="*/ 0 h 15"/>
                    <a:gd name="T10" fmla="*/ 0 w 14"/>
                    <a:gd name="T11" fmla="*/ 0 h 15"/>
                    <a:gd name="T12" fmla="*/ 0 w 14"/>
                    <a:gd name="T13" fmla="*/ 0 h 15"/>
                    <a:gd name="T14" fmla="*/ 0 60000 65536"/>
                    <a:gd name="T15" fmla="*/ 0 60000 65536"/>
                    <a:gd name="T16" fmla="*/ 0 60000 65536"/>
                    <a:gd name="T17" fmla="*/ 0 60000 65536"/>
                    <a:gd name="T18" fmla="*/ 0 60000 65536"/>
                    <a:gd name="T19" fmla="*/ 0 60000 65536"/>
                    <a:gd name="T20" fmla="*/ 0 60000 65536"/>
                    <a:gd name="T21" fmla="*/ 0 w 14"/>
                    <a:gd name="T22" fmla="*/ 0 h 15"/>
                    <a:gd name="T23" fmla="*/ 14 w 14"/>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5">
                      <a:moveTo>
                        <a:pt x="5" y="15"/>
                      </a:moveTo>
                      <a:lnTo>
                        <a:pt x="11" y="8"/>
                      </a:lnTo>
                      <a:lnTo>
                        <a:pt x="14" y="4"/>
                      </a:lnTo>
                      <a:lnTo>
                        <a:pt x="10" y="0"/>
                      </a:lnTo>
                      <a:lnTo>
                        <a:pt x="6" y="6"/>
                      </a:lnTo>
                      <a:lnTo>
                        <a:pt x="0" y="13"/>
                      </a:lnTo>
                      <a:lnTo>
                        <a:pt x="5" y="15"/>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38" name="Freeform 252"/>
                <p:cNvSpPr>
                  <a:spLocks/>
                </p:cNvSpPr>
                <p:nvPr/>
              </p:nvSpPr>
              <p:spPr bwMode="auto">
                <a:xfrm>
                  <a:off x="3419" y="1509"/>
                  <a:ext cx="2" cy="1"/>
                </a:xfrm>
                <a:custGeom>
                  <a:avLst/>
                  <a:gdLst>
                    <a:gd name="T0" fmla="*/ 0 w 5"/>
                    <a:gd name="T1" fmla="*/ 0 h 3"/>
                    <a:gd name="T2" fmla="*/ 0 w 5"/>
                    <a:gd name="T3" fmla="*/ 0 h 3"/>
                    <a:gd name="T4" fmla="*/ 0 w 5"/>
                    <a:gd name="T5" fmla="*/ 0 h 3"/>
                    <a:gd name="T6" fmla="*/ 0 w 5"/>
                    <a:gd name="T7" fmla="*/ 0 h 3"/>
                    <a:gd name="T8" fmla="*/ 0 w 5"/>
                    <a:gd name="T9" fmla="*/ 0 h 3"/>
                    <a:gd name="T10" fmla="*/ 0 w 5"/>
                    <a:gd name="T11" fmla="*/ 0 h 3"/>
                    <a:gd name="T12" fmla="*/ 0 60000 65536"/>
                    <a:gd name="T13" fmla="*/ 0 60000 65536"/>
                    <a:gd name="T14" fmla="*/ 0 60000 65536"/>
                    <a:gd name="T15" fmla="*/ 0 60000 65536"/>
                    <a:gd name="T16" fmla="*/ 0 60000 65536"/>
                    <a:gd name="T17" fmla="*/ 0 60000 65536"/>
                    <a:gd name="T18" fmla="*/ 0 w 5"/>
                    <a:gd name="T19" fmla="*/ 0 h 3"/>
                    <a:gd name="T20" fmla="*/ 5 w 5"/>
                    <a:gd name="T21" fmla="*/ 3 h 3"/>
                  </a:gdLst>
                  <a:ahLst/>
                  <a:cxnLst>
                    <a:cxn ang="T12">
                      <a:pos x="T0" y="T1"/>
                    </a:cxn>
                    <a:cxn ang="T13">
                      <a:pos x="T2" y="T3"/>
                    </a:cxn>
                    <a:cxn ang="T14">
                      <a:pos x="T4" y="T5"/>
                    </a:cxn>
                    <a:cxn ang="T15">
                      <a:pos x="T6" y="T7"/>
                    </a:cxn>
                    <a:cxn ang="T16">
                      <a:pos x="T8" y="T9"/>
                    </a:cxn>
                    <a:cxn ang="T17">
                      <a:pos x="T10" y="T11"/>
                    </a:cxn>
                  </a:cxnLst>
                  <a:rect l="T18" t="T19" r="T20" b="T21"/>
                  <a:pathLst>
                    <a:path w="5" h="3">
                      <a:moveTo>
                        <a:pt x="0" y="0"/>
                      </a:moveTo>
                      <a:lnTo>
                        <a:pt x="0" y="2"/>
                      </a:lnTo>
                      <a:lnTo>
                        <a:pt x="1" y="3"/>
                      </a:lnTo>
                      <a:lnTo>
                        <a:pt x="4" y="3"/>
                      </a:lnTo>
                      <a:lnTo>
                        <a:pt x="5" y="2"/>
                      </a:lnTo>
                      <a:lnTo>
                        <a:pt x="0" y="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39" name="Freeform 253"/>
                <p:cNvSpPr>
                  <a:spLocks/>
                </p:cNvSpPr>
                <p:nvPr/>
              </p:nvSpPr>
              <p:spPr bwMode="auto">
                <a:xfrm>
                  <a:off x="3411" y="1537"/>
                  <a:ext cx="2" cy="1"/>
                </a:xfrm>
                <a:custGeom>
                  <a:avLst/>
                  <a:gdLst>
                    <a:gd name="T0" fmla="*/ 0 w 6"/>
                    <a:gd name="T1" fmla="*/ 0 h 3"/>
                    <a:gd name="T2" fmla="*/ 0 w 6"/>
                    <a:gd name="T3" fmla="*/ 0 h 3"/>
                    <a:gd name="T4" fmla="*/ 0 w 6"/>
                    <a:gd name="T5" fmla="*/ 0 h 3"/>
                    <a:gd name="T6" fmla="*/ 0 w 6"/>
                    <a:gd name="T7" fmla="*/ 0 h 3"/>
                    <a:gd name="T8" fmla="*/ 0 w 6"/>
                    <a:gd name="T9" fmla="*/ 0 h 3"/>
                    <a:gd name="T10" fmla="*/ 0 w 6"/>
                    <a:gd name="T11" fmla="*/ 0 h 3"/>
                    <a:gd name="T12" fmla="*/ 0 60000 65536"/>
                    <a:gd name="T13" fmla="*/ 0 60000 65536"/>
                    <a:gd name="T14" fmla="*/ 0 60000 65536"/>
                    <a:gd name="T15" fmla="*/ 0 60000 65536"/>
                    <a:gd name="T16" fmla="*/ 0 60000 65536"/>
                    <a:gd name="T17" fmla="*/ 0 60000 65536"/>
                    <a:gd name="T18" fmla="*/ 0 w 6"/>
                    <a:gd name="T19" fmla="*/ 0 h 3"/>
                    <a:gd name="T20" fmla="*/ 6 w 6"/>
                    <a:gd name="T21" fmla="*/ 3 h 3"/>
                  </a:gdLst>
                  <a:ahLst/>
                  <a:cxnLst>
                    <a:cxn ang="T12">
                      <a:pos x="T0" y="T1"/>
                    </a:cxn>
                    <a:cxn ang="T13">
                      <a:pos x="T2" y="T3"/>
                    </a:cxn>
                    <a:cxn ang="T14">
                      <a:pos x="T4" y="T5"/>
                    </a:cxn>
                    <a:cxn ang="T15">
                      <a:pos x="T6" y="T7"/>
                    </a:cxn>
                    <a:cxn ang="T16">
                      <a:pos x="T8" y="T9"/>
                    </a:cxn>
                    <a:cxn ang="T17">
                      <a:pos x="T10" y="T11"/>
                    </a:cxn>
                  </a:cxnLst>
                  <a:rect l="T18" t="T19" r="T20" b="T21"/>
                  <a:pathLst>
                    <a:path w="6" h="3">
                      <a:moveTo>
                        <a:pt x="6" y="3"/>
                      </a:moveTo>
                      <a:lnTo>
                        <a:pt x="6" y="1"/>
                      </a:lnTo>
                      <a:lnTo>
                        <a:pt x="4" y="0"/>
                      </a:lnTo>
                      <a:lnTo>
                        <a:pt x="2" y="0"/>
                      </a:lnTo>
                      <a:lnTo>
                        <a:pt x="0" y="1"/>
                      </a:lnTo>
                      <a:lnTo>
                        <a:pt x="6" y="3"/>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40" name="Freeform 254"/>
                <p:cNvSpPr>
                  <a:spLocks/>
                </p:cNvSpPr>
                <p:nvPr/>
              </p:nvSpPr>
              <p:spPr bwMode="auto">
                <a:xfrm>
                  <a:off x="3409" y="1538"/>
                  <a:ext cx="4" cy="7"/>
                </a:xfrm>
                <a:custGeom>
                  <a:avLst/>
                  <a:gdLst>
                    <a:gd name="T0" fmla="*/ 0 w 13"/>
                    <a:gd name="T1" fmla="*/ 0 h 21"/>
                    <a:gd name="T2" fmla="*/ 0 w 13"/>
                    <a:gd name="T3" fmla="*/ 0 h 21"/>
                    <a:gd name="T4" fmla="*/ 0 w 13"/>
                    <a:gd name="T5" fmla="*/ 0 h 21"/>
                    <a:gd name="T6" fmla="*/ 0 w 13"/>
                    <a:gd name="T7" fmla="*/ 0 h 21"/>
                    <a:gd name="T8" fmla="*/ 0 w 13"/>
                    <a:gd name="T9" fmla="*/ 0 h 21"/>
                    <a:gd name="T10" fmla="*/ 0 w 13"/>
                    <a:gd name="T11" fmla="*/ 0 h 21"/>
                    <a:gd name="T12" fmla="*/ 0 w 13"/>
                    <a:gd name="T13" fmla="*/ 0 h 21"/>
                    <a:gd name="T14" fmla="*/ 0 60000 65536"/>
                    <a:gd name="T15" fmla="*/ 0 60000 65536"/>
                    <a:gd name="T16" fmla="*/ 0 60000 65536"/>
                    <a:gd name="T17" fmla="*/ 0 60000 65536"/>
                    <a:gd name="T18" fmla="*/ 0 60000 65536"/>
                    <a:gd name="T19" fmla="*/ 0 60000 65536"/>
                    <a:gd name="T20" fmla="*/ 0 60000 65536"/>
                    <a:gd name="T21" fmla="*/ 0 w 13"/>
                    <a:gd name="T22" fmla="*/ 0 h 21"/>
                    <a:gd name="T23" fmla="*/ 13 w 13"/>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21">
                      <a:moveTo>
                        <a:pt x="6" y="21"/>
                      </a:moveTo>
                      <a:lnTo>
                        <a:pt x="11" y="9"/>
                      </a:lnTo>
                      <a:lnTo>
                        <a:pt x="13" y="2"/>
                      </a:lnTo>
                      <a:lnTo>
                        <a:pt x="7" y="0"/>
                      </a:lnTo>
                      <a:lnTo>
                        <a:pt x="5" y="7"/>
                      </a:lnTo>
                      <a:lnTo>
                        <a:pt x="0" y="19"/>
                      </a:lnTo>
                      <a:lnTo>
                        <a:pt x="6" y="21"/>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41" name="Freeform 255"/>
                <p:cNvSpPr>
                  <a:spLocks/>
                </p:cNvSpPr>
                <p:nvPr/>
              </p:nvSpPr>
              <p:spPr bwMode="auto">
                <a:xfrm>
                  <a:off x="3409" y="1544"/>
                  <a:ext cx="2" cy="1"/>
                </a:xfrm>
                <a:custGeom>
                  <a:avLst/>
                  <a:gdLst>
                    <a:gd name="T0" fmla="*/ 0 w 6"/>
                    <a:gd name="T1" fmla="*/ 0 h 3"/>
                    <a:gd name="T2" fmla="*/ 0 w 6"/>
                    <a:gd name="T3" fmla="*/ 0 h 3"/>
                    <a:gd name="T4" fmla="*/ 0 w 6"/>
                    <a:gd name="T5" fmla="*/ 0 h 3"/>
                    <a:gd name="T6" fmla="*/ 0 w 6"/>
                    <a:gd name="T7" fmla="*/ 0 h 3"/>
                    <a:gd name="T8" fmla="*/ 0 w 6"/>
                    <a:gd name="T9" fmla="*/ 0 h 3"/>
                    <a:gd name="T10" fmla="*/ 0 w 6"/>
                    <a:gd name="T11" fmla="*/ 0 h 3"/>
                    <a:gd name="T12" fmla="*/ 0 60000 65536"/>
                    <a:gd name="T13" fmla="*/ 0 60000 65536"/>
                    <a:gd name="T14" fmla="*/ 0 60000 65536"/>
                    <a:gd name="T15" fmla="*/ 0 60000 65536"/>
                    <a:gd name="T16" fmla="*/ 0 60000 65536"/>
                    <a:gd name="T17" fmla="*/ 0 60000 65536"/>
                    <a:gd name="T18" fmla="*/ 0 w 6"/>
                    <a:gd name="T19" fmla="*/ 0 h 3"/>
                    <a:gd name="T20" fmla="*/ 6 w 6"/>
                    <a:gd name="T21" fmla="*/ 3 h 3"/>
                  </a:gdLst>
                  <a:ahLst/>
                  <a:cxnLst>
                    <a:cxn ang="T12">
                      <a:pos x="T0" y="T1"/>
                    </a:cxn>
                    <a:cxn ang="T13">
                      <a:pos x="T2" y="T3"/>
                    </a:cxn>
                    <a:cxn ang="T14">
                      <a:pos x="T4" y="T5"/>
                    </a:cxn>
                    <a:cxn ang="T15">
                      <a:pos x="T6" y="T7"/>
                    </a:cxn>
                    <a:cxn ang="T16">
                      <a:pos x="T8" y="T9"/>
                    </a:cxn>
                    <a:cxn ang="T17">
                      <a:pos x="T10" y="T11"/>
                    </a:cxn>
                  </a:cxnLst>
                  <a:rect l="T18" t="T19" r="T20" b="T21"/>
                  <a:pathLst>
                    <a:path w="6" h="3">
                      <a:moveTo>
                        <a:pt x="0" y="0"/>
                      </a:moveTo>
                      <a:lnTo>
                        <a:pt x="0" y="1"/>
                      </a:lnTo>
                      <a:lnTo>
                        <a:pt x="3" y="3"/>
                      </a:lnTo>
                      <a:lnTo>
                        <a:pt x="4" y="3"/>
                      </a:lnTo>
                      <a:lnTo>
                        <a:pt x="6" y="2"/>
                      </a:lnTo>
                      <a:lnTo>
                        <a:pt x="0" y="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42" name="Freeform 256"/>
                <p:cNvSpPr>
                  <a:spLocks/>
                </p:cNvSpPr>
                <p:nvPr/>
              </p:nvSpPr>
              <p:spPr bwMode="auto">
                <a:xfrm>
                  <a:off x="3399" y="1508"/>
                  <a:ext cx="2" cy="14"/>
                </a:xfrm>
                <a:custGeom>
                  <a:avLst/>
                  <a:gdLst>
                    <a:gd name="T0" fmla="*/ 0 w 7"/>
                    <a:gd name="T1" fmla="*/ 0 h 42"/>
                    <a:gd name="T2" fmla="*/ 0 w 7"/>
                    <a:gd name="T3" fmla="*/ 0 h 42"/>
                    <a:gd name="T4" fmla="*/ 0 w 7"/>
                    <a:gd name="T5" fmla="*/ 0 h 42"/>
                    <a:gd name="T6" fmla="*/ 0 w 7"/>
                    <a:gd name="T7" fmla="*/ 0 h 42"/>
                    <a:gd name="T8" fmla="*/ 0 w 7"/>
                    <a:gd name="T9" fmla="*/ 0 h 42"/>
                    <a:gd name="T10" fmla="*/ 0 w 7"/>
                    <a:gd name="T11" fmla="*/ 0 h 42"/>
                    <a:gd name="T12" fmla="*/ 0 w 7"/>
                    <a:gd name="T13" fmla="*/ 0 h 42"/>
                    <a:gd name="T14" fmla="*/ 0 w 7"/>
                    <a:gd name="T15" fmla="*/ 0 h 42"/>
                    <a:gd name="T16" fmla="*/ 0 w 7"/>
                    <a:gd name="T17" fmla="*/ 0 h 42"/>
                    <a:gd name="T18" fmla="*/ 0 w 7"/>
                    <a:gd name="T19" fmla="*/ 0 h 42"/>
                    <a:gd name="T20" fmla="*/ 0 w 7"/>
                    <a:gd name="T21" fmla="*/ 0 h 42"/>
                    <a:gd name="T22" fmla="*/ 0 w 7"/>
                    <a:gd name="T23" fmla="*/ 0 h 42"/>
                    <a:gd name="T24" fmla="*/ 0 w 7"/>
                    <a:gd name="T25" fmla="*/ 0 h 42"/>
                    <a:gd name="T26" fmla="*/ 0 w 7"/>
                    <a:gd name="T27" fmla="*/ 0 h 42"/>
                    <a:gd name="T28" fmla="*/ 0 w 7"/>
                    <a:gd name="T29" fmla="*/ 0 h 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
                    <a:gd name="T46" fmla="*/ 0 h 42"/>
                    <a:gd name="T47" fmla="*/ 7 w 7"/>
                    <a:gd name="T48" fmla="*/ 42 h 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 h="42">
                      <a:moveTo>
                        <a:pt x="7" y="6"/>
                      </a:moveTo>
                      <a:lnTo>
                        <a:pt x="5" y="19"/>
                      </a:lnTo>
                      <a:lnTo>
                        <a:pt x="5" y="32"/>
                      </a:lnTo>
                      <a:lnTo>
                        <a:pt x="5" y="38"/>
                      </a:lnTo>
                      <a:lnTo>
                        <a:pt x="5" y="42"/>
                      </a:lnTo>
                      <a:lnTo>
                        <a:pt x="3" y="42"/>
                      </a:lnTo>
                      <a:lnTo>
                        <a:pt x="2" y="35"/>
                      </a:lnTo>
                      <a:lnTo>
                        <a:pt x="0" y="24"/>
                      </a:lnTo>
                      <a:lnTo>
                        <a:pt x="0" y="12"/>
                      </a:lnTo>
                      <a:lnTo>
                        <a:pt x="1" y="4"/>
                      </a:lnTo>
                      <a:lnTo>
                        <a:pt x="2" y="0"/>
                      </a:lnTo>
                      <a:lnTo>
                        <a:pt x="5" y="0"/>
                      </a:lnTo>
                      <a:lnTo>
                        <a:pt x="6" y="1"/>
                      </a:lnTo>
                      <a:lnTo>
                        <a:pt x="7" y="3"/>
                      </a:lnTo>
                      <a:lnTo>
                        <a:pt x="7" y="6"/>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43" name="Freeform 257"/>
                <p:cNvSpPr>
                  <a:spLocks/>
                </p:cNvSpPr>
                <p:nvPr/>
              </p:nvSpPr>
              <p:spPr bwMode="auto">
                <a:xfrm>
                  <a:off x="3389" y="1459"/>
                  <a:ext cx="286" cy="97"/>
                </a:xfrm>
                <a:custGeom>
                  <a:avLst/>
                  <a:gdLst>
                    <a:gd name="T0" fmla="*/ 1 w 858"/>
                    <a:gd name="T1" fmla="*/ 0 h 291"/>
                    <a:gd name="T2" fmla="*/ 1 w 858"/>
                    <a:gd name="T3" fmla="*/ 0 h 291"/>
                    <a:gd name="T4" fmla="*/ 1 w 858"/>
                    <a:gd name="T5" fmla="*/ 0 h 291"/>
                    <a:gd name="T6" fmla="*/ 1 w 858"/>
                    <a:gd name="T7" fmla="*/ 0 h 291"/>
                    <a:gd name="T8" fmla="*/ 1 w 858"/>
                    <a:gd name="T9" fmla="*/ 0 h 291"/>
                    <a:gd name="T10" fmla="*/ 1 w 858"/>
                    <a:gd name="T11" fmla="*/ 0 h 291"/>
                    <a:gd name="T12" fmla="*/ 1 w 858"/>
                    <a:gd name="T13" fmla="*/ 0 h 291"/>
                    <a:gd name="T14" fmla="*/ 1 w 858"/>
                    <a:gd name="T15" fmla="*/ 0 h 291"/>
                    <a:gd name="T16" fmla="*/ 1 w 858"/>
                    <a:gd name="T17" fmla="*/ 0 h 291"/>
                    <a:gd name="T18" fmla="*/ 1 w 858"/>
                    <a:gd name="T19" fmla="*/ 0 h 291"/>
                    <a:gd name="T20" fmla="*/ 1 w 858"/>
                    <a:gd name="T21" fmla="*/ 0 h 291"/>
                    <a:gd name="T22" fmla="*/ 1 w 858"/>
                    <a:gd name="T23" fmla="*/ 0 h 291"/>
                    <a:gd name="T24" fmla="*/ 1 w 858"/>
                    <a:gd name="T25" fmla="*/ 0 h 291"/>
                    <a:gd name="T26" fmla="*/ 1 w 858"/>
                    <a:gd name="T27" fmla="*/ 0 h 291"/>
                    <a:gd name="T28" fmla="*/ 1 w 858"/>
                    <a:gd name="T29" fmla="*/ 0 h 291"/>
                    <a:gd name="T30" fmla="*/ 1 w 858"/>
                    <a:gd name="T31" fmla="*/ 0 h 291"/>
                    <a:gd name="T32" fmla="*/ 1 w 858"/>
                    <a:gd name="T33" fmla="*/ 0 h 291"/>
                    <a:gd name="T34" fmla="*/ 1 w 858"/>
                    <a:gd name="T35" fmla="*/ 0 h 291"/>
                    <a:gd name="T36" fmla="*/ 0 w 858"/>
                    <a:gd name="T37" fmla="*/ 0 h 291"/>
                    <a:gd name="T38" fmla="*/ 0 w 858"/>
                    <a:gd name="T39" fmla="*/ 0 h 291"/>
                    <a:gd name="T40" fmla="*/ 0 w 858"/>
                    <a:gd name="T41" fmla="*/ 0 h 291"/>
                    <a:gd name="T42" fmla="*/ 0 w 858"/>
                    <a:gd name="T43" fmla="*/ 0 h 291"/>
                    <a:gd name="T44" fmla="*/ 0 w 858"/>
                    <a:gd name="T45" fmla="*/ 0 h 291"/>
                    <a:gd name="T46" fmla="*/ 0 w 858"/>
                    <a:gd name="T47" fmla="*/ 0 h 291"/>
                    <a:gd name="T48" fmla="*/ 0 w 858"/>
                    <a:gd name="T49" fmla="*/ 0 h 291"/>
                    <a:gd name="T50" fmla="*/ 0 w 858"/>
                    <a:gd name="T51" fmla="*/ 0 h 291"/>
                    <a:gd name="T52" fmla="*/ 0 w 858"/>
                    <a:gd name="T53" fmla="*/ 0 h 291"/>
                    <a:gd name="T54" fmla="*/ 0 w 858"/>
                    <a:gd name="T55" fmla="*/ 0 h 291"/>
                    <a:gd name="T56" fmla="*/ 0 w 858"/>
                    <a:gd name="T57" fmla="*/ 0 h 291"/>
                    <a:gd name="T58" fmla="*/ 0 w 858"/>
                    <a:gd name="T59" fmla="*/ 0 h 291"/>
                    <a:gd name="T60" fmla="*/ 0 w 858"/>
                    <a:gd name="T61" fmla="*/ 0 h 291"/>
                    <a:gd name="T62" fmla="*/ 0 w 858"/>
                    <a:gd name="T63" fmla="*/ 0 h 291"/>
                    <a:gd name="T64" fmla="*/ 0 w 858"/>
                    <a:gd name="T65" fmla="*/ 0 h 291"/>
                    <a:gd name="T66" fmla="*/ 0 w 858"/>
                    <a:gd name="T67" fmla="*/ 0 h 291"/>
                    <a:gd name="T68" fmla="*/ 0 w 858"/>
                    <a:gd name="T69" fmla="*/ 0 h 291"/>
                    <a:gd name="T70" fmla="*/ 0 w 858"/>
                    <a:gd name="T71" fmla="*/ 0 h 291"/>
                    <a:gd name="T72" fmla="*/ 0 w 858"/>
                    <a:gd name="T73" fmla="*/ 0 h 291"/>
                    <a:gd name="T74" fmla="*/ 0 w 858"/>
                    <a:gd name="T75" fmla="*/ 0 h 291"/>
                    <a:gd name="T76" fmla="*/ 0 w 858"/>
                    <a:gd name="T77" fmla="*/ 0 h 291"/>
                    <a:gd name="T78" fmla="*/ 0 w 858"/>
                    <a:gd name="T79" fmla="*/ 0 h 291"/>
                    <a:gd name="T80" fmla="*/ 0 w 858"/>
                    <a:gd name="T81" fmla="*/ 0 h 291"/>
                    <a:gd name="T82" fmla="*/ 0 w 858"/>
                    <a:gd name="T83" fmla="*/ 0 h 291"/>
                    <a:gd name="T84" fmla="*/ 0 w 858"/>
                    <a:gd name="T85" fmla="*/ 0 h 291"/>
                    <a:gd name="T86" fmla="*/ 0 w 858"/>
                    <a:gd name="T87" fmla="*/ 0 h 291"/>
                    <a:gd name="T88" fmla="*/ 0 w 858"/>
                    <a:gd name="T89" fmla="*/ 0 h 291"/>
                    <a:gd name="T90" fmla="*/ 0 w 858"/>
                    <a:gd name="T91" fmla="*/ 0 h 291"/>
                    <a:gd name="T92" fmla="*/ 0 w 858"/>
                    <a:gd name="T93" fmla="*/ 0 h 291"/>
                    <a:gd name="T94" fmla="*/ 1 w 858"/>
                    <a:gd name="T95" fmla="*/ 0 h 291"/>
                    <a:gd name="T96" fmla="*/ 1 w 858"/>
                    <a:gd name="T97" fmla="*/ 0 h 291"/>
                    <a:gd name="T98" fmla="*/ 1 w 858"/>
                    <a:gd name="T99" fmla="*/ 0 h 291"/>
                    <a:gd name="T100" fmla="*/ 1 w 858"/>
                    <a:gd name="T101" fmla="*/ 0 h 29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58"/>
                    <a:gd name="T154" fmla="*/ 0 h 291"/>
                    <a:gd name="T155" fmla="*/ 858 w 858"/>
                    <a:gd name="T156" fmla="*/ 291 h 29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58" h="291">
                      <a:moveTo>
                        <a:pt x="577" y="122"/>
                      </a:moveTo>
                      <a:lnTo>
                        <a:pt x="584" y="115"/>
                      </a:lnTo>
                      <a:lnTo>
                        <a:pt x="593" y="104"/>
                      </a:lnTo>
                      <a:lnTo>
                        <a:pt x="599" y="99"/>
                      </a:lnTo>
                      <a:lnTo>
                        <a:pt x="605" y="94"/>
                      </a:lnTo>
                      <a:lnTo>
                        <a:pt x="612" y="88"/>
                      </a:lnTo>
                      <a:lnTo>
                        <a:pt x="620" y="84"/>
                      </a:lnTo>
                      <a:lnTo>
                        <a:pt x="628" y="82"/>
                      </a:lnTo>
                      <a:lnTo>
                        <a:pt x="637" y="80"/>
                      </a:lnTo>
                      <a:lnTo>
                        <a:pt x="645" y="80"/>
                      </a:lnTo>
                      <a:lnTo>
                        <a:pt x="652" y="80"/>
                      </a:lnTo>
                      <a:lnTo>
                        <a:pt x="665" y="82"/>
                      </a:lnTo>
                      <a:lnTo>
                        <a:pt x="671" y="83"/>
                      </a:lnTo>
                      <a:lnTo>
                        <a:pt x="681" y="85"/>
                      </a:lnTo>
                      <a:lnTo>
                        <a:pt x="698" y="87"/>
                      </a:lnTo>
                      <a:lnTo>
                        <a:pt x="709" y="89"/>
                      </a:lnTo>
                      <a:lnTo>
                        <a:pt x="719" y="92"/>
                      </a:lnTo>
                      <a:lnTo>
                        <a:pt x="730" y="96"/>
                      </a:lnTo>
                      <a:lnTo>
                        <a:pt x="738" y="100"/>
                      </a:lnTo>
                      <a:lnTo>
                        <a:pt x="748" y="106"/>
                      </a:lnTo>
                      <a:lnTo>
                        <a:pt x="760" y="115"/>
                      </a:lnTo>
                      <a:lnTo>
                        <a:pt x="772" y="124"/>
                      </a:lnTo>
                      <a:lnTo>
                        <a:pt x="785" y="135"/>
                      </a:lnTo>
                      <a:lnTo>
                        <a:pt x="798" y="147"/>
                      </a:lnTo>
                      <a:lnTo>
                        <a:pt x="809" y="161"/>
                      </a:lnTo>
                      <a:lnTo>
                        <a:pt x="815" y="168"/>
                      </a:lnTo>
                      <a:lnTo>
                        <a:pt x="820" y="175"/>
                      </a:lnTo>
                      <a:lnTo>
                        <a:pt x="824" y="184"/>
                      </a:lnTo>
                      <a:lnTo>
                        <a:pt x="828" y="191"/>
                      </a:lnTo>
                      <a:lnTo>
                        <a:pt x="842" y="224"/>
                      </a:lnTo>
                      <a:lnTo>
                        <a:pt x="853" y="257"/>
                      </a:lnTo>
                      <a:lnTo>
                        <a:pt x="857" y="270"/>
                      </a:lnTo>
                      <a:lnTo>
                        <a:pt x="858" y="282"/>
                      </a:lnTo>
                      <a:lnTo>
                        <a:pt x="858" y="285"/>
                      </a:lnTo>
                      <a:lnTo>
                        <a:pt x="858" y="288"/>
                      </a:lnTo>
                      <a:lnTo>
                        <a:pt x="856" y="290"/>
                      </a:lnTo>
                      <a:lnTo>
                        <a:pt x="853" y="291"/>
                      </a:lnTo>
                      <a:lnTo>
                        <a:pt x="846" y="290"/>
                      </a:lnTo>
                      <a:lnTo>
                        <a:pt x="837" y="289"/>
                      </a:lnTo>
                      <a:lnTo>
                        <a:pt x="824" y="286"/>
                      </a:lnTo>
                      <a:lnTo>
                        <a:pt x="812" y="283"/>
                      </a:lnTo>
                      <a:lnTo>
                        <a:pt x="797" y="279"/>
                      </a:lnTo>
                      <a:lnTo>
                        <a:pt x="783" y="273"/>
                      </a:lnTo>
                      <a:lnTo>
                        <a:pt x="769" y="268"/>
                      </a:lnTo>
                      <a:lnTo>
                        <a:pt x="756" y="262"/>
                      </a:lnTo>
                      <a:lnTo>
                        <a:pt x="726" y="244"/>
                      </a:lnTo>
                      <a:lnTo>
                        <a:pt x="696" y="223"/>
                      </a:lnTo>
                      <a:lnTo>
                        <a:pt x="682" y="213"/>
                      </a:lnTo>
                      <a:lnTo>
                        <a:pt x="671" y="203"/>
                      </a:lnTo>
                      <a:lnTo>
                        <a:pt x="661" y="195"/>
                      </a:lnTo>
                      <a:lnTo>
                        <a:pt x="654" y="189"/>
                      </a:lnTo>
                      <a:lnTo>
                        <a:pt x="645" y="177"/>
                      </a:lnTo>
                      <a:lnTo>
                        <a:pt x="634" y="166"/>
                      </a:lnTo>
                      <a:lnTo>
                        <a:pt x="628" y="162"/>
                      </a:lnTo>
                      <a:lnTo>
                        <a:pt x="622" y="157"/>
                      </a:lnTo>
                      <a:lnTo>
                        <a:pt x="619" y="155"/>
                      </a:lnTo>
                      <a:lnTo>
                        <a:pt x="615" y="154"/>
                      </a:lnTo>
                      <a:lnTo>
                        <a:pt x="604" y="153"/>
                      </a:lnTo>
                      <a:lnTo>
                        <a:pt x="589" y="151"/>
                      </a:lnTo>
                      <a:lnTo>
                        <a:pt x="572" y="148"/>
                      </a:lnTo>
                      <a:lnTo>
                        <a:pt x="557" y="146"/>
                      </a:lnTo>
                      <a:lnTo>
                        <a:pt x="533" y="140"/>
                      </a:lnTo>
                      <a:lnTo>
                        <a:pt x="489" y="129"/>
                      </a:lnTo>
                      <a:lnTo>
                        <a:pt x="442" y="118"/>
                      </a:lnTo>
                      <a:lnTo>
                        <a:pt x="408" y="108"/>
                      </a:lnTo>
                      <a:lnTo>
                        <a:pt x="405" y="107"/>
                      </a:lnTo>
                      <a:lnTo>
                        <a:pt x="398" y="106"/>
                      </a:lnTo>
                      <a:lnTo>
                        <a:pt x="393" y="106"/>
                      </a:lnTo>
                      <a:lnTo>
                        <a:pt x="390" y="106"/>
                      </a:lnTo>
                      <a:lnTo>
                        <a:pt x="386" y="107"/>
                      </a:lnTo>
                      <a:lnTo>
                        <a:pt x="383" y="109"/>
                      </a:lnTo>
                      <a:lnTo>
                        <a:pt x="378" y="113"/>
                      </a:lnTo>
                      <a:lnTo>
                        <a:pt x="372" y="116"/>
                      </a:lnTo>
                      <a:lnTo>
                        <a:pt x="366" y="118"/>
                      </a:lnTo>
                      <a:lnTo>
                        <a:pt x="361" y="119"/>
                      </a:lnTo>
                      <a:lnTo>
                        <a:pt x="348" y="119"/>
                      </a:lnTo>
                      <a:lnTo>
                        <a:pt x="334" y="119"/>
                      </a:lnTo>
                      <a:lnTo>
                        <a:pt x="318" y="119"/>
                      </a:lnTo>
                      <a:lnTo>
                        <a:pt x="299" y="117"/>
                      </a:lnTo>
                      <a:lnTo>
                        <a:pt x="290" y="117"/>
                      </a:lnTo>
                      <a:lnTo>
                        <a:pt x="283" y="117"/>
                      </a:lnTo>
                      <a:lnTo>
                        <a:pt x="280" y="118"/>
                      </a:lnTo>
                      <a:lnTo>
                        <a:pt x="276" y="119"/>
                      </a:lnTo>
                      <a:lnTo>
                        <a:pt x="274" y="120"/>
                      </a:lnTo>
                      <a:lnTo>
                        <a:pt x="272" y="122"/>
                      </a:lnTo>
                      <a:lnTo>
                        <a:pt x="267" y="125"/>
                      </a:lnTo>
                      <a:lnTo>
                        <a:pt x="259" y="129"/>
                      </a:lnTo>
                      <a:lnTo>
                        <a:pt x="247" y="131"/>
                      </a:lnTo>
                      <a:lnTo>
                        <a:pt x="235" y="133"/>
                      </a:lnTo>
                      <a:lnTo>
                        <a:pt x="222" y="134"/>
                      </a:lnTo>
                      <a:lnTo>
                        <a:pt x="209" y="134"/>
                      </a:lnTo>
                      <a:lnTo>
                        <a:pt x="198" y="134"/>
                      </a:lnTo>
                      <a:lnTo>
                        <a:pt x="190" y="132"/>
                      </a:lnTo>
                      <a:lnTo>
                        <a:pt x="168" y="122"/>
                      </a:lnTo>
                      <a:lnTo>
                        <a:pt x="158" y="118"/>
                      </a:lnTo>
                      <a:lnTo>
                        <a:pt x="150" y="121"/>
                      </a:lnTo>
                      <a:lnTo>
                        <a:pt x="133" y="126"/>
                      </a:lnTo>
                      <a:lnTo>
                        <a:pt x="124" y="127"/>
                      </a:lnTo>
                      <a:lnTo>
                        <a:pt x="114" y="128"/>
                      </a:lnTo>
                      <a:lnTo>
                        <a:pt x="110" y="127"/>
                      </a:lnTo>
                      <a:lnTo>
                        <a:pt x="106" y="126"/>
                      </a:lnTo>
                      <a:lnTo>
                        <a:pt x="103" y="125"/>
                      </a:lnTo>
                      <a:lnTo>
                        <a:pt x="99" y="123"/>
                      </a:lnTo>
                      <a:lnTo>
                        <a:pt x="87" y="108"/>
                      </a:lnTo>
                      <a:lnTo>
                        <a:pt x="84" y="106"/>
                      </a:lnTo>
                      <a:lnTo>
                        <a:pt x="82" y="113"/>
                      </a:lnTo>
                      <a:lnTo>
                        <a:pt x="79" y="119"/>
                      </a:lnTo>
                      <a:lnTo>
                        <a:pt x="76" y="124"/>
                      </a:lnTo>
                      <a:lnTo>
                        <a:pt x="73" y="128"/>
                      </a:lnTo>
                      <a:lnTo>
                        <a:pt x="66" y="135"/>
                      </a:lnTo>
                      <a:lnTo>
                        <a:pt x="60" y="143"/>
                      </a:lnTo>
                      <a:lnTo>
                        <a:pt x="58" y="146"/>
                      </a:lnTo>
                      <a:lnTo>
                        <a:pt x="53" y="150"/>
                      </a:lnTo>
                      <a:lnTo>
                        <a:pt x="48" y="153"/>
                      </a:lnTo>
                      <a:lnTo>
                        <a:pt x="44" y="155"/>
                      </a:lnTo>
                      <a:lnTo>
                        <a:pt x="39" y="156"/>
                      </a:lnTo>
                      <a:lnTo>
                        <a:pt x="35" y="156"/>
                      </a:lnTo>
                      <a:lnTo>
                        <a:pt x="30" y="153"/>
                      </a:lnTo>
                      <a:lnTo>
                        <a:pt x="27" y="148"/>
                      </a:lnTo>
                      <a:lnTo>
                        <a:pt x="18" y="136"/>
                      </a:lnTo>
                      <a:lnTo>
                        <a:pt x="13" y="128"/>
                      </a:lnTo>
                      <a:lnTo>
                        <a:pt x="7" y="122"/>
                      </a:lnTo>
                      <a:lnTo>
                        <a:pt x="3" y="113"/>
                      </a:lnTo>
                      <a:lnTo>
                        <a:pt x="1" y="106"/>
                      </a:lnTo>
                      <a:lnTo>
                        <a:pt x="0" y="100"/>
                      </a:lnTo>
                      <a:lnTo>
                        <a:pt x="0" y="96"/>
                      </a:lnTo>
                      <a:lnTo>
                        <a:pt x="0" y="93"/>
                      </a:lnTo>
                      <a:lnTo>
                        <a:pt x="0" y="86"/>
                      </a:lnTo>
                      <a:lnTo>
                        <a:pt x="0" y="78"/>
                      </a:lnTo>
                      <a:lnTo>
                        <a:pt x="1" y="70"/>
                      </a:lnTo>
                      <a:lnTo>
                        <a:pt x="3" y="63"/>
                      </a:lnTo>
                      <a:lnTo>
                        <a:pt x="6" y="60"/>
                      </a:lnTo>
                      <a:lnTo>
                        <a:pt x="9" y="56"/>
                      </a:lnTo>
                      <a:lnTo>
                        <a:pt x="14" y="52"/>
                      </a:lnTo>
                      <a:lnTo>
                        <a:pt x="20" y="48"/>
                      </a:lnTo>
                      <a:lnTo>
                        <a:pt x="27" y="44"/>
                      </a:lnTo>
                      <a:lnTo>
                        <a:pt x="33" y="42"/>
                      </a:lnTo>
                      <a:lnTo>
                        <a:pt x="38" y="42"/>
                      </a:lnTo>
                      <a:lnTo>
                        <a:pt x="42" y="42"/>
                      </a:lnTo>
                      <a:lnTo>
                        <a:pt x="46" y="43"/>
                      </a:lnTo>
                      <a:lnTo>
                        <a:pt x="51" y="46"/>
                      </a:lnTo>
                      <a:lnTo>
                        <a:pt x="58" y="50"/>
                      </a:lnTo>
                      <a:lnTo>
                        <a:pt x="62" y="53"/>
                      </a:lnTo>
                      <a:lnTo>
                        <a:pt x="67" y="57"/>
                      </a:lnTo>
                      <a:lnTo>
                        <a:pt x="70" y="61"/>
                      </a:lnTo>
                      <a:lnTo>
                        <a:pt x="75" y="69"/>
                      </a:lnTo>
                      <a:lnTo>
                        <a:pt x="80" y="76"/>
                      </a:lnTo>
                      <a:lnTo>
                        <a:pt x="82" y="79"/>
                      </a:lnTo>
                      <a:lnTo>
                        <a:pt x="83" y="80"/>
                      </a:lnTo>
                      <a:lnTo>
                        <a:pt x="84" y="81"/>
                      </a:lnTo>
                      <a:lnTo>
                        <a:pt x="85" y="80"/>
                      </a:lnTo>
                      <a:lnTo>
                        <a:pt x="85" y="78"/>
                      </a:lnTo>
                      <a:lnTo>
                        <a:pt x="87" y="75"/>
                      </a:lnTo>
                      <a:lnTo>
                        <a:pt x="87" y="71"/>
                      </a:lnTo>
                      <a:lnTo>
                        <a:pt x="88" y="64"/>
                      </a:lnTo>
                      <a:lnTo>
                        <a:pt x="91" y="58"/>
                      </a:lnTo>
                      <a:lnTo>
                        <a:pt x="96" y="53"/>
                      </a:lnTo>
                      <a:lnTo>
                        <a:pt x="99" y="51"/>
                      </a:lnTo>
                      <a:lnTo>
                        <a:pt x="103" y="50"/>
                      </a:lnTo>
                      <a:lnTo>
                        <a:pt x="104" y="49"/>
                      </a:lnTo>
                      <a:lnTo>
                        <a:pt x="104" y="47"/>
                      </a:lnTo>
                      <a:lnTo>
                        <a:pt x="106" y="41"/>
                      </a:lnTo>
                      <a:lnTo>
                        <a:pt x="110" y="32"/>
                      </a:lnTo>
                      <a:lnTo>
                        <a:pt x="113" y="28"/>
                      </a:lnTo>
                      <a:lnTo>
                        <a:pt x="117" y="24"/>
                      </a:lnTo>
                      <a:lnTo>
                        <a:pt x="120" y="19"/>
                      </a:lnTo>
                      <a:lnTo>
                        <a:pt x="125" y="16"/>
                      </a:lnTo>
                      <a:lnTo>
                        <a:pt x="133" y="12"/>
                      </a:lnTo>
                      <a:lnTo>
                        <a:pt x="141" y="7"/>
                      </a:lnTo>
                      <a:lnTo>
                        <a:pt x="151" y="4"/>
                      </a:lnTo>
                      <a:lnTo>
                        <a:pt x="168" y="1"/>
                      </a:lnTo>
                      <a:lnTo>
                        <a:pt x="176" y="0"/>
                      </a:lnTo>
                      <a:lnTo>
                        <a:pt x="183" y="0"/>
                      </a:lnTo>
                      <a:lnTo>
                        <a:pt x="188" y="0"/>
                      </a:lnTo>
                      <a:lnTo>
                        <a:pt x="194" y="1"/>
                      </a:lnTo>
                      <a:lnTo>
                        <a:pt x="203" y="3"/>
                      </a:lnTo>
                      <a:lnTo>
                        <a:pt x="214" y="4"/>
                      </a:lnTo>
                      <a:lnTo>
                        <a:pt x="234" y="3"/>
                      </a:lnTo>
                      <a:lnTo>
                        <a:pt x="268" y="4"/>
                      </a:lnTo>
                      <a:lnTo>
                        <a:pt x="287" y="6"/>
                      </a:lnTo>
                      <a:lnTo>
                        <a:pt x="305" y="8"/>
                      </a:lnTo>
                      <a:lnTo>
                        <a:pt x="313" y="10"/>
                      </a:lnTo>
                      <a:lnTo>
                        <a:pt x="321" y="12"/>
                      </a:lnTo>
                      <a:lnTo>
                        <a:pt x="328" y="14"/>
                      </a:lnTo>
                      <a:lnTo>
                        <a:pt x="335" y="17"/>
                      </a:lnTo>
                      <a:lnTo>
                        <a:pt x="345" y="23"/>
                      </a:lnTo>
                      <a:lnTo>
                        <a:pt x="351" y="28"/>
                      </a:lnTo>
                      <a:lnTo>
                        <a:pt x="358" y="32"/>
                      </a:lnTo>
                      <a:lnTo>
                        <a:pt x="363" y="37"/>
                      </a:lnTo>
                      <a:lnTo>
                        <a:pt x="370" y="46"/>
                      </a:lnTo>
                      <a:lnTo>
                        <a:pt x="376" y="53"/>
                      </a:lnTo>
                      <a:lnTo>
                        <a:pt x="386" y="71"/>
                      </a:lnTo>
                      <a:lnTo>
                        <a:pt x="397" y="84"/>
                      </a:lnTo>
                      <a:lnTo>
                        <a:pt x="403" y="87"/>
                      </a:lnTo>
                      <a:lnTo>
                        <a:pt x="413" y="90"/>
                      </a:lnTo>
                      <a:lnTo>
                        <a:pt x="421" y="95"/>
                      </a:lnTo>
                      <a:lnTo>
                        <a:pt x="436" y="100"/>
                      </a:lnTo>
                      <a:lnTo>
                        <a:pt x="457" y="106"/>
                      </a:lnTo>
                      <a:lnTo>
                        <a:pt x="481" y="112"/>
                      </a:lnTo>
                      <a:lnTo>
                        <a:pt x="527" y="124"/>
                      </a:lnTo>
                      <a:lnTo>
                        <a:pt x="555" y="129"/>
                      </a:lnTo>
                      <a:lnTo>
                        <a:pt x="561" y="129"/>
                      </a:lnTo>
                      <a:lnTo>
                        <a:pt x="565" y="128"/>
                      </a:lnTo>
                      <a:lnTo>
                        <a:pt x="569" y="127"/>
                      </a:lnTo>
                      <a:lnTo>
                        <a:pt x="572" y="126"/>
                      </a:lnTo>
                      <a:lnTo>
                        <a:pt x="576" y="123"/>
                      </a:lnTo>
                      <a:lnTo>
                        <a:pt x="577" y="122"/>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44" name="Freeform 258"/>
                <p:cNvSpPr>
                  <a:spLocks/>
                </p:cNvSpPr>
                <p:nvPr/>
              </p:nvSpPr>
              <p:spPr bwMode="auto">
                <a:xfrm>
                  <a:off x="3392" y="1474"/>
                  <a:ext cx="17" cy="6"/>
                </a:xfrm>
                <a:custGeom>
                  <a:avLst/>
                  <a:gdLst>
                    <a:gd name="T0" fmla="*/ 0 w 52"/>
                    <a:gd name="T1" fmla="*/ 0 h 17"/>
                    <a:gd name="T2" fmla="*/ 0 w 52"/>
                    <a:gd name="T3" fmla="*/ 0 h 17"/>
                    <a:gd name="T4" fmla="*/ 0 w 52"/>
                    <a:gd name="T5" fmla="*/ 0 h 17"/>
                    <a:gd name="T6" fmla="*/ 0 w 52"/>
                    <a:gd name="T7" fmla="*/ 0 h 17"/>
                    <a:gd name="T8" fmla="*/ 0 w 52"/>
                    <a:gd name="T9" fmla="*/ 0 h 17"/>
                    <a:gd name="T10" fmla="*/ 0 w 52"/>
                    <a:gd name="T11" fmla="*/ 0 h 17"/>
                    <a:gd name="T12" fmla="*/ 0 w 52"/>
                    <a:gd name="T13" fmla="*/ 0 h 17"/>
                    <a:gd name="T14" fmla="*/ 0 w 52"/>
                    <a:gd name="T15" fmla="*/ 0 h 17"/>
                    <a:gd name="T16" fmla="*/ 0 w 52"/>
                    <a:gd name="T17" fmla="*/ 0 h 17"/>
                    <a:gd name="T18" fmla="*/ 0 w 52"/>
                    <a:gd name="T19" fmla="*/ 0 h 17"/>
                    <a:gd name="T20" fmla="*/ 0 w 52"/>
                    <a:gd name="T21" fmla="*/ 0 h 17"/>
                    <a:gd name="T22" fmla="*/ 0 w 52"/>
                    <a:gd name="T23" fmla="*/ 0 h 17"/>
                    <a:gd name="T24" fmla="*/ 0 w 52"/>
                    <a:gd name="T25" fmla="*/ 0 h 17"/>
                    <a:gd name="T26" fmla="*/ 0 w 52"/>
                    <a:gd name="T27" fmla="*/ 0 h 17"/>
                    <a:gd name="T28" fmla="*/ 0 w 52"/>
                    <a:gd name="T29" fmla="*/ 0 h 17"/>
                    <a:gd name="T30" fmla="*/ 0 w 52"/>
                    <a:gd name="T31" fmla="*/ 0 h 17"/>
                    <a:gd name="T32" fmla="*/ 0 w 52"/>
                    <a:gd name="T33" fmla="*/ 0 h 17"/>
                    <a:gd name="T34" fmla="*/ 0 w 52"/>
                    <a:gd name="T35" fmla="*/ 0 h 17"/>
                    <a:gd name="T36" fmla="*/ 0 w 52"/>
                    <a:gd name="T37" fmla="*/ 0 h 17"/>
                    <a:gd name="T38" fmla="*/ 0 w 52"/>
                    <a:gd name="T39" fmla="*/ 0 h 17"/>
                    <a:gd name="T40" fmla="*/ 0 w 52"/>
                    <a:gd name="T41" fmla="*/ 0 h 17"/>
                    <a:gd name="T42" fmla="*/ 0 w 52"/>
                    <a:gd name="T43" fmla="*/ 0 h 17"/>
                    <a:gd name="T44" fmla="*/ 0 w 52"/>
                    <a:gd name="T45" fmla="*/ 0 h 17"/>
                    <a:gd name="T46" fmla="*/ 0 w 52"/>
                    <a:gd name="T47" fmla="*/ 0 h 17"/>
                    <a:gd name="T48" fmla="*/ 0 w 52"/>
                    <a:gd name="T49" fmla="*/ 0 h 1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2"/>
                    <a:gd name="T76" fmla="*/ 0 h 17"/>
                    <a:gd name="T77" fmla="*/ 52 w 52"/>
                    <a:gd name="T78" fmla="*/ 17 h 1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2" h="17">
                      <a:moveTo>
                        <a:pt x="25" y="0"/>
                      </a:moveTo>
                      <a:lnTo>
                        <a:pt x="30" y="0"/>
                      </a:lnTo>
                      <a:lnTo>
                        <a:pt x="36" y="2"/>
                      </a:lnTo>
                      <a:lnTo>
                        <a:pt x="42" y="4"/>
                      </a:lnTo>
                      <a:lnTo>
                        <a:pt x="49" y="9"/>
                      </a:lnTo>
                      <a:lnTo>
                        <a:pt x="51" y="12"/>
                      </a:lnTo>
                      <a:lnTo>
                        <a:pt x="52" y="15"/>
                      </a:lnTo>
                      <a:lnTo>
                        <a:pt x="52" y="17"/>
                      </a:lnTo>
                      <a:lnTo>
                        <a:pt x="51" y="17"/>
                      </a:lnTo>
                      <a:lnTo>
                        <a:pt x="49" y="16"/>
                      </a:lnTo>
                      <a:lnTo>
                        <a:pt x="47" y="15"/>
                      </a:lnTo>
                      <a:lnTo>
                        <a:pt x="40" y="11"/>
                      </a:lnTo>
                      <a:lnTo>
                        <a:pt x="33" y="9"/>
                      </a:lnTo>
                      <a:lnTo>
                        <a:pt x="26" y="9"/>
                      </a:lnTo>
                      <a:lnTo>
                        <a:pt x="19" y="9"/>
                      </a:lnTo>
                      <a:lnTo>
                        <a:pt x="12" y="12"/>
                      </a:lnTo>
                      <a:lnTo>
                        <a:pt x="5" y="15"/>
                      </a:lnTo>
                      <a:lnTo>
                        <a:pt x="3" y="16"/>
                      </a:lnTo>
                      <a:lnTo>
                        <a:pt x="1" y="16"/>
                      </a:lnTo>
                      <a:lnTo>
                        <a:pt x="0" y="15"/>
                      </a:lnTo>
                      <a:lnTo>
                        <a:pt x="1" y="14"/>
                      </a:lnTo>
                      <a:lnTo>
                        <a:pt x="5" y="9"/>
                      </a:lnTo>
                      <a:lnTo>
                        <a:pt x="11" y="5"/>
                      </a:lnTo>
                      <a:lnTo>
                        <a:pt x="18" y="2"/>
                      </a:lnTo>
                      <a:lnTo>
                        <a:pt x="25" y="0"/>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45" name="Freeform 259"/>
                <p:cNvSpPr>
                  <a:spLocks/>
                </p:cNvSpPr>
                <p:nvPr/>
              </p:nvSpPr>
              <p:spPr bwMode="auto">
                <a:xfrm>
                  <a:off x="3393" y="1474"/>
                  <a:ext cx="16" cy="5"/>
                </a:xfrm>
                <a:custGeom>
                  <a:avLst/>
                  <a:gdLst>
                    <a:gd name="T0" fmla="*/ 0 w 47"/>
                    <a:gd name="T1" fmla="*/ 0 h 15"/>
                    <a:gd name="T2" fmla="*/ 0 w 47"/>
                    <a:gd name="T3" fmla="*/ 0 h 15"/>
                    <a:gd name="T4" fmla="*/ 0 w 47"/>
                    <a:gd name="T5" fmla="*/ 0 h 15"/>
                    <a:gd name="T6" fmla="*/ 0 w 47"/>
                    <a:gd name="T7" fmla="*/ 0 h 15"/>
                    <a:gd name="T8" fmla="*/ 0 w 47"/>
                    <a:gd name="T9" fmla="*/ 0 h 15"/>
                    <a:gd name="T10" fmla="*/ 0 w 47"/>
                    <a:gd name="T11" fmla="*/ 0 h 15"/>
                    <a:gd name="T12" fmla="*/ 0 w 47"/>
                    <a:gd name="T13" fmla="*/ 0 h 15"/>
                    <a:gd name="T14" fmla="*/ 0 w 47"/>
                    <a:gd name="T15" fmla="*/ 0 h 15"/>
                    <a:gd name="T16" fmla="*/ 0 w 47"/>
                    <a:gd name="T17" fmla="*/ 0 h 15"/>
                    <a:gd name="T18" fmla="*/ 0 w 47"/>
                    <a:gd name="T19" fmla="*/ 0 h 15"/>
                    <a:gd name="T20" fmla="*/ 0 w 47"/>
                    <a:gd name="T21" fmla="*/ 0 h 15"/>
                    <a:gd name="T22" fmla="*/ 0 w 47"/>
                    <a:gd name="T23" fmla="*/ 0 h 15"/>
                    <a:gd name="T24" fmla="*/ 0 w 47"/>
                    <a:gd name="T25" fmla="*/ 0 h 15"/>
                    <a:gd name="T26" fmla="*/ 0 w 47"/>
                    <a:gd name="T27" fmla="*/ 0 h 15"/>
                    <a:gd name="T28" fmla="*/ 0 w 47"/>
                    <a:gd name="T29" fmla="*/ 0 h 15"/>
                    <a:gd name="T30" fmla="*/ 0 w 47"/>
                    <a:gd name="T31" fmla="*/ 0 h 15"/>
                    <a:gd name="T32" fmla="*/ 0 w 47"/>
                    <a:gd name="T33" fmla="*/ 0 h 15"/>
                    <a:gd name="T34" fmla="*/ 0 w 47"/>
                    <a:gd name="T35" fmla="*/ 0 h 15"/>
                    <a:gd name="T36" fmla="*/ 0 w 47"/>
                    <a:gd name="T37" fmla="*/ 0 h 15"/>
                    <a:gd name="T38" fmla="*/ 0 w 47"/>
                    <a:gd name="T39" fmla="*/ 0 h 15"/>
                    <a:gd name="T40" fmla="*/ 0 w 47"/>
                    <a:gd name="T41" fmla="*/ 0 h 15"/>
                    <a:gd name="T42" fmla="*/ 0 w 47"/>
                    <a:gd name="T43" fmla="*/ 0 h 15"/>
                    <a:gd name="T44" fmla="*/ 0 w 47"/>
                    <a:gd name="T45" fmla="*/ 0 h 15"/>
                    <a:gd name="T46" fmla="*/ 0 w 47"/>
                    <a:gd name="T47" fmla="*/ 0 h 15"/>
                    <a:gd name="T48" fmla="*/ 0 w 47"/>
                    <a:gd name="T49" fmla="*/ 0 h 1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7"/>
                    <a:gd name="T76" fmla="*/ 0 h 15"/>
                    <a:gd name="T77" fmla="*/ 47 w 47"/>
                    <a:gd name="T78" fmla="*/ 15 h 1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7" h="15">
                      <a:moveTo>
                        <a:pt x="42" y="14"/>
                      </a:moveTo>
                      <a:lnTo>
                        <a:pt x="37" y="11"/>
                      </a:lnTo>
                      <a:lnTo>
                        <a:pt x="30" y="9"/>
                      </a:lnTo>
                      <a:lnTo>
                        <a:pt x="23" y="8"/>
                      </a:lnTo>
                      <a:lnTo>
                        <a:pt x="16" y="9"/>
                      </a:lnTo>
                      <a:lnTo>
                        <a:pt x="10" y="11"/>
                      </a:lnTo>
                      <a:lnTo>
                        <a:pt x="4" y="14"/>
                      </a:lnTo>
                      <a:lnTo>
                        <a:pt x="2" y="14"/>
                      </a:lnTo>
                      <a:lnTo>
                        <a:pt x="0" y="15"/>
                      </a:lnTo>
                      <a:lnTo>
                        <a:pt x="0" y="14"/>
                      </a:lnTo>
                      <a:lnTo>
                        <a:pt x="0" y="12"/>
                      </a:lnTo>
                      <a:lnTo>
                        <a:pt x="3" y="8"/>
                      </a:lnTo>
                      <a:lnTo>
                        <a:pt x="9" y="5"/>
                      </a:lnTo>
                      <a:lnTo>
                        <a:pt x="16" y="2"/>
                      </a:lnTo>
                      <a:lnTo>
                        <a:pt x="23" y="0"/>
                      </a:lnTo>
                      <a:lnTo>
                        <a:pt x="27" y="0"/>
                      </a:lnTo>
                      <a:lnTo>
                        <a:pt x="32" y="2"/>
                      </a:lnTo>
                      <a:lnTo>
                        <a:pt x="38" y="4"/>
                      </a:lnTo>
                      <a:lnTo>
                        <a:pt x="44" y="8"/>
                      </a:lnTo>
                      <a:lnTo>
                        <a:pt x="47" y="11"/>
                      </a:lnTo>
                      <a:lnTo>
                        <a:pt x="47" y="14"/>
                      </a:lnTo>
                      <a:lnTo>
                        <a:pt x="47" y="15"/>
                      </a:lnTo>
                      <a:lnTo>
                        <a:pt x="46" y="15"/>
                      </a:lnTo>
                      <a:lnTo>
                        <a:pt x="45" y="15"/>
                      </a:lnTo>
                      <a:lnTo>
                        <a:pt x="42" y="14"/>
                      </a:lnTo>
                      <a:close/>
                    </a:path>
                  </a:pathLst>
                </a:custGeom>
                <a:solidFill>
                  <a:srgbClr val="2C272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46" name="Freeform 260"/>
                <p:cNvSpPr>
                  <a:spLocks/>
                </p:cNvSpPr>
                <p:nvPr/>
              </p:nvSpPr>
              <p:spPr bwMode="auto">
                <a:xfrm>
                  <a:off x="3394" y="1474"/>
                  <a:ext cx="14" cy="5"/>
                </a:xfrm>
                <a:custGeom>
                  <a:avLst/>
                  <a:gdLst>
                    <a:gd name="T0" fmla="*/ 0 w 43"/>
                    <a:gd name="T1" fmla="*/ 0 h 14"/>
                    <a:gd name="T2" fmla="*/ 0 w 43"/>
                    <a:gd name="T3" fmla="*/ 0 h 14"/>
                    <a:gd name="T4" fmla="*/ 0 w 43"/>
                    <a:gd name="T5" fmla="*/ 0 h 14"/>
                    <a:gd name="T6" fmla="*/ 0 w 43"/>
                    <a:gd name="T7" fmla="*/ 0 h 14"/>
                    <a:gd name="T8" fmla="*/ 0 w 43"/>
                    <a:gd name="T9" fmla="*/ 0 h 14"/>
                    <a:gd name="T10" fmla="*/ 0 w 43"/>
                    <a:gd name="T11" fmla="*/ 0 h 14"/>
                    <a:gd name="T12" fmla="*/ 0 w 43"/>
                    <a:gd name="T13" fmla="*/ 0 h 14"/>
                    <a:gd name="T14" fmla="*/ 0 w 43"/>
                    <a:gd name="T15" fmla="*/ 0 h 14"/>
                    <a:gd name="T16" fmla="*/ 0 w 43"/>
                    <a:gd name="T17" fmla="*/ 0 h 14"/>
                    <a:gd name="T18" fmla="*/ 0 w 43"/>
                    <a:gd name="T19" fmla="*/ 0 h 14"/>
                    <a:gd name="T20" fmla="*/ 0 w 43"/>
                    <a:gd name="T21" fmla="*/ 0 h 14"/>
                    <a:gd name="T22" fmla="*/ 0 w 43"/>
                    <a:gd name="T23" fmla="*/ 0 h 14"/>
                    <a:gd name="T24" fmla="*/ 0 w 43"/>
                    <a:gd name="T25" fmla="*/ 0 h 14"/>
                    <a:gd name="T26" fmla="*/ 0 w 43"/>
                    <a:gd name="T27" fmla="*/ 0 h 14"/>
                    <a:gd name="T28" fmla="*/ 0 w 43"/>
                    <a:gd name="T29" fmla="*/ 0 h 14"/>
                    <a:gd name="T30" fmla="*/ 0 w 43"/>
                    <a:gd name="T31" fmla="*/ 0 h 14"/>
                    <a:gd name="T32" fmla="*/ 0 w 43"/>
                    <a:gd name="T33" fmla="*/ 0 h 14"/>
                    <a:gd name="T34" fmla="*/ 0 w 43"/>
                    <a:gd name="T35" fmla="*/ 0 h 14"/>
                    <a:gd name="T36" fmla="*/ 0 w 43"/>
                    <a:gd name="T37" fmla="*/ 0 h 14"/>
                    <a:gd name="T38" fmla="*/ 0 w 43"/>
                    <a:gd name="T39" fmla="*/ 0 h 14"/>
                    <a:gd name="T40" fmla="*/ 0 w 43"/>
                    <a:gd name="T41" fmla="*/ 0 h 14"/>
                    <a:gd name="T42" fmla="*/ 0 w 43"/>
                    <a:gd name="T43" fmla="*/ 0 h 14"/>
                    <a:gd name="T44" fmla="*/ 0 w 43"/>
                    <a:gd name="T45" fmla="*/ 0 h 14"/>
                    <a:gd name="T46" fmla="*/ 0 w 43"/>
                    <a:gd name="T47" fmla="*/ 0 h 14"/>
                    <a:gd name="T48" fmla="*/ 0 w 43"/>
                    <a:gd name="T49" fmla="*/ 0 h 1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3"/>
                    <a:gd name="T76" fmla="*/ 0 h 14"/>
                    <a:gd name="T77" fmla="*/ 43 w 43"/>
                    <a:gd name="T78" fmla="*/ 14 h 1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3" h="14">
                      <a:moveTo>
                        <a:pt x="38" y="12"/>
                      </a:moveTo>
                      <a:lnTo>
                        <a:pt x="32" y="10"/>
                      </a:lnTo>
                      <a:lnTo>
                        <a:pt x="27" y="8"/>
                      </a:lnTo>
                      <a:lnTo>
                        <a:pt x="21" y="8"/>
                      </a:lnTo>
                      <a:lnTo>
                        <a:pt x="15" y="9"/>
                      </a:lnTo>
                      <a:lnTo>
                        <a:pt x="9" y="10"/>
                      </a:lnTo>
                      <a:lnTo>
                        <a:pt x="3" y="12"/>
                      </a:lnTo>
                      <a:lnTo>
                        <a:pt x="1" y="13"/>
                      </a:lnTo>
                      <a:lnTo>
                        <a:pt x="0" y="13"/>
                      </a:lnTo>
                      <a:lnTo>
                        <a:pt x="0" y="11"/>
                      </a:lnTo>
                      <a:lnTo>
                        <a:pt x="3" y="8"/>
                      </a:lnTo>
                      <a:lnTo>
                        <a:pt x="8" y="5"/>
                      </a:lnTo>
                      <a:lnTo>
                        <a:pt x="14" y="2"/>
                      </a:lnTo>
                      <a:lnTo>
                        <a:pt x="20" y="0"/>
                      </a:lnTo>
                      <a:lnTo>
                        <a:pt x="24" y="0"/>
                      </a:lnTo>
                      <a:lnTo>
                        <a:pt x="29" y="2"/>
                      </a:lnTo>
                      <a:lnTo>
                        <a:pt x="35" y="4"/>
                      </a:lnTo>
                      <a:lnTo>
                        <a:pt x="40" y="8"/>
                      </a:lnTo>
                      <a:lnTo>
                        <a:pt x="43" y="10"/>
                      </a:lnTo>
                      <a:lnTo>
                        <a:pt x="43" y="13"/>
                      </a:lnTo>
                      <a:lnTo>
                        <a:pt x="43" y="14"/>
                      </a:lnTo>
                      <a:lnTo>
                        <a:pt x="42" y="14"/>
                      </a:lnTo>
                      <a:lnTo>
                        <a:pt x="40" y="14"/>
                      </a:lnTo>
                      <a:lnTo>
                        <a:pt x="38" y="12"/>
                      </a:lnTo>
                      <a:close/>
                    </a:path>
                  </a:pathLst>
                </a:custGeom>
                <a:solidFill>
                  <a:srgbClr val="33302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47" name="Freeform 261"/>
                <p:cNvSpPr>
                  <a:spLocks/>
                </p:cNvSpPr>
                <p:nvPr/>
              </p:nvSpPr>
              <p:spPr bwMode="auto">
                <a:xfrm>
                  <a:off x="3394" y="1475"/>
                  <a:ext cx="14" cy="3"/>
                </a:xfrm>
                <a:custGeom>
                  <a:avLst/>
                  <a:gdLst>
                    <a:gd name="T0" fmla="*/ 0 w 40"/>
                    <a:gd name="T1" fmla="*/ 0 h 10"/>
                    <a:gd name="T2" fmla="*/ 0 w 40"/>
                    <a:gd name="T3" fmla="*/ 0 h 10"/>
                    <a:gd name="T4" fmla="*/ 0 w 40"/>
                    <a:gd name="T5" fmla="*/ 0 h 10"/>
                    <a:gd name="T6" fmla="*/ 0 w 40"/>
                    <a:gd name="T7" fmla="*/ 0 h 10"/>
                    <a:gd name="T8" fmla="*/ 0 w 40"/>
                    <a:gd name="T9" fmla="*/ 0 h 10"/>
                    <a:gd name="T10" fmla="*/ 0 w 40"/>
                    <a:gd name="T11" fmla="*/ 0 h 10"/>
                    <a:gd name="T12" fmla="*/ 0 w 40"/>
                    <a:gd name="T13" fmla="*/ 0 h 10"/>
                    <a:gd name="T14" fmla="*/ 0 w 40"/>
                    <a:gd name="T15" fmla="*/ 0 h 10"/>
                    <a:gd name="T16" fmla="*/ 0 w 40"/>
                    <a:gd name="T17" fmla="*/ 0 h 10"/>
                    <a:gd name="T18" fmla="*/ 0 w 40"/>
                    <a:gd name="T19" fmla="*/ 0 h 10"/>
                    <a:gd name="T20" fmla="*/ 0 w 40"/>
                    <a:gd name="T21" fmla="*/ 0 h 10"/>
                    <a:gd name="T22" fmla="*/ 0 w 40"/>
                    <a:gd name="T23" fmla="*/ 0 h 10"/>
                    <a:gd name="T24" fmla="*/ 0 w 40"/>
                    <a:gd name="T25" fmla="*/ 0 h 10"/>
                    <a:gd name="T26" fmla="*/ 0 w 40"/>
                    <a:gd name="T27" fmla="*/ 0 h 10"/>
                    <a:gd name="T28" fmla="*/ 0 w 40"/>
                    <a:gd name="T29" fmla="*/ 0 h 10"/>
                    <a:gd name="T30" fmla="*/ 0 w 40"/>
                    <a:gd name="T31" fmla="*/ 0 h 10"/>
                    <a:gd name="T32" fmla="*/ 0 w 40"/>
                    <a:gd name="T33" fmla="*/ 0 h 10"/>
                    <a:gd name="T34" fmla="*/ 0 w 40"/>
                    <a:gd name="T35" fmla="*/ 0 h 10"/>
                    <a:gd name="T36" fmla="*/ 0 w 40"/>
                    <a:gd name="T37" fmla="*/ 0 h 10"/>
                    <a:gd name="T38" fmla="*/ 0 w 40"/>
                    <a:gd name="T39" fmla="*/ 0 h 10"/>
                    <a:gd name="T40" fmla="*/ 0 w 40"/>
                    <a:gd name="T41" fmla="*/ 0 h 10"/>
                    <a:gd name="T42" fmla="*/ 0 w 40"/>
                    <a:gd name="T43" fmla="*/ 0 h 10"/>
                    <a:gd name="T44" fmla="*/ 0 w 40"/>
                    <a:gd name="T45" fmla="*/ 0 h 10"/>
                    <a:gd name="T46" fmla="*/ 0 w 40"/>
                    <a:gd name="T47" fmla="*/ 0 h 10"/>
                    <a:gd name="T48" fmla="*/ 0 w 40"/>
                    <a:gd name="T49" fmla="*/ 0 h 1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0"/>
                    <a:gd name="T76" fmla="*/ 0 h 10"/>
                    <a:gd name="T77" fmla="*/ 40 w 40"/>
                    <a:gd name="T78" fmla="*/ 10 h 1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0" h="10">
                      <a:moveTo>
                        <a:pt x="35" y="9"/>
                      </a:moveTo>
                      <a:lnTo>
                        <a:pt x="30" y="7"/>
                      </a:lnTo>
                      <a:lnTo>
                        <a:pt x="25" y="6"/>
                      </a:lnTo>
                      <a:lnTo>
                        <a:pt x="19" y="5"/>
                      </a:lnTo>
                      <a:lnTo>
                        <a:pt x="13" y="6"/>
                      </a:lnTo>
                      <a:lnTo>
                        <a:pt x="8" y="8"/>
                      </a:lnTo>
                      <a:lnTo>
                        <a:pt x="4" y="9"/>
                      </a:lnTo>
                      <a:lnTo>
                        <a:pt x="1" y="10"/>
                      </a:lnTo>
                      <a:lnTo>
                        <a:pt x="0" y="10"/>
                      </a:lnTo>
                      <a:lnTo>
                        <a:pt x="0" y="9"/>
                      </a:lnTo>
                      <a:lnTo>
                        <a:pt x="0" y="8"/>
                      </a:lnTo>
                      <a:lnTo>
                        <a:pt x="3" y="5"/>
                      </a:lnTo>
                      <a:lnTo>
                        <a:pt x="7" y="3"/>
                      </a:lnTo>
                      <a:lnTo>
                        <a:pt x="13" y="1"/>
                      </a:lnTo>
                      <a:lnTo>
                        <a:pt x="18" y="0"/>
                      </a:lnTo>
                      <a:lnTo>
                        <a:pt x="22" y="0"/>
                      </a:lnTo>
                      <a:lnTo>
                        <a:pt x="27" y="0"/>
                      </a:lnTo>
                      <a:lnTo>
                        <a:pt x="31" y="2"/>
                      </a:lnTo>
                      <a:lnTo>
                        <a:pt x="36" y="5"/>
                      </a:lnTo>
                      <a:lnTo>
                        <a:pt x="38" y="7"/>
                      </a:lnTo>
                      <a:lnTo>
                        <a:pt x="40" y="10"/>
                      </a:lnTo>
                      <a:lnTo>
                        <a:pt x="38" y="10"/>
                      </a:lnTo>
                      <a:lnTo>
                        <a:pt x="37" y="10"/>
                      </a:lnTo>
                      <a:lnTo>
                        <a:pt x="36" y="10"/>
                      </a:lnTo>
                      <a:lnTo>
                        <a:pt x="35" y="9"/>
                      </a:lnTo>
                      <a:close/>
                    </a:path>
                  </a:pathLst>
                </a:custGeom>
                <a:solidFill>
                  <a:srgbClr val="39363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48" name="Freeform 262"/>
                <p:cNvSpPr>
                  <a:spLocks/>
                </p:cNvSpPr>
                <p:nvPr/>
              </p:nvSpPr>
              <p:spPr bwMode="auto">
                <a:xfrm>
                  <a:off x="3395" y="1475"/>
                  <a:ext cx="12" cy="3"/>
                </a:xfrm>
                <a:custGeom>
                  <a:avLst/>
                  <a:gdLst>
                    <a:gd name="T0" fmla="*/ 0 w 36"/>
                    <a:gd name="T1" fmla="*/ 0 h 9"/>
                    <a:gd name="T2" fmla="*/ 0 w 36"/>
                    <a:gd name="T3" fmla="*/ 0 h 9"/>
                    <a:gd name="T4" fmla="*/ 0 w 36"/>
                    <a:gd name="T5" fmla="*/ 0 h 9"/>
                    <a:gd name="T6" fmla="*/ 0 w 36"/>
                    <a:gd name="T7" fmla="*/ 0 h 9"/>
                    <a:gd name="T8" fmla="*/ 0 w 36"/>
                    <a:gd name="T9" fmla="*/ 0 h 9"/>
                    <a:gd name="T10" fmla="*/ 0 w 36"/>
                    <a:gd name="T11" fmla="*/ 0 h 9"/>
                    <a:gd name="T12" fmla="*/ 0 w 36"/>
                    <a:gd name="T13" fmla="*/ 0 h 9"/>
                    <a:gd name="T14" fmla="*/ 0 w 36"/>
                    <a:gd name="T15" fmla="*/ 0 h 9"/>
                    <a:gd name="T16" fmla="*/ 0 w 36"/>
                    <a:gd name="T17" fmla="*/ 0 h 9"/>
                    <a:gd name="T18" fmla="*/ 0 w 36"/>
                    <a:gd name="T19" fmla="*/ 0 h 9"/>
                    <a:gd name="T20" fmla="*/ 0 w 36"/>
                    <a:gd name="T21" fmla="*/ 0 h 9"/>
                    <a:gd name="T22" fmla="*/ 0 w 36"/>
                    <a:gd name="T23" fmla="*/ 0 h 9"/>
                    <a:gd name="T24" fmla="*/ 0 w 36"/>
                    <a:gd name="T25" fmla="*/ 0 h 9"/>
                    <a:gd name="T26" fmla="*/ 0 w 36"/>
                    <a:gd name="T27" fmla="*/ 0 h 9"/>
                    <a:gd name="T28" fmla="*/ 0 w 36"/>
                    <a:gd name="T29" fmla="*/ 0 h 9"/>
                    <a:gd name="T30" fmla="*/ 0 w 36"/>
                    <a:gd name="T31" fmla="*/ 0 h 9"/>
                    <a:gd name="T32" fmla="*/ 0 w 36"/>
                    <a:gd name="T33" fmla="*/ 0 h 9"/>
                    <a:gd name="T34" fmla="*/ 0 w 36"/>
                    <a:gd name="T35" fmla="*/ 0 h 9"/>
                    <a:gd name="T36" fmla="*/ 0 w 36"/>
                    <a:gd name="T37" fmla="*/ 0 h 9"/>
                    <a:gd name="T38" fmla="*/ 0 w 36"/>
                    <a:gd name="T39" fmla="*/ 0 h 9"/>
                    <a:gd name="T40" fmla="*/ 0 w 36"/>
                    <a:gd name="T41" fmla="*/ 0 h 9"/>
                    <a:gd name="T42" fmla="*/ 0 w 36"/>
                    <a:gd name="T43" fmla="*/ 0 h 9"/>
                    <a:gd name="T44" fmla="*/ 0 w 36"/>
                    <a:gd name="T45" fmla="*/ 0 h 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6"/>
                    <a:gd name="T70" fmla="*/ 0 h 9"/>
                    <a:gd name="T71" fmla="*/ 36 w 36"/>
                    <a:gd name="T72" fmla="*/ 9 h 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6" h="9">
                      <a:moveTo>
                        <a:pt x="32" y="8"/>
                      </a:moveTo>
                      <a:lnTo>
                        <a:pt x="27" y="6"/>
                      </a:lnTo>
                      <a:lnTo>
                        <a:pt x="22" y="5"/>
                      </a:lnTo>
                      <a:lnTo>
                        <a:pt x="18" y="5"/>
                      </a:lnTo>
                      <a:lnTo>
                        <a:pt x="13" y="6"/>
                      </a:lnTo>
                      <a:lnTo>
                        <a:pt x="9" y="7"/>
                      </a:lnTo>
                      <a:lnTo>
                        <a:pt x="4" y="8"/>
                      </a:lnTo>
                      <a:lnTo>
                        <a:pt x="2" y="9"/>
                      </a:lnTo>
                      <a:lnTo>
                        <a:pt x="0" y="8"/>
                      </a:lnTo>
                      <a:lnTo>
                        <a:pt x="2" y="7"/>
                      </a:lnTo>
                      <a:lnTo>
                        <a:pt x="4" y="5"/>
                      </a:lnTo>
                      <a:lnTo>
                        <a:pt x="7" y="3"/>
                      </a:lnTo>
                      <a:lnTo>
                        <a:pt x="12" y="1"/>
                      </a:lnTo>
                      <a:lnTo>
                        <a:pt x="17" y="0"/>
                      </a:lnTo>
                      <a:lnTo>
                        <a:pt x="20" y="0"/>
                      </a:lnTo>
                      <a:lnTo>
                        <a:pt x="25" y="1"/>
                      </a:lnTo>
                      <a:lnTo>
                        <a:pt x="29" y="2"/>
                      </a:lnTo>
                      <a:lnTo>
                        <a:pt x="33" y="5"/>
                      </a:lnTo>
                      <a:lnTo>
                        <a:pt x="35" y="7"/>
                      </a:lnTo>
                      <a:lnTo>
                        <a:pt x="36" y="8"/>
                      </a:lnTo>
                      <a:lnTo>
                        <a:pt x="35" y="9"/>
                      </a:lnTo>
                      <a:lnTo>
                        <a:pt x="32" y="8"/>
                      </a:lnTo>
                      <a:close/>
                    </a:path>
                  </a:pathLst>
                </a:custGeom>
                <a:solidFill>
                  <a:srgbClr val="413E3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49" name="Freeform 263"/>
                <p:cNvSpPr>
                  <a:spLocks/>
                </p:cNvSpPr>
                <p:nvPr/>
              </p:nvSpPr>
              <p:spPr bwMode="auto">
                <a:xfrm>
                  <a:off x="3396" y="1475"/>
                  <a:ext cx="10" cy="2"/>
                </a:xfrm>
                <a:custGeom>
                  <a:avLst/>
                  <a:gdLst>
                    <a:gd name="T0" fmla="*/ 0 w 31"/>
                    <a:gd name="T1" fmla="*/ 0 h 7"/>
                    <a:gd name="T2" fmla="*/ 0 w 31"/>
                    <a:gd name="T3" fmla="*/ 0 h 7"/>
                    <a:gd name="T4" fmla="*/ 0 w 31"/>
                    <a:gd name="T5" fmla="*/ 0 h 7"/>
                    <a:gd name="T6" fmla="*/ 0 w 31"/>
                    <a:gd name="T7" fmla="*/ 0 h 7"/>
                    <a:gd name="T8" fmla="*/ 0 w 31"/>
                    <a:gd name="T9" fmla="*/ 0 h 7"/>
                    <a:gd name="T10" fmla="*/ 0 w 31"/>
                    <a:gd name="T11" fmla="*/ 0 h 7"/>
                    <a:gd name="T12" fmla="*/ 0 w 31"/>
                    <a:gd name="T13" fmla="*/ 0 h 7"/>
                    <a:gd name="T14" fmla="*/ 0 w 31"/>
                    <a:gd name="T15" fmla="*/ 0 h 7"/>
                    <a:gd name="T16" fmla="*/ 0 w 31"/>
                    <a:gd name="T17" fmla="*/ 0 h 7"/>
                    <a:gd name="T18" fmla="*/ 0 w 31"/>
                    <a:gd name="T19" fmla="*/ 0 h 7"/>
                    <a:gd name="T20" fmla="*/ 0 w 31"/>
                    <a:gd name="T21" fmla="*/ 0 h 7"/>
                    <a:gd name="T22" fmla="*/ 0 w 31"/>
                    <a:gd name="T23" fmla="*/ 0 h 7"/>
                    <a:gd name="T24" fmla="*/ 0 w 31"/>
                    <a:gd name="T25" fmla="*/ 0 h 7"/>
                    <a:gd name="T26" fmla="*/ 0 w 31"/>
                    <a:gd name="T27" fmla="*/ 0 h 7"/>
                    <a:gd name="T28" fmla="*/ 0 w 31"/>
                    <a:gd name="T29" fmla="*/ 0 h 7"/>
                    <a:gd name="T30" fmla="*/ 0 w 31"/>
                    <a:gd name="T31" fmla="*/ 0 h 7"/>
                    <a:gd name="T32" fmla="*/ 0 w 31"/>
                    <a:gd name="T33" fmla="*/ 0 h 7"/>
                    <a:gd name="T34" fmla="*/ 0 w 31"/>
                    <a:gd name="T35" fmla="*/ 0 h 7"/>
                    <a:gd name="T36" fmla="*/ 0 w 31"/>
                    <a:gd name="T37" fmla="*/ 0 h 7"/>
                    <a:gd name="T38" fmla="*/ 0 w 31"/>
                    <a:gd name="T39" fmla="*/ 0 h 7"/>
                    <a:gd name="T40" fmla="*/ 0 w 31"/>
                    <a:gd name="T41" fmla="*/ 0 h 7"/>
                    <a:gd name="T42" fmla="*/ 0 w 31"/>
                    <a:gd name="T43" fmla="*/ 0 h 7"/>
                    <a:gd name="T44" fmla="*/ 0 w 31"/>
                    <a:gd name="T45" fmla="*/ 0 h 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1"/>
                    <a:gd name="T70" fmla="*/ 0 h 7"/>
                    <a:gd name="T71" fmla="*/ 31 w 31"/>
                    <a:gd name="T72" fmla="*/ 7 h 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1" h="7">
                      <a:moveTo>
                        <a:pt x="27" y="7"/>
                      </a:moveTo>
                      <a:lnTo>
                        <a:pt x="23" y="5"/>
                      </a:lnTo>
                      <a:lnTo>
                        <a:pt x="18" y="4"/>
                      </a:lnTo>
                      <a:lnTo>
                        <a:pt x="15" y="4"/>
                      </a:lnTo>
                      <a:lnTo>
                        <a:pt x="10" y="5"/>
                      </a:lnTo>
                      <a:lnTo>
                        <a:pt x="6" y="6"/>
                      </a:lnTo>
                      <a:lnTo>
                        <a:pt x="2" y="7"/>
                      </a:lnTo>
                      <a:lnTo>
                        <a:pt x="1" y="7"/>
                      </a:lnTo>
                      <a:lnTo>
                        <a:pt x="0" y="7"/>
                      </a:lnTo>
                      <a:lnTo>
                        <a:pt x="1" y="6"/>
                      </a:lnTo>
                      <a:lnTo>
                        <a:pt x="2" y="4"/>
                      </a:lnTo>
                      <a:lnTo>
                        <a:pt x="6" y="3"/>
                      </a:lnTo>
                      <a:lnTo>
                        <a:pt x="10" y="1"/>
                      </a:lnTo>
                      <a:lnTo>
                        <a:pt x="14" y="0"/>
                      </a:lnTo>
                      <a:lnTo>
                        <a:pt x="17" y="0"/>
                      </a:lnTo>
                      <a:lnTo>
                        <a:pt x="21" y="1"/>
                      </a:lnTo>
                      <a:lnTo>
                        <a:pt x="25" y="2"/>
                      </a:lnTo>
                      <a:lnTo>
                        <a:pt x="29" y="4"/>
                      </a:lnTo>
                      <a:lnTo>
                        <a:pt x="30" y="6"/>
                      </a:lnTo>
                      <a:lnTo>
                        <a:pt x="31" y="7"/>
                      </a:lnTo>
                      <a:lnTo>
                        <a:pt x="30" y="7"/>
                      </a:lnTo>
                      <a:lnTo>
                        <a:pt x="27" y="7"/>
                      </a:lnTo>
                      <a:close/>
                    </a:path>
                  </a:pathLst>
                </a:custGeom>
                <a:solidFill>
                  <a:srgbClr val="47444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50" name="Freeform 264"/>
                <p:cNvSpPr>
                  <a:spLocks/>
                </p:cNvSpPr>
                <p:nvPr/>
              </p:nvSpPr>
              <p:spPr bwMode="auto">
                <a:xfrm>
                  <a:off x="3396" y="1475"/>
                  <a:ext cx="9" cy="2"/>
                </a:xfrm>
                <a:custGeom>
                  <a:avLst/>
                  <a:gdLst>
                    <a:gd name="T0" fmla="*/ 0 w 27"/>
                    <a:gd name="T1" fmla="*/ 0 h 6"/>
                    <a:gd name="T2" fmla="*/ 0 w 27"/>
                    <a:gd name="T3" fmla="*/ 0 h 6"/>
                    <a:gd name="T4" fmla="*/ 0 w 27"/>
                    <a:gd name="T5" fmla="*/ 0 h 6"/>
                    <a:gd name="T6" fmla="*/ 0 w 27"/>
                    <a:gd name="T7" fmla="*/ 0 h 6"/>
                    <a:gd name="T8" fmla="*/ 0 w 27"/>
                    <a:gd name="T9" fmla="*/ 0 h 6"/>
                    <a:gd name="T10" fmla="*/ 0 w 27"/>
                    <a:gd name="T11" fmla="*/ 0 h 6"/>
                    <a:gd name="T12" fmla="*/ 0 w 27"/>
                    <a:gd name="T13" fmla="*/ 0 h 6"/>
                    <a:gd name="T14" fmla="*/ 0 w 27"/>
                    <a:gd name="T15" fmla="*/ 0 h 6"/>
                    <a:gd name="T16" fmla="*/ 0 w 27"/>
                    <a:gd name="T17" fmla="*/ 0 h 6"/>
                    <a:gd name="T18" fmla="*/ 0 w 27"/>
                    <a:gd name="T19" fmla="*/ 0 h 6"/>
                    <a:gd name="T20" fmla="*/ 0 w 27"/>
                    <a:gd name="T21" fmla="*/ 0 h 6"/>
                    <a:gd name="T22" fmla="*/ 0 w 27"/>
                    <a:gd name="T23" fmla="*/ 0 h 6"/>
                    <a:gd name="T24" fmla="*/ 0 w 27"/>
                    <a:gd name="T25" fmla="*/ 0 h 6"/>
                    <a:gd name="T26" fmla="*/ 0 w 27"/>
                    <a:gd name="T27" fmla="*/ 0 h 6"/>
                    <a:gd name="T28" fmla="*/ 0 w 27"/>
                    <a:gd name="T29" fmla="*/ 0 h 6"/>
                    <a:gd name="T30" fmla="*/ 0 w 27"/>
                    <a:gd name="T31" fmla="*/ 0 h 6"/>
                    <a:gd name="T32" fmla="*/ 0 w 27"/>
                    <a:gd name="T33" fmla="*/ 0 h 6"/>
                    <a:gd name="T34" fmla="*/ 0 w 27"/>
                    <a:gd name="T35" fmla="*/ 0 h 6"/>
                    <a:gd name="T36" fmla="*/ 0 w 27"/>
                    <a:gd name="T37" fmla="*/ 0 h 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
                    <a:gd name="T58" fmla="*/ 0 h 6"/>
                    <a:gd name="T59" fmla="*/ 27 w 27"/>
                    <a:gd name="T60" fmla="*/ 6 h 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 h="6">
                      <a:moveTo>
                        <a:pt x="12" y="0"/>
                      </a:moveTo>
                      <a:lnTo>
                        <a:pt x="19" y="1"/>
                      </a:lnTo>
                      <a:lnTo>
                        <a:pt x="24" y="3"/>
                      </a:lnTo>
                      <a:lnTo>
                        <a:pt x="27" y="4"/>
                      </a:lnTo>
                      <a:lnTo>
                        <a:pt x="27" y="5"/>
                      </a:lnTo>
                      <a:lnTo>
                        <a:pt x="25" y="6"/>
                      </a:lnTo>
                      <a:lnTo>
                        <a:pt x="23" y="5"/>
                      </a:lnTo>
                      <a:lnTo>
                        <a:pt x="20" y="4"/>
                      </a:lnTo>
                      <a:lnTo>
                        <a:pt x="16" y="4"/>
                      </a:lnTo>
                      <a:lnTo>
                        <a:pt x="12" y="4"/>
                      </a:lnTo>
                      <a:lnTo>
                        <a:pt x="8" y="4"/>
                      </a:lnTo>
                      <a:lnTo>
                        <a:pt x="5" y="5"/>
                      </a:lnTo>
                      <a:lnTo>
                        <a:pt x="2" y="6"/>
                      </a:lnTo>
                      <a:lnTo>
                        <a:pt x="1" y="6"/>
                      </a:lnTo>
                      <a:lnTo>
                        <a:pt x="0" y="6"/>
                      </a:lnTo>
                      <a:lnTo>
                        <a:pt x="0" y="5"/>
                      </a:lnTo>
                      <a:lnTo>
                        <a:pt x="0" y="4"/>
                      </a:lnTo>
                      <a:lnTo>
                        <a:pt x="5" y="2"/>
                      </a:lnTo>
                      <a:lnTo>
                        <a:pt x="12" y="0"/>
                      </a:lnTo>
                      <a:close/>
                    </a:path>
                  </a:pathLst>
                </a:custGeom>
                <a:solidFill>
                  <a:srgbClr val="4E4B4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51" name="Freeform 265"/>
                <p:cNvSpPr>
                  <a:spLocks/>
                </p:cNvSpPr>
                <p:nvPr/>
              </p:nvSpPr>
              <p:spPr bwMode="auto">
                <a:xfrm>
                  <a:off x="3455" y="1464"/>
                  <a:ext cx="58" cy="21"/>
                </a:xfrm>
                <a:custGeom>
                  <a:avLst/>
                  <a:gdLst>
                    <a:gd name="T0" fmla="*/ 0 w 175"/>
                    <a:gd name="T1" fmla="*/ 0 h 64"/>
                    <a:gd name="T2" fmla="*/ 0 w 175"/>
                    <a:gd name="T3" fmla="*/ 0 h 64"/>
                    <a:gd name="T4" fmla="*/ 0 w 175"/>
                    <a:gd name="T5" fmla="*/ 0 h 64"/>
                    <a:gd name="T6" fmla="*/ 0 w 175"/>
                    <a:gd name="T7" fmla="*/ 0 h 64"/>
                    <a:gd name="T8" fmla="*/ 0 w 175"/>
                    <a:gd name="T9" fmla="*/ 0 h 64"/>
                    <a:gd name="T10" fmla="*/ 0 w 175"/>
                    <a:gd name="T11" fmla="*/ 0 h 64"/>
                    <a:gd name="T12" fmla="*/ 0 w 175"/>
                    <a:gd name="T13" fmla="*/ 0 h 64"/>
                    <a:gd name="T14" fmla="*/ 0 w 175"/>
                    <a:gd name="T15" fmla="*/ 0 h 64"/>
                    <a:gd name="T16" fmla="*/ 0 w 175"/>
                    <a:gd name="T17" fmla="*/ 0 h 64"/>
                    <a:gd name="T18" fmla="*/ 0 w 175"/>
                    <a:gd name="T19" fmla="*/ 0 h 64"/>
                    <a:gd name="T20" fmla="*/ 0 w 175"/>
                    <a:gd name="T21" fmla="*/ 0 h 64"/>
                    <a:gd name="T22" fmla="*/ 0 w 175"/>
                    <a:gd name="T23" fmla="*/ 0 h 64"/>
                    <a:gd name="T24" fmla="*/ 0 w 175"/>
                    <a:gd name="T25" fmla="*/ 0 h 64"/>
                    <a:gd name="T26" fmla="*/ 0 w 175"/>
                    <a:gd name="T27" fmla="*/ 0 h 64"/>
                    <a:gd name="T28" fmla="*/ 0 w 175"/>
                    <a:gd name="T29" fmla="*/ 0 h 64"/>
                    <a:gd name="T30" fmla="*/ 0 w 175"/>
                    <a:gd name="T31" fmla="*/ 0 h 64"/>
                    <a:gd name="T32" fmla="*/ 0 w 175"/>
                    <a:gd name="T33" fmla="*/ 0 h 64"/>
                    <a:gd name="T34" fmla="*/ 0 w 175"/>
                    <a:gd name="T35" fmla="*/ 0 h 64"/>
                    <a:gd name="T36" fmla="*/ 0 w 175"/>
                    <a:gd name="T37" fmla="*/ 0 h 64"/>
                    <a:gd name="T38" fmla="*/ 0 w 175"/>
                    <a:gd name="T39" fmla="*/ 0 h 64"/>
                    <a:gd name="T40" fmla="*/ 0 w 175"/>
                    <a:gd name="T41" fmla="*/ 0 h 64"/>
                    <a:gd name="T42" fmla="*/ 0 w 175"/>
                    <a:gd name="T43" fmla="*/ 0 h 64"/>
                    <a:gd name="T44" fmla="*/ 0 w 175"/>
                    <a:gd name="T45" fmla="*/ 0 h 64"/>
                    <a:gd name="T46" fmla="*/ 0 w 175"/>
                    <a:gd name="T47" fmla="*/ 0 h 64"/>
                    <a:gd name="T48" fmla="*/ 0 w 175"/>
                    <a:gd name="T49" fmla="*/ 0 h 64"/>
                    <a:gd name="T50" fmla="*/ 0 w 175"/>
                    <a:gd name="T51" fmla="*/ 0 h 64"/>
                    <a:gd name="T52" fmla="*/ 0 w 175"/>
                    <a:gd name="T53" fmla="*/ 0 h 64"/>
                    <a:gd name="T54" fmla="*/ 0 w 175"/>
                    <a:gd name="T55" fmla="*/ 0 h 64"/>
                    <a:gd name="T56" fmla="*/ 0 w 175"/>
                    <a:gd name="T57" fmla="*/ 0 h 64"/>
                    <a:gd name="T58" fmla="*/ 0 w 175"/>
                    <a:gd name="T59" fmla="*/ 0 h 64"/>
                    <a:gd name="T60" fmla="*/ 0 w 175"/>
                    <a:gd name="T61" fmla="*/ 0 h 64"/>
                    <a:gd name="T62" fmla="*/ 0 w 175"/>
                    <a:gd name="T63" fmla="*/ 0 h 64"/>
                    <a:gd name="T64" fmla="*/ 0 w 175"/>
                    <a:gd name="T65" fmla="*/ 0 h 64"/>
                    <a:gd name="T66" fmla="*/ 0 w 175"/>
                    <a:gd name="T67" fmla="*/ 0 h 64"/>
                    <a:gd name="T68" fmla="*/ 0 w 175"/>
                    <a:gd name="T69" fmla="*/ 0 h 64"/>
                    <a:gd name="T70" fmla="*/ 0 w 175"/>
                    <a:gd name="T71" fmla="*/ 0 h 64"/>
                    <a:gd name="T72" fmla="*/ 0 w 175"/>
                    <a:gd name="T73" fmla="*/ 0 h 64"/>
                    <a:gd name="T74" fmla="*/ 0 w 175"/>
                    <a:gd name="T75" fmla="*/ 0 h 64"/>
                    <a:gd name="T76" fmla="*/ 0 w 175"/>
                    <a:gd name="T77" fmla="*/ 0 h 64"/>
                    <a:gd name="T78" fmla="*/ 0 w 175"/>
                    <a:gd name="T79" fmla="*/ 0 h 64"/>
                    <a:gd name="T80" fmla="*/ 0 w 175"/>
                    <a:gd name="T81" fmla="*/ 0 h 64"/>
                    <a:gd name="T82" fmla="*/ 0 w 175"/>
                    <a:gd name="T83" fmla="*/ 0 h 64"/>
                    <a:gd name="T84" fmla="*/ 0 w 175"/>
                    <a:gd name="T85" fmla="*/ 0 h 6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5"/>
                    <a:gd name="T130" fmla="*/ 0 h 64"/>
                    <a:gd name="T131" fmla="*/ 175 w 175"/>
                    <a:gd name="T132" fmla="*/ 64 h 6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5" h="64">
                      <a:moveTo>
                        <a:pt x="163" y="63"/>
                      </a:moveTo>
                      <a:lnTo>
                        <a:pt x="150" y="60"/>
                      </a:lnTo>
                      <a:lnTo>
                        <a:pt x="136" y="58"/>
                      </a:lnTo>
                      <a:lnTo>
                        <a:pt x="121" y="57"/>
                      </a:lnTo>
                      <a:lnTo>
                        <a:pt x="106" y="56"/>
                      </a:lnTo>
                      <a:lnTo>
                        <a:pt x="81" y="56"/>
                      </a:lnTo>
                      <a:lnTo>
                        <a:pt x="68" y="55"/>
                      </a:lnTo>
                      <a:lnTo>
                        <a:pt x="55" y="55"/>
                      </a:lnTo>
                      <a:lnTo>
                        <a:pt x="32" y="51"/>
                      </a:lnTo>
                      <a:lnTo>
                        <a:pt x="19" y="48"/>
                      </a:lnTo>
                      <a:lnTo>
                        <a:pt x="10" y="43"/>
                      </a:lnTo>
                      <a:lnTo>
                        <a:pt x="5" y="40"/>
                      </a:lnTo>
                      <a:lnTo>
                        <a:pt x="2" y="37"/>
                      </a:lnTo>
                      <a:lnTo>
                        <a:pt x="0" y="33"/>
                      </a:lnTo>
                      <a:lnTo>
                        <a:pt x="0" y="27"/>
                      </a:lnTo>
                      <a:lnTo>
                        <a:pt x="0" y="22"/>
                      </a:lnTo>
                      <a:lnTo>
                        <a:pt x="2" y="17"/>
                      </a:lnTo>
                      <a:lnTo>
                        <a:pt x="7" y="13"/>
                      </a:lnTo>
                      <a:lnTo>
                        <a:pt x="11" y="10"/>
                      </a:lnTo>
                      <a:lnTo>
                        <a:pt x="17" y="6"/>
                      </a:lnTo>
                      <a:lnTo>
                        <a:pt x="24" y="4"/>
                      </a:lnTo>
                      <a:lnTo>
                        <a:pt x="31" y="2"/>
                      </a:lnTo>
                      <a:lnTo>
                        <a:pt x="39" y="1"/>
                      </a:lnTo>
                      <a:lnTo>
                        <a:pt x="55" y="0"/>
                      </a:lnTo>
                      <a:lnTo>
                        <a:pt x="71" y="0"/>
                      </a:lnTo>
                      <a:lnTo>
                        <a:pt x="85" y="0"/>
                      </a:lnTo>
                      <a:lnTo>
                        <a:pt x="97" y="1"/>
                      </a:lnTo>
                      <a:lnTo>
                        <a:pt x="107" y="2"/>
                      </a:lnTo>
                      <a:lnTo>
                        <a:pt x="118" y="4"/>
                      </a:lnTo>
                      <a:lnTo>
                        <a:pt x="128" y="9"/>
                      </a:lnTo>
                      <a:lnTo>
                        <a:pt x="138" y="13"/>
                      </a:lnTo>
                      <a:lnTo>
                        <a:pt x="148" y="18"/>
                      </a:lnTo>
                      <a:lnTo>
                        <a:pt x="156" y="23"/>
                      </a:lnTo>
                      <a:lnTo>
                        <a:pt x="163" y="28"/>
                      </a:lnTo>
                      <a:lnTo>
                        <a:pt x="167" y="33"/>
                      </a:lnTo>
                      <a:lnTo>
                        <a:pt x="172" y="40"/>
                      </a:lnTo>
                      <a:lnTo>
                        <a:pt x="174" y="46"/>
                      </a:lnTo>
                      <a:lnTo>
                        <a:pt x="175" y="51"/>
                      </a:lnTo>
                      <a:lnTo>
                        <a:pt x="175" y="57"/>
                      </a:lnTo>
                      <a:lnTo>
                        <a:pt x="174" y="61"/>
                      </a:lnTo>
                      <a:lnTo>
                        <a:pt x="172" y="63"/>
                      </a:lnTo>
                      <a:lnTo>
                        <a:pt x="167" y="64"/>
                      </a:lnTo>
                      <a:lnTo>
                        <a:pt x="163" y="63"/>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52" name="Freeform 266"/>
                <p:cNvSpPr>
                  <a:spLocks/>
                </p:cNvSpPr>
                <p:nvPr/>
              </p:nvSpPr>
              <p:spPr bwMode="auto">
                <a:xfrm>
                  <a:off x="3456" y="1465"/>
                  <a:ext cx="56" cy="19"/>
                </a:xfrm>
                <a:custGeom>
                  <a:avLst/>
                  <a:gdLst>
                    <a:gd name="T0" fmla="*/ 0 w 169"/>
                    <a:gd name="T1" fmla="*/ 0 h 59"/>
                    <a:gd name="T2" fmla="*/ 0 w 169"/>
                    <a:gd name="T3" fmla="*/ 0 h 59"/>
                    <a:gd name="T4" fmla="*/ 0 w 169"/>
                    <a:gd name="T5" fmla="*/ 0 h 59"/>
                    <a:gd name="T6" fmla="*/ 0 w 169"/>
                    <a:gd name="T7" fmla="*/ 0 h 59"/>
                    <a:gd name="T8" fmla="*/ 0 w 169"/>
                    <a:gd name="T9" fmla="*/ 0 h 59"/>
                    <a:gd name="T10" fmla="*/ 0 w 169"/>
                    <a:gd name="T11" fmla="*/ 0 h 59"/>
                    <a:gd name="T12" fmla="*/ 0 w 169"/>
                    <a:gd name="T13" fmla="*/ 0 h 59"/>
                    <a:gd name="T14" fmla="*/ 0 w 169"/>
                    <a:gd name="T15" fmla="*/ 0 h 59"/>
                    <a:gd name="T16" fmla="*/ 0 w 169"/>
                    <a:gd name="T17" fmla="*/ 0 h 59"/>
                    <a:gd name="T18" fmla="*/ 0 w 169"/>
                    <a:gd name="T19" fmla="*/ 0 h 59"/>
                    <a:gd name="T20" fmla="*/ 0 w 169"/>
                    <a:gd name="T21" fmla="*/ 0 h 59"/>
                    <a:gd name="T22" fmla="*/ 0 w 169"/>
                    <a:gd name="T23" fmla="*/ 0 h 59"/>
                    <a:gd name="T24" fmla="*/ 0 w 169"/>
                    <a:gd name="T25" fmla="*/ 0 h 59"/>
                    <a:gd name="T26" fmla="*/ 0 w 169"/>
                    <a:gd name="T27" fmla="*/ 0 h 59"/>
                    <a:gd name="T28" fmla="*/ 0 w 169"/>
                    <a:gd name="T29" fmla="*/ 0 h 59"/>
                    <a:gd name="T30" fmla="*/ 0 w 169"/>
                    <a:gd name="T31" fmla="*/ 0 h 59"/>
                    <a:gd name="T32" fmla="*/ 0 w 169"/>
                    <a:gd name="T33" fmla="*/ 0 h 59"/>
                    <a:gd name="T34" fmla="*/ 0 w 169"/>
                    <a:gd name="T35" fmla="*/ 0 h 59"/>
                    <a:gd name="T36" fmla="*/ 0 w 169"/>
                    <a:gd name="T37" fmla="*/ 0 h 59"/>
                    <a:gd name="T38" fmla="*/ 0 w 169"/>
                    <a:gd name="T39" fmla="*/ 0 h 59"/>
                    <a:gd name="T40" fmla="*/ 0 w 169"/>
                    <a:gd name="T41" fmla="*/ 0 h 59"/>
                    <a:gd name="T42" fmla="*/ 0 w 169"/>
                    <a:gd name="T43" fmla="*/ 0 h 59"/>
                    <a:gd name="T44" fmla="*/ 0 w 169"/>
                    <a:gd name="T45" fmla="*/ 0 h 59"/>
                    <a:gd name="T46" fmla="*/ 0 w 169"/>
                    <a:gd name="T47" fmla="*/ 0 h 59"/>
                    <a:gd name="T48" fmla="*/ 0 w 169"/>
                    <a:gd name="T49" fmla="*/ 0 h 59"/>
                    <a:gd name="T50" fmla="*/ 0 w 169"/>
                    <a:gd name="T51" fmla="*/ 0 h 59"/>
                    <a:gd name="T52" fmla="*/ 0 w 169"/>
                    <a:gd name="T53" fmla="*/ 0 h 59"/>
                    <a:gd name="T54" fmla="*/ 0 w 169"/>
                    <a:gd name="T55" fmla="*/ 0 h 59"/>
                    <a:gd name="T56" fmla="*/ 0 w 169"/>
                    <a:gd name="T57" fmla="*/ 0 h 59"/>
                    <a:gd name="T58" fmla="*/ 0 w 169"/>
                    <a:gd name="T59" fmla="*/ 0 h 59"/>
                    <a:gd name="T60" fmla="*/ 0 w 169"/>
                    <a:gd name="T61" fmla="*/ 0 h 59"/>
                    <a:gd name="T62" fmla="*/ 0 w 169"/>
                    <a:gd name="T63" fmla="*/ 0 h 59"/>
                    <a:gd name="T64" fmla="*/ 0 w 169"/>
                    <a:gd name="T65" fmla="*/ 0 h 59"/>
                    <a:gd name="T66" fmla="*/ 0 w 169"/>
                    <a:gd name="T67" fmla="*/ 0 h 59"/>
                    <a:gd name="T68" fmla="*/ 0 w 169"/>
                    <a:gd name="T69" fmla="*/ 0 h 59"/>
                    <a:gd name="T70" fmla="*/ 0 w 169"/>
                    <a:gd name="T71" fmla="*/ 0 h 59"/>
                    <a:gd name="T72" fmla="*/ 0 w 169"/>
                    <a:gd name="T73" fmla="*/ 0 h 59"/>
                    <a:gd name="T74" fmla="*/ 0 w 169"/>
                    <a:gd name="T75" fmla="*/ 0 h 59"/>
                    <a:gd name="T76" fmla="*/ 0 w 169"/>
                    <a:gd name="T77" fmla="*/ 0 h 59"/>
                    <a:gd name="T78" fmla="*/ 0 w 169"/>
                    <a:gd name="T79" fmla="*/ 0 h 59"/>
                    <a:gd name="T80" fmla="*/ 0 w 169"/>
                    <a:gd name="T81" fmla="*/ 0 h 59"/>
                    <a:gd name="T82" fmla="*/ 0 w 169"/>
                    <a:gd name="T83" fmla="*/ 0 h 59"/>
                    <a:gd name="T84" fmla="*/ 0 w 169"/>
                    <a:gd name="T85" fmla="*/ 0 h 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9"/>
                    <a:gd name="T130" fmla="*/ 0 h 59"/>
                    <a:gd name="T131" fmla="*/ 169 w 169"/>
                    <a:gd name="T132" fmla="*/ 59 h 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9" h="59">
                      <a:moveTo>
                        <a:pt x="0" y="24"/>
                      </a:moveTo>
                      <a:lnTo>
                        <a:pt x="0" y="19"/>
                      </a:lnTo>
                      <a:lnTo>
                        <a:pt x="3" y="15"/>
                      </a:lnTo>
                      <a:lnTo>
                        <a:pt x="6" y="11"/>
                      </a:lnTo>
                      <a:lnTo>
                        <a:pt x="11" y="8"/>
                      </a:lnTo>
                      <a:lnTo>
                        <a:pt x="16" y="5"/>
                      </a:lnTo>
                      <a:lnTo>
                        <a:pt x="23" y="3"/>
                      </a:lnTo>
                      <a:lnTo>
                        <a:pt x="30" y="2"/>
                      </a:lnTo>
                      <a:lnTo>
                        <a:pt x="37" y="1"/>
                      </a:lnTo>
                      <a:lnTo>
                        <a:pt x="52" y="0"/>
                      </a:lnTo>
                      <a:lnTo>
                        <a:pt x="69" y="0"/>
                      </a:lnTo>
                      <a:lnTo>
                        <a:pt x="82" y="0"/>
                      </a:lnTo>
                      <a:lnTo>
                        <a:pt x="93" y="1"/>
                      </a:lnTo>
                      <a:lnTo>
                        <a:pt x="103" y="2"/>
                      </a:lnTo>
                      <a:lnTo>
                        <a:pt x="114" y="4"/>
                      </a:lnTo>
                      <a:lnTo>
                        <a:pt x="124" y="8"/>
                      </a:lnTo>
                      <a:lnTo>
                        <a:pt x="133" y="12"/>
                      </a:lnTo>
                      <a:lnTo>
                        <a:pt x="143" y="17"/>
                      </a:lnTo>
                      <a:lnTo>
                        <a:pt x="151" y="21"/>
                      </a:lnTo>
                      <a:lnTo>
                        <a:pt x="158" y="26"/>
                      </a:lnTo>
                      <a:lnTo>
                        <a:pt x="162" y="32"/>
                      </a:lnTo>
                      <a:lnTo>
                        <a:pt x="166" y="38"/>
                      </a:lnTo>
                      <a:lnTo>
                        <a:pt x="168" y="44"/>
                      </a:lnTo>
                      <a:lnTo>
                        <a:pt x="169" y="48"/>
                      </a:lnTo>
                      <a:lnTo>
                        <a:pt x="169" y="53"/>
                      </a:lnTo>
                      <a:lnTo>
                        <a:pt x="167" y="56"/>
                      </a:lnTo>
                      <a:lnTo>
                        <a:pt x="164" y="58"/>
                      </a:lnTo>
                      <a:lnTo>
                        <a:pt x="160" y="59"/>
                      </a:lnTo>
                      <a:lnTo>
                        <a:pt x="155" y="58"/>
                      </a:lnTo>
                      <a:lnTo>
                        <a:pt x="143" y="55"/>
                      </a:lnTo>
                      <a:lnTo>
                        <a:pt x="129" y="53"/>
                      </a:lnTo>
                      <a:lnTo>
                        <a:pt x="115" y="51"/>
                      </a:lnTo>
                      <a:lnTo>
                        <a:pt x="101" y="50"/>
                      </a:lnTo>
                      <a:lnTo>
                        <a:pt x="77" y="49"/>
                      </a:lnTo>
                      <a:lnTo>
                        <a:pt x="64" y="49"/>
                      </a:lnTo>
                      <a:lnTo>
                        <a:pt x="51" y="48"/>
                      </a:lnTo>
                      <a:lnTo>
                        <a:pt x="29" y="46"/>
                      </a:lnTo>
                      <a:lnTo>
                        <a:pt x="19" y="43"/>
                      </a:lnTo>
                      <a:lnTo>
                        <a:pt x="8" y="39"/>
                      </a:lnTo>
                      <a:lnTo>
                        <a:pt x="5" y="36"/>
                      </a:lnTo>
                      <a:lnTo>
                        <a:pt x="3" y="33"/>
                      </a:lnTo>
                      <a:lnTo>
                        <a:pt x="0" y="28"/>
                      </a:lnTo>
                      <a:lnTo>
                        <a:pt x="0" y="24"/>
                      </a:lnTo>
                      <a:close/>
                    </a:path>
                  </a:pathLst>
                </a:custGeom>
                <a:solidFill>
                  <a:srgbClr val="2C272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53" name="Freeform 267"/>
                <p:cNvSpPr>
                  <a:spLocks/>
                </p:cNvSpPr>
                <p:nvPr/>
              </p:nvSpPr>
              <p:spPr bwMode="auto">
                <a:xfrm>
                  <a:off x="3458" y="1465"/>
                  <a:ext cx="54" cy="18"/>
                </a:xfrm>
                <a:custGeom>
                  <a:avLst/>
                  <a:gdLst>
                    <a:gd name="T0" fmla="*/ 0 w 162"/>
                    <a:gd name="T1" fmla="*/ 0 h 54"/>
                    <a:gd name="T2" fmla="*/ 0 w 162"/>
                    <a:gd name="T3" fmla="*/ 0 h 54"/>
                    <a:gd name="T4" fmla="*/ 0 w 162"/>
                    <a:gd name="T5" fmla="*/ 0 h 54"/>
                    <a:gd name="T6" fmla="*/ 0 w 162"/>
                    <a:gd name="T7" fmla="*/ 0 h 54"/>
                    <a:gd name="T8" fmla="*/ 0 w 162"/>
                    <a:gd name="T9" fmla="*/ 0 h 54"/>
                    <a:gd name="T10" fmla="*/ 0 w 162"/>
                    <a:gd name="T11" fmla="*/ 0 h 54"/>
                    <a:gd name="T12" fmla="*/ 0 w 162"/>
                    <a:gd name="T13" fmla="*/ 0 h 54"/>
                    <a:gd name="T14" fmla="*/ 0 w 162"/>
                    <a:gd name="T15" fmla="*/ 0 h 54"/>
                    <a:gd name="T16" fmla="*/ 0 w 162"/>
                    <a:gd name="T17" fmla="*/ 0 h 54"/>
                    <a:gd name="T18" fmla="*/ 0 w 162"/>
                    <a:gd name="T19" fmla="*/ 0 h 54"/>
                    <a:gd name="T20" fmla="*/ 0 w 162"/>
                    <a:gd name="T21" fmla="*/ 0 h 54"/>
                    <a:gd name="T22" fmla="*/ 0 w 162"/>
                    <a:gd name="T23" fmla="*/ 0 h 54"/>
                    <a:gd name="T24" fmla="*/ 0 w 162"/>
                    <a:gd name="T25" fmla="*/ 0 h 54"/>
                    <a:gd name="T26" fmla="*/ 0 w 162"/>
                    <a:gd name="T27" fmla="*/ 0 h 54"/>
                    <a:gd name="T28" fmla="*/ 0 w 162"/>
                    <a:gd name="T29" fmla="*/ 0 h 54"/>
                    <a:gd name="T30" fmla="*/ 0 w 162"/>
                    <a:gd name="T31" fmla="*/ 0 h 54"/>
                    <a:gd name="T32" fmla="*/ 0 w 162"/>
                    <a:gd name="T33" fmla="*/ 0 h 54"/>
                    <a:gd name="T34" fmla="*/ 0 w 162"/>
                    <a:gd name="T35" fmla="*/ 0 h 54"/>
                    <a:gd name="T36" fmla="*/ 0 w 162"/>
                    <a:gd name="T37" fmla="*/ 0 h 54"/>
                    <a:gd name="T38" fmla="*/ 0 w 162"/>
                    <a:gd name="T39" fmla="*/ 0 h 54"/>
                    <a:gd name="T40" fmla="*/ 0 w 162"/>
                    <a:gd name="T41" fmla="*/ 0 h 54"/>
                    <a:gd name="T42" fmla="*/ 0 w 162"/>
                    <a:gd name="T43" fmla="*/ 0 h 54"/>
                    <a:gd name="T44" fmla="*/ 0 w 162"/>
                    <a:gd name="T45" fmla="*/ 0 h 54"/>
                    <a:gd name="T46" fmla="*/ 0 w 162"/>
                    <a:gd name="T47" fmla="*/ 0 h 54"/>
                    <a:gd name="T48" fmla="*/ 0 w 162"/>
                    <a:gd name="T49" fmla="*/ 0 h 54"/>
                    <a:gd name="T50" fmla="*/ 0 w 162"/>
                    <a:gd name="T51" fmla="*/ 0 h 54"/>
                    <a:gd name="T52" fmla="*/ 0 w 162"/>
                    <a:gd name="T53" fmla="*/ 0 h 54"/>
                    <a:gd name="T54" fmla="*/ 0 w 162"/>
                    <a:gd name="T55" fmla="*/ 0 h 54"/>
                    <a:gd name="T56" fmla="*/ 0 w 162"/>
                    <a:gd name="T57" fmla="*/ 0 h 54"/>
                    <a:gd name="T58" fmla="*/ 0 w 162"/>
                    <a:gd name="T59" fmla="*/ 0 h 54"/>
                    <a:gd name="T60" fmla="*/ 0 w 162"/>
                    <a:gd name="T61" fmla="*/ 0 h 54"/>
                    <a:gd name="T62" fmla="*/ 0 w 162"/>
                    <a:gd name="T63" fmla="*/ 0 h 54"/>
                    <a:gd name="T64" fmla="*/ 0 w 162"/>
                    <a:gd name="T65" fmla="*/ 0 h 54"/>
                    <a:gd name="T66" fmla="*/ 0 w 162"/>
                    <a:gd name="T67" fmla="*/ 0 h 54"/>
                    <a:gd name="T68" fmla="*/ 0 w 162"/>
                    <a:gd name="T69" fmla="*/ 0 h 54"/>
                    <a:gd name="T70" fmla="*/ 0 w 162"/>
                    <a:gd name="T71" fmla="*/ 0 h 54"/>
                    <a:gd name="T72" fmla="*/ 0 w 162"/>
                    <a:gd name="T73" fmla="*/ 0 h 54"/>
                    <a:gd name="T74" fmla="*/ 0 w 162"/>
                    <a:gd name="T75" fmla="*/ 0 h 54"/>
                    <a:gd name="T76" fmla="*/ 0 w 162"/>
                    <a:gd name="T77" fmla="*/ 0 h 54"/>
                    <a:gd name="T78" fmla="*/ 0 w 162"/>
                    <a:gd name="T79" fmla="*/ 0 h 54"/>
                    <a:gd name="T80" fmla="*/ 0 w 162"/>
                    <a:gd name="T81" fmla="*/ 0 h 5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2"/>
                    <a:gd name="T124" fmla="*/ 0 h 54"/>
                    <a:gd name="T125" fmla="*/ 162 w 162"/>
                    <a:gd name="T126" fmla="*/ 54 h 5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2" h="54">
                      <a:moveTo>
                        <a:pt x="0" y="22"/>
                      </a:moveTo>
                      <a:lnTo>
                        <a:pt x="1" y="18"/>
                      </a:lnTo>
                      <a:lnTo>
                        <a:pt x="3" y="14"/>
                      </a:lnTo>
                      <a:lnTo>
                        <a:pt x="7" y="11"/>
                      </a:lnTo>
                      <a:lnTo>
                        <a:pt x="10" y="8"/>
                      </a:lnTo>
                      <a:lnTo>
                        <a:pt x="16" y="6"/>
                      </a:lnTo>
                      <a:lnTo>
                        <a:pt x="22" y="4"/>
                      </a:lnTo>
                      <a:lnTo>
                        <a:pt x="29" y="2"/>
                      </a:lnTo>
                      <a:lnTo>
                        <a:pt x="36" y="1"/>
                      </a:lnTo>
                      <a:lnTo>
                        <a:pt x="64" y="0"/>
                      </a:lnTo>
                      <a:lnTo>
                        <a:pt x="88" y="1"/>
                      </a:lnTo>
                      <a:lnTo>
                        <a:pt x="98" y="2"/>
                      </a:lnTo>
                      <a:lnTo>
                        <a:pt x="109" y="4"/>
                      </a:lnTo>
                      <a:lnTo>
                        <a:pt x="118" y="9"/>
                      </a:lnTo>
                      <a:lnTo>
                        <a:pt x="128" y="12"/>
                      </a:lnTo>
                      <a:lnTo>
                        <a:pt x="136" y="17"/>
                      </a:lnTo>
                      <a:lnTo>
                        <a:pt x="144" y="21"/>
                      </a:lnTo>
                      <a:lnTo>
                        <a:pt x="151" y="26"/>
                      </a:lnTo>
                      <a:lnTo>
                        <a:pt x="155" y="32"/>
                      </a:lnTo>
                      <a:lnTo>
                        <a:pt x="159" y="37"/>
                      </a:lnTo>
                      <a:lnTo>
                        <a:pt x="162" y="42"/>
                      </a:lnTo>
                      <a:lnTo>
                        <a:pt x="162" y="46"/>
                      </a:lnTo>
                      <a:lnTo>
                        <a:pt x="162" y="50"/>
                      </a:lnTo>
                      <a:lnTo>
                        <a:pt x="159" y="53"/>
                      </a:lnTo>
                      <a:lnTo>
                        <a:pt x="156" y="54"/>
                      </a:lnTo>
                      <a:lnTo>
                        <a:pt x="151" y="54"/>
                      </a:lnTo>
                      <a:lnTo>
                        <a:pt x="147" y="53"/>
                      </a:lnTo>
                      <a:lnTo>
                        <a:pt x="134" y="49"/>
                      </a:lnTo>
                      <a:lnTo>
                        <a:pt x="121" y="48"/>
                      </a:lnTo>
                      <a:lnTo>
                        <a:pt x="107" y="46"/>
                      </a:lnTo>
                      <a:lnTo>
                        <a:pt x="94" y="46"/>
                      </a:lnTo>
                      <a:lnTo>
                        <a:pt x="70" y="45"/>
                      </a:lnTo>
                      <a:lnTo>
                        <a:pt x="59" y="45"/>
                      </a:lnTo>
                      <a:lnTo>
                        <a:pt x="47" y="44"/>
                      </a:lnTo>
                      <a:lnTo>
                        <a:pt x="27" y="42"/>
                      </a:lnTo>
                      <a:lnTo>
                        <a:pt x="16" y="40"/>
                      </a:lnTo>
                      <a:lnTo>
                        <a:pt x="7" y="36"/>
                      </a:lnTo>
                      <a:lnTo>
                        <a:pt x="3" y="33"/>
                      </a:lnTo>
                      <a:lnTo>
                        <a:pt x="1" y="30"/>
                      </a:lnTo>
                      <a:lnTo>
                        <a:pt x="0" y="26"/>
                      </a:lnTo>
                      <a:lnTo>
                        <a:pt x="0" y="22"/>
                      </a:lnTo>
                      <a:close/>
                    </a:path>
                  </a:pathLst>
                </a:custGeom>
                <a:solidFill>
                  <a:srgbClr val="33302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54" name="Freeform 268"/>
                <p:cNvSpPr>
                  <a:spLocks/>
                </p:cNvSpPr>
                <p:nvPr/>
              </p:nvSpPr>
              <p:spPr bwMode="auto">
                <a:xfrm>
                  <a:off x="3459" y="1466"/>
                  <a:ext cx="52" cy="16"/>
                </a:xfrm>
                <a:custGeom>
                  <a:avLst/>
                  <a:gdLst>
                    <a:gd name="T0" fmla="*/ 0 w 154"/>
                    <a:gd name="T1" fmla="*/ 0 h 48"/>
                    <a:gd name="T2" fmla="*/ 0 w 154"/>
                    <a:gd name="T3" fmla="*/ 0 h 48"/>
                    <a:gd name="T4" fmla="*/ 0 w 154"/>
                    <a:gd name="T5" fmla="*/ 0 h 48"/>
                    <a:gd name="T6" fmla="*/ 0 w 154"/>
                    <a:gd name="T7" fmla="*/ 0 h 48"/>
                    <a:gd name="T8" fmla="*/ 0 w 154"/>
                    <a:gd name="T9" fmla="*/ 0 h 48"/>
                    <a:gd name="T10" fmla="*/ 0 w 154"/>
                    <a:gd name="T11" fmla="*/ 0 h 48"/>
                    <a:gd name="T12" fmla="*/ 0 w 154"/>
                    <a:gd name="T13" fmla="*/ 0 h 48"/>
                    <a:gd name="T14" fmla="*/ 0 w 154"/>
                    <a:gd name="T15" fmla="*/ 0 h 48"/>
                    <a:gd name="T16" fmla="*/ 0 w 154"/>
                    <a:gd name="T17" fmla="*/ 0 h 48"/>
                    <a:gd name="T18" fmla="*/ 0 w 154"/>
                    <a:gd name="T19" fmla="*/ 0 h 48"/>
                    <a:gd name="T20" fmla="*/ 0 w 154"/>
                    <a:gd name="T21" fmla="*/ 0 h 48"/>
                    <a:gd name="T22" fmla="*/ 0 w 154"/>
                    <a:gd name="T23" fmla="*/ 0 h 48"/>
                    <a:gd name="T24" fmla="*/ 0 w 154"/>
                    <a:gd name="T25" fmla="*/ 0 h 48"/>
                    <a:gd name="T26" fmla="*/ 0 w 154"/>
                    <a:gd name="T27" fmla="*/ 0 h 48"/>
                    <a:gd name="T28" fmla="*/ 0 w 154"/>
                    <a:gd name="T29" fmla="*/ 0 h 48"/>
                    <a:gd name="T30" fmla="*/ 0 w 154"/>
                    <a:gd name="T31" fmla="*/ 0 h 48"/>
                    <a:gd name="T32" fmla="*/ 0 w 154"/>
                    <a:gd name="T33" fmla="*/ 0 h 48"/>
                    <a:gd name="T34" fmla="*/ 0 w 154"/>
                    <a:gd name="T35" fmla="*/ 0 h 48"/>
                    <a:gd name="T36" fmla="*/ 0 w 154"/>
                    <a:gd name="T37" fmla="*/ 0 h 48"/>
                    <a:gd name="T38" fmla="*/ 0 w 154"/>
                    <a:gd name="T39" fmla="*/ 0 h 48"/>
                    <a:gd name="T40" fmla="*/ 0 w 154"/>
                    <a:gd name="T41" fmla="*/ 0 h 48"/>
                    <a:gd name="T42" fmla="*/ 0 w 154"/>
                    <a:gd name="T43" fmla="*/ 0 h 48"/>
                    <a:gd name="T44" fmla="*/ 0 w 154"/>
                    <a:gd name="T45" fmla="*/ 0 h 48"/>
                    <a:gd name="T46" fmla="*/ 0 w 154"/>
                    <a:gd name="T47" fmla="*/ 0 h 48"/>
                    <a:gd name="T48" fmla="*/ 0 w 154"/>
                    <a:gd name="T49" fmla="*/ 0 h 48"/>
                    <a:gd name="T50" fmla="*/ 0 w 154"/>
                    <a:gd name="T51" fmla="*/ 0 h 48"/>
                    <a:gd name="T52" fmla="*/ 0 w 154"/>
                    <a:gd name="T53" fmla="*/ 0 h 48"/>
                    <a:gd name="T54" fmla="*/ 0 w 154"/>
                    <a:gd name="T55" fmla="*/ 0 h 48"/>
                    <a:gd name="T56" fmla="*/ 0 w 154"/>
                    <a:gd name="T57" fmla="*/ 0 h 48"/>
                    <a:gd name="T58" fmla="*/ 0 w 154"/>
                    <a:gd name="T59" fmla="*/ 0 h 48"/>
                    <a:gd name="T60" fmla="*/ 0 w 154"/>
                    <a:gd name="T61" fmla="*/ 0 h 48"/>
                    <a:gd name="T62" fmla="*/ 0 w 154"/>
                    <a:gd name="T63" fmla="*/ 0 h 48"/>
                    <a:gd name="T64" fmla="*/ 0 w 154"/>
                    <a:gd name="T65" fmla="*/ 0 h 48"/>
                    <a:gd name="T66" fmla="*/ 0 w 154"/>
                    <a:gd name="T67" fmla="*/ 0 h 48"/>
                    <a:gd name="T68" fmla="*/ 0 w 154"/>
                    <a:gd name="T69" fmla="*/ 0 h 48"/>
                    <a:gd name="T70" fmla="*/ 0 w 154"/>
                    <a:gd name="T71" fmla="*/ 0 h 48"/>
                    <a:gd name="T72" fmla="*/ 0 w 154"/>
                    <a:gd name="T73" fmla="*/ 0 h 48"/>
                    <a:gd name="T74" fmla="*/ 0 w 154"/>
                    <a:gd name="T75" fmla="*/ 0 h 48"/>
                    <a:gd name="T76" fmla="*/ 0 w 154"/>
                    <a:gd name="T77" fmla="*/ 0 h 4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4"/>
                    <a:gd name="T118" fmla="*/ 0 h 48"/>
                    <a:gd name="T119" fmla="*/ 154 w 154"/>
                    <a:gd name="T120" fmla="*/ 48 h 4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4" h="48">
                      <a:moveTo>
                        <a:pt x="0" y="19"/>
                      </a:moveTo>
                      <a:lnTo>
                        <a:pt x="1" y="15"/>
                      </a:lnTo>
                      <a:lnTo>
                        <a:pt x="3" y="12"/>
                      </a:lnTo>
                      <a:lnTo>
                        <a:pt x="6" y="9"/>
                      </a:lnTo>
                      <a:lnTo>
                        <a:pt x="10" y="7"/>
                      </a:lnTo>
                      <a:lnTo>
                        <a:pt x="20" y="4"/>
                      </a:lnTo>
                      <a:lnTo>
                        <a:pt x="33" y="1"/>
                      </a:lnTo>
                      <a:lnTo>
                        <a:pt x="60" y="0"/>
                      </a:lnTo>
                      <a:lnTo>
                        <a:pt x="84" y="1"/>
                      </a:lnTo>
                      <a:lnTo>
                        <a:pt x="93" y="2"/>
                      </a:lnTo>
                      <a:lnTo>
                        <a:pt x="104" y="5"/>
                      </a:lnTo>
                      <a:lnTo>
                        <a:pt x="113" y="8"/>
                      </a:lnTo>
                      <a:lnTo>
                        <a:pt x="122" y="12"/>
                      </a:lnTo>
                      <a:lnTo>
                        <a:pt x="131" y="16"/>
                      </a:lnTo>
                      <a:lnTo>
                        <a:pt x="138" y="20"/>
                      </a:lnTo>
                      <a:lnTo>
                        <a:pt x="144" y="25"/>
                      </a:lnTo>
                      <a:lnTo>
                        <a:pt x="149" y="30"/>
                      </a:lnTo>
                      <a:lnTo>
                        <a:pt x="152" y="36"/>
                      </a:lnTo>
                      <a:lnTo>
                        <a:pt x="154" y="40"/>
                      </a:lnTo>
                      <a:lnTo>
                        <a:pt x="154" y="43"/>
                      </a:lnTo>
                      <a:lnTo>
                        <a:pt x="153" y="46"/>
                      </a:lnTo>
                      <a:lnTo>
                        <a:pt x="151" y="47"/>
                      </a:lnTo>
                      <a:lnTo>
                        <a:pt x="148" y="48"/>
                      </a:lnTo>
                      <a:lnTo>
                        <a:pt x="143" y="48"/>
                      </a:lnTo>
                      <a:lnTo>
                        <a:pt x="138" y="47"/>
                      </a:lnTo>
                      <a:lnTo>
                        <a:pt x="126" y="44"/>
                      </a:lnTo>
                      <a:lnTo>
                        <a:pt x="113" y="42"/>
                      </a:lnTo>
                      <a:lnTo>
                        <a:pt x="100" y="41"/>
                      </a:lnTo>
                      <a:lnTo>
                        <a:pt x="87" y="40"/>
                      </a:lnTo>
                      <a:lnTo>
                        <a:pt x="65" y="40"/>
                      </a:lnTo>
                      <a:lnTo>
                        <a:pt x="54" y="40"/>
                      </a:lnTo>
                      <a:lnTo>
                        <a:pt x="42" y="39"/>
                      </a:lnTo>
                      <a:lnTo>
                        <a:pt x="24" y="37"/>
                      </a:lnTo>
                      <a:lnTo>
                        <a:pt x="13" y="35"/>
                      </a:lnTo>
                      <a:lnTo>
                        <a:pt x="5" y="31"/>
                      </a:lnTo>
                      <a:lnTo>
                        <a:pt x="3" y="29"/>
                      </a:lnTo>
                      <a:lnTo>
                        <a:pt x="1" y="25"/>
                      </a:lnTo>
                      <a:lnTo>
                        <a:pt x="0" y="22"/>
                      </a:lnTo>
                      <a:lnTo>
                        <a:pt x="0" y="19"/>
                      </a:lnTo>
                      <a:close/>
                    </a:path>
                  </a:pathLst>
                </a:custGeom>
                <a:solidFill>
                  <a:srgbClr val="39363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55" name="Freeform 269"/>
                <p:cNvSpPr>
                  <a:spLocks/>
                </p:cNvSpPr>
                <p:nvPr/>
              </p:nvSpPr>
              <p:spPr bwMode="auto">
                <a:xfrm>
                  <a:off x="3461" y="1466"/>
                  <a:ext cx="49" cy="15"/>
                </a:xfrm>
                <a:custGeom>
                  <a:avLst/>
                  <a:gdLst>
                    <a:gd name="T0" fmla="*/ 0 w 148"/>
                    <a:gd name="T1" fmla="*/ 0 h 44"/>
                    <a:gd name="T2" fmla="*/ 0 w 148"/>
                    <a:gd name="T3" fmla="*/ 0 h 44"/>
                    <a:gd name="T4" fmla="*/ 0 w 148"/>
                    <a:gd name="T5" fmla="*/ 0 h 44"/>
                    <a:gd name="T6" fmla="*/ 0 w 148"/>
                    <a:gd name="T7" fmla="*/ 0 h 44"/>
                    <a:gd name="T8" fmla="*/ 0 w 148"/>
                    <a:gd name="T9" fmla="*/ 0 h 44"/>
                    <a:gd name="T10" fmla="*/ 0 w 148"/>
                    <a:gd name="T11" fmla="*/ 0 h 44"/>
                    <a:gd name="T12" fmla="*/ 0 w 148"/>
                    <a:gd name="T13" fmla="*/ 0 h 44"/>
                    <a:gd name="T14" fmla="*/ 0 w 148"/>
                    <a:gd name="T15" fmla="*/ 0 h 44"/>
                    <a:gd name="T16" fmla="*/ 0 w 148"/>
                    <a:gd name="T17" fmla="*/ 0 h 44"/>
                    <a:gd name="T18" fmla="*/ 0 w 148"/>
                    <a:gd name="T19" fmla="*/ 0 h 44"/>
                    <a:gd name="T20" fmla="*/ 0 w 148"/>
                    <a:gd name="T21" fmla="*/ 0 h 44"/>
                    <a:gd name="T22" fmla="*/ 0 w 148"/>
                    <a:gd name="T23" fmla="*/ 0 h 44"/>
                    <a:gd name="T24" fmla="*/ 0 w 148"/>
                    <a:gd name="T25" fmla="*/ 0 h 44"/>
                    <a:gd name="T26" fmla="*/ 0 w 148"/>
                    <a:gd name="T27" fmla="*/ 0 h 44"/>
                    <a:gd name="T28" fmla="*/ 0 w 148"/>
                    <a:gd name="T29" fmla="*/ 0 h 44"/>
                    <a:gd name="T30" fmla="*/ 0 w 148"/>
                    <a:gd name="T31" fmla="*/ 0 h 44"/>
                    <a:gd name="T32" fmla="*/ 0 w 148"/>
                    <a:gd name="T33" fmla="*/ 0 h 44"/>
                    <a:gd name="T34" fmla="*/ 0 w 148"/>
                    <a:gd name="T35" fmla="*/ 0 h 44"/>
                    <a:gd name="T36" fmla="*/ 0 w 148"/>
                    <a:gd name="T37" fmla="*/ 0 h 44"/>
                    <a:gd name="T38" fmla="*/ 0 w 148"/>
                    <a:gd name="T39" fmla="*/ 0 h 44"/>
                    <a:gd name="T40" fmla="*/ 0 w 148"/>
                    <a:gd name="T41" fmla="*/ 0 h 44"/>
                    <a:gd name="T42" fmla="*/ 0 w 148"/>
                    <a:gd name="T43" fmla="*/ 0 h 44"/>
                    <a:gd name="T44" fmla="*/ 0 w 148"/>
                    <a:gd name="T45" fmla="*/ 0 h 44"/>
                    <a:gd name="T46" fmla="*/ 0 w 148"/>
                    <a:gd name="T47" fmla="*/ 0 h 44"/>
                    <a:gd name="T48" fmla="*/ 0 w 148"/>
                    <a:gd name="T49" fmla="*/ 0 h 44"/>
                    <a:gd name="T50" fmla="*/ 0 w 148"/>
                    <a:gd name="T51" fmla="*/ 0 h 44"/>
                    <a:gd name="T52" fmla="*/ 0 w 148"/>
                    <a:gd name="T53" fmla="*/ 0 h 44"/>
                    <a:gd name="T54" fmla="*/ 0 w 148"/>
                    <a:gd name="T55" fmla="*/ 0 h 44"/>
                    <a:gd name="T56" fmla="*/ 0 w 148"/>
                    <a:gd name="T57" fmla="*/ 0 h 44"/>
                    <a:gd name="T58" fmla="*/ 0 w 148"/>
                    <a:gd name="T59" fmla="*/ 0 h 44"/>
                    <a:gd name="T60" fmla="*/ 0 w 148"/>
                    <a:gd name="T61" fmla="*/ 0 h 44"/>
                    <a:gd name="T62" fmla="*/ 0 w 148"/>
                    <a:gd name="T63" fmla="*/ 0 h 44"/>
                    <a:gd name="T64" fmla="*/ 0 w 148"/>
                    <a:gd name="T65" fmla="*/ 0 h 44"/>
                    <a:gd name="T66" fmla="*/ 0 w 148"/>
                    <a:gd name="T67" fmla="*/ 0 h 44"/>
                    <a:gd name="T68" fmla="*/ 0 w 148"/>
                    <a:gd name="T69" fmla="*/ 0 h 44"/>
                    <a:gd name="T70" fmla="*/ 0 w 148"/>
                    <a:gd name="T71" fmla="*/ 0 h 44"/>
                    <a:gd name="T72" fmla="*/ 0 w 148"/>
                    <a:gd name="T73" fmla="*/ 0 h 44"/>
                    <a:gd name="T74" fmla="*/ 0 w 148"/>
                    <a:gd name="T75" fmla="*/ 0 h 44"/>
                    <a:gd name="T76" fmla="*/ 0 w 148"/>
                    <a:gd name="T77" fmla="*/ 0 h 4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48"/>
                    <a:gd name="T118" fmla="*/ 0 h 44"/>
                    <a:gd name="T119" fmla="*/ 148 w 148"/>
                    <a:gd name="T120" fmla="*/ 44 h 4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48" h="44">
                      <a:moveTo>
                        <a:pt x="0" y="17"/>
                      </a:moveTo>
                      <a:lnTo>
                        <a:pt x="1" y="14"/>
                      </a:lnTo>
                      <a:lnTo>
                        <a:pt x="4" y="11"/>
                      </a:lnTo>
                      <a:lnTo>
                        <a:pt x="7" y="9"/>
                      </a:lnTo>
                      <a:lnTo>
                        <a:pt x="11" y="7"/>
                      </a:lnTo>
                      <a:lnTo>
                        <a:pt x="21" y="4"/>
                      </a:lnTo>
                      <a:lnTo>
                        <a:pt x="31" y="1"/>
                      </a:lnTo>
                      <a:lnTo>
                        <a:pt x="57" y="0"/>
                      </a:lnTo>
                      <a:lnTo>
                        <a:pt x="80" y="1"/>
                      </a:lnTo>
                      <a:lnTo>
                        <a:pt x="89" y="4"/>
                      </a:lnTo>
                      <a:lnTo>
                        <a:pt x="98" y="6"/>
                      </a:lnTo>
                      <a:lnTo>
                        <a:pt x="109" y="9"/>
                      </a:lnTo>
                      <a:lnTo>
                        <a:pt x="118" y="12"/>
                      </a:lnTo>
                      <a:lnTo>
                        <a:pt x="126" y="16"/>
                      </a:lnTo>
                      <a:lnTo>
                        <a:pt x="133" y="20"/>
                      </a:lnTo>
                      <a:lnTo>
                        <a:pt x="139" y="26"/>
                      </a:lnTo>
                      <a:lnTo>
                        <a:pt x="144" y="30"/>
                      </a:lnTo>
                      <a:lnTo>
                        <a:pt x="147" y="35"/>
                      </a:lnTo>
                      <a:lnTo>
                        <a:pt x="148" y="39"/>
                      </a:lnTo>
                      <a:lnTo>
                        <a:pt x="148" y="42"/>
                      </a:lnTo>
                      <a:lnTo>
                        <a:pt x="147" y="43"/>
                      </a:lnTo>
                      <a:lnTo>
                        <a:pt x="144" y="44"/>
                      </a:lnTo>
                      <a:lnTo>
                        <a:pt x="140" y="44"/>
                      </a:lnTo>
                      <a:lnTo>
                        <a:pt x="135" y="44"/>
                      </a:lnTo>
                      <a:lnTo>
                        <a:pt x="130" y="42"/>
                      </a:lnTo>
                      <a:lnTo>
                        <a:pt x="118" y="40"/>
                      </a:lnTo>
                      <a:lnTo>
                        <a:pt x="105" y="38"/>
                      </a:lnTo>
                      <a:lnTo>
                        <a:pt x="94" y="37"/>
                      </a:lnTo>
                      <a:lnTo>
                        <a:pt x="81" y="36"/>
                      </a:lnTo>
                      <a:lnTo>
                        <a:pt x="61" y="36"/>
                      </a:lnTo>
                      <a:lnTo>
                        <a:pt x="51" y="36"/>
                      </a:lnTo>
                      <a:lnTo>
                        <a:pt x="39" y="35"/>
                      </a:lnTo>
                      <a:lnTo>
                        <a:pt x="21" y="33"/>
                      </a:lnTo>
                      <a:lnTo>
                        <a:pt x="13" y="31"/>
                      </a:lnTo>
                      <a:lnTo>
                        <a:pt x="5" y="28"/>
                      </a:lnTo>
                      <a:lnTo>
                        <a:pt x="2" y="26"/>
                      </a:lnTo>
                      <a:lnTo>
                        <a:pt x="0" y="23"/>
                      </a:lnTo>
                      <a:lnTo>
                        <a:pt x="0" y="20"/>
                      </a:lnTo>
                      <a:lnTo>
                        <a:pt x="0" y="17"/>
                      </a:lnTo>
                      <a:close/>
                    </a:path>
                  </a:pathLst>
                </a:custGeom>
                <a:solidFill>
                  <a:srgbClr val="413E3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56" name="Freeform 270"/>
                <p:cNvSpPr>
                  <a:spLocks/>
                </p:cNvSpPr>
                <p:nvPr/>
              </p:nvSpPr>
              <p:spPr bwMode="auto">
                <a:xfrm>
                  <a:off x="3462" y="1467"/>
                  <a:ext cx="47" cy="13"/>
                </a:xfrm>
                <a:custGeom>
                  <a:avLst/>
                  <a:gdLst>
                    <a:gd name="T0" fmla="*/ 0 w 141"/>
                    <a:gd name="T1" fmla="*/ 0 h 39"/>
                    <a:gd name="T2" fmla="*/ 0 w 141"/>
                    <a:gd name="T3" fmla="*/ 0 h 39"/>
                    <a:gd name="T4" fmla="*/ 0 w 141"/>
                    <a:gd name="T5" fmla="*/ 0 h 39"/>
                    <a:gd name="T6" fmla="*/ 0 w 141"/>
                    <a:gd name="T7" fmla="*/ 0 h 39"/>
                    <a:gd name="T8" fmla="*/ 0 w 141"/>
                    <a:gd name="T9" fmla="*/ 0 h 39"/>
                    <a:gd name="T10" fmla="*/ 0 w 141"/>
                    <a:gd name="T11" fmla="*/ 0 h 39"/>
                    <a:gd name="T12" fmla="*/ 0 w 141"/>
                    <a:gd name="T13" fmla="*/ 0 h 39"/>
                    <a:gd name="T14" fmla="*/ 0 w 141"/>
                    <a:gd name="T15" fmla="*/ 0 h 39"/>
                    <a:gd name="T16" fmla="*/ 0 w 141"/>
                    <a:gd name="T17" fmla="*/ 0 h 39"/>
                    <a:gd name="T18" fmla="*/ 0 w 141"/>
                    <a:gd name="T19" fmla="*/ 0 h 39"/>
                    <a:gd name="T20" fmla="*/ 0 w 141"/>
                    <a:gd name="T21" fmla="*/ 0 h 39"/>
                    <a:gd name="T22" fmla="*/ 0 w 141"/>
                    <a:gd name="T23" fmla="*/ 0 h 39"/>
                    <a:gd name="T24" fmla="*/ 0 w 141"/>
                    <a:gd name="T25" fmla="*/ 0 h 39"/>
                    <a:gd name="T26" fmla="*/ 0 w 141"/>
                    <a:gd name="T27" fmla="*/ 0 h 39"/>
                    <a:gd name="T28" fmla="*/ 0 w 141"/>
                    <a:gd name="T29" fmla="*/ 0 h 39"/>
                    <a:gd name="T30" fmla="*/ 0 w 141"/>
                    <a:gd name="T31" fmla="*/ 0 h 39"/>
                    <a:gd name="T32" fmla="*/ 0 w 141"/>
                    <a:gd name="T33" fmla="*/ 0 h 39"/>
                    <a:gd name="T34" fmla="*/ 0 w 141"/>
                    <a:gd name="T35" fmla="*/ 0 h 39"/>
                    <a:gd name="T36" fmla="*/ 0 w 141"/>
                    <a:gd name="T37" fmla="*/ 0 h 39"/>
                    <a:gd name="T38" fmla="*/ 0 w 141"/>
                    <a:gd name="T39" fmla="*/ 0 h 39"/>
                    <a:gd name="T40" fmla="*/ 0 w 141"/>
                    <a:gd name="T41" fmla="*/ 0 h 39"/>
                    <a:gd name="T42" fmla="*/ 0 w 141"/>
                    <a:gd name="T43" fmla="*/ 0 h 39"/>
                    <a:gd name="T44" fmla="*/ 0 w 141"/>
                    <a:gd name="T45" fmla="*/ 0 h 39"/>
                    <a:gd name="T46" fmla="*/ 0 w 141"/>
                    <a:gd name="T47" fmla="*/ 0 h 39"/>
                    <a:gd name="T48" fmla="*/ 0 w 141"/>
                    <a:gd name="T49" fmla="*/ 0 h 39"/>
                    <a:gd name="T50" fmla="*/ 0 w 141"/>
                    <a:gd name="T51" fmla="*/ 0 h 39"/>
                    <a:gd name="T52" fmla="*/ 0 w 141"/>
                    <a:gd name="T53" fmla="*/ 0 h 39"/>
                    <a:gd name="T54" fmla="*/ 0 w 141"/>
                    <a:gd name="T55" fmla="*/ 0 h 39"/>
                    <a:gd name="T56" fmla="*/ 0 w 141"/>
                    <a:gd name="T57" fmla="*/ 0 h 39"/>
                    <a:gd name="T58" fmla="*/ 0 w 141"/>
                    <a:gd name="T59" fmla="*/ 0 h 39"/>
                    <a:gd name="T60" fmla="*/ 0 w 141"/>
                    <a:gd name="T61" fmla="*/ 0 h 39"/>
                    <a:gd name="T62" fmla="*/ 0 w 141"/>
                    <a:gd name="T63" fmla="*/ 0 h 39"/>
                    <a:gd name="T64" fmla="*/ 0 w 141"/>
                    <a:gd name="T65" fmla="*/ 0 h 39"/>
                    <a:gd name="T66" fmla="*/ 0 w 141"/>
                    <a:gd name="T67" fmla="*/ 0 h 39"/>
                    <a:gd name="T68" fmla="*/ 0 w 141"/>
                    <a:gd name="T69" fmla="*/ 0 h 39"/>
                    <a:gd name="T70" fmla="*/ 0 w 141"/>
                    <a:gd name="T71" fmla="*/ 0 h 39"/>
                    <a:gd name="T72" fmla="*/ 0 w 141"/>
                    <a:gd name="T73" fmla="*/ 0 h 3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41"/>
                    <a:gd name="T112" fmla="*/ 0 h 39"/>
                    <a:gd name="T113" fmla="*/ 141 w 141"/>
                    <a:gd name="T114" fmla="*/ 39 h 3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41" h="39">
                      <a:moveTo>
                        <a:pt x="0" y="13"/>
                      </a:moveTo>
                      <a:lnTo>
                        <a:pt x="2" y="10"/>
                      </a:lnTo>
                      <a:lnTo>
                        <a:pt x="3" y="8"/>
                      </a:lnTo>
                      <a:lnTo>
                        <a:pt x="7" y="6"/>
                      </a:lnTo>
                      <a:lnTo>
                        <a:pt x="10" y="5"/>
                      </a:lnTo>
                      <a:lnTo>
                        <a:pt x="19" y="2"/>
                      </a:lnTo>
                      <a:lnTo>
                        <a:pt x="30" y="1"/>
                      </a:lnTo>
                      <a:lnTo>
                        <a:pt x="53" y="0"/>
                      </a:lnTo>
                      <a:lnTo>
                        <a:pt x="75" y="1"/>
                      </a:lnTo>
                      <a:lnTo>
                        <a:pt x="84" y="2"/>
                      </a:lnTo>
                      <a:lnTo>
                        <a:pt x="93" y="4"/>
                      </a:lnTo>
                      <a:lnTo>
                        <a:pt x="104" y="7"/>
                      </a:lnTo>
                      <a:lnTo>
                        <a:pt x="112" y="10"/>
                      </a:lnTo>
                      <a:lnTo>
                        <a:pt x="120" y="14"/>
                      </a:lnTo>
                      <a:lnTo>
                        <a:pt x="127" y="18"/>
                      </a:lnTo>
                      <a:lnTo>
                        <a:pt x="133" y="24"/>
                      </a:lnTo>
                      <a:lnTo>
                        <a:pt x="137" y="28"/>
                      </a:lnTo>
                      <a:lnTo>
                        <a:pt x="140" y="32"/>
                      </a:lnTo>
                      <a:lnTo>
                        <a:pt x="141" y="36"/>
                      </a:lnTo>
                      <a:lnTo>
                        <a:pt x="141" y="38"/>
                      </a:lnTo>
                      <a:lnTo>
                        <a:pt x="139" y="39"/>
                      </a:lnTo>
                      <a:lnTo>
                        <a:pt x="132" y="38"/>
                      </a:lnTo>
                      <a:lnTo>
                        <a:pt x="121" y="36"/>
                      </a:lnTo>
                      <a:lnTo>
                        <a:pt x="110" y="33"/>
                      </a:lnTo>
                      <a:lnTo>
                        <a:pt x="98" y="31"/>
                      </a:lnTo>
                      <a:lnTo>
                        <a:pt x="87" y="30"/>
                      </a:lnTo>
                      <a:lnTo>
                        <a:pt x="75" y="30"/>
                      </a:lnTo>
                      <a:lnTo>
                        <a:pt x="56" y="29"/>
                      </a:lnTo>
                      <a:lnTo>
                        <a:pt x="46" y="29"/>
                      </a:lnTo>
                      <a:lnTo>
                        <a:pt x="36" y="29"/>
                      </a:lnTo>
                      <a:lnTo>
                        <a:pt x="18" y="27"/>
                      </a:lnTo>
                      <a:lnTo>
                        <a:pt x="10" y="25"/>
                      </a:lnTo>
                      <a:lnTo>
                        <a:pt x="3" y="23"/>
                      </a:lnTo>
                      <a:lnTo>
                        <a:pt x="1" y="20"/>
                      </a:lnTo>
                      <a:lnTo>
                        <a:pt x="0" y="18"/>
                      </a:lnTo>
                      <a:lnTo>
                        <a:pt x="0" y="16"/>
                      </a:lnTo>
                      <a:lnTo>
                        <a:pt x="0" y="13"/>
                      </a:lnTo>
                      <a:close/>
                    </a:path>
                  </a:pathLst>
                </a:custGeom>
                <a:solidFill>
                  <a:srgbClr val="47444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57" name="Freeform 271"/>
                <p:cNvSpPr>
                  <a:spLocks/>
                </p:cNvSpPr>
                <p:nvPr/>
              </p:nvSpPr>
              <p:spPr bwMode="auto">
                <a:xfrm>
                  <a:off x="3464" y="1468"/>
                  <a:ext cx="45" cy="11"/>
                </a:xfrm>
                <a:custGeom>
                  <a:avLst/>
                  <a:gdLst>
                    <a:gd name="T0" fmla="*/ 0 w 135"/>
                    <a:gd name="T1" fmla="*/ 0 h 35"/>
                    <a:gd name="T2" fmla="*/ 0 w 135"/>
                    <a:gd name="T3" fmla="*/ 0 h 35"/>
                    <a:gd name="T4" fmla="*/ 0 w 135"/>
                    <a:gd name="T5" fmla="*/ 0 h 35"/>
                    <a:gd name="T6" fmla="*/ 0 w 135"/>
                    <a:gd name="T7" fmla="*/ 0 h 35"/>
                    <a:gd name="T8" fmla="*/ 0 w 135"/>
                    <a:gd name="T9" fmla="*/ 0 h 35"/>
                    <a:gd name="T10" fmla="*/ 0 w 135"/>
                    <a:gd name="T11" fmla="*/ 0 h 35"/>
                    <a:gd name="T12" fmla="*/ 0 w 135"/>
                    <a:gd name="T13" fmla="*/ 0 h 35"/>
                    <a:gd name="T14" fmla="*/ 0 w 135"/>
                    <a:gd name="T15" fmla="*/ 0 h 35"/>
                    <a:gd name="T16" fmla="*/ 0 w 135"/>
                    <a:gd name="T17" fmla="*/ 0 h 35"/>
                    <a:gd name="T18" fmla="*/ 0 w 135"/>
                    <a:gd name="T19" fmla="*/ 0 h 35"/>
                    <a:gd name="T20" fmla="*/ 0 w 135"/>
                    <a:gd name="T21" fmla="*/ 0 h 35"/>
                    <a:gd name="T22" fmla="*/ 0 w 135"/>
                    <a:gd name="T23" fmla="*/ 0 h 35"/>
                    <a:gd name="T24" fmla="*/ 0 w 135"/>
                    <a:gd name="T25" fmla="*/ 0 h 35"/>
                    <a:gd name="T26" fmla="*/ 0 w 135"/>
                    <a:gd name="T27" fmla="*/ 0 h 35"/>
                    <a:gd name="T28" fmla="*/ 0 w 135"/>
                    <a:gd name="T29" fmla="*/ 0 h 35"/>
                    <a:gd name="T30" fmla="*/ 0 w 135"/>
                    <a:gd name="T31" fmla="*/ 0 h 35"/>
                    <a:gd name="T32" fmla="*/ 0 w 135"/>
                    <a:gd name="T33" fmla="*/ 0 h 35"/>
                    <a:gd name="T34" fmla="*/ 0 w 135"/>
                    <a:gd name="T35" fmla="*/ 0 h 35"/>
                    <a:gd name="T36" fmla="*/ 0 w 135"/>
                    <a:gd name="T37" fmla="*/ 0 h 35"/>
                    <a:gd name="T38" fmla="*/ 0 w 135"/>
                    <a:gd name="T39" fmla="*/ 0 h 35"/>
                    <a:gd name="T40" fmla="*/ 0 w 135"/>
                    <a:gd name="T41" fmla="*/ 0 h 35"/>
                    <a:gd name="T42" fmla="*/ 0 w 135"/>
                    <a:gd name="T43" fmla="*/ 0 h 35"/>
                    <a:gd name="T44" fmla="*/ 0 w 135"/>
                    <a:gd name="T45" fmla="*/ 0 h 35"/>
                    <a:gd name="T46" fmla="*/ 0 w 135"/>
                    <a:gd name="T47" fmla="*/ 0 h 35"/>
                    <a:gd name="T48" fmla="*/ 0 w 135"/>
                    <a:gd name="T49" fmla="*/ 0 h 35"/>
                    <a:gd name="T50" fmla="*/ 0 w 135"/>
                    <a:gd name="T51" fmla="*/ 0 h 35"/>
                    <a:gd name="T52" fmla="*/ 0 w 135"/>
                    <a:gd name="T53" fmla="*/ 0 h 35"/>
                    <a:gd name="T54" fmla="*/ 0 w 135"/>
                    <a:gd name="T55" fmla="*/ 0 h 35"/>
                    <a:gd name="T56" fmla="*/ 0 w 135"/>
                    <a:gd name="T57" fmla="*/ 0 h 35"/>
                    <a:gd name="T58" fmla="*/ 0 w 135"/>
                    <a:gd name="T59" fmla="*/ 0 h 35"/>
                    <a:gd name="T60" fmla="*/ 0 w 135"/>
                    <a:gd name="T61" fmla="*/ 0 h 35"/>
                    <a:gd name="T62" fmla="*/ 0 w 135"/>
                    <a:gd name="T63" fmla="*/ 0 h 35"/>
                    <a:gd name="T64" fmla="*/ 0 w 135"/>
                    <a:gd name="T65" fmla="*/ 0 h 35"/>
                    <a:gd name="T66" fmla="*/ 0 w 135"/>
                    <a:gd name="T67" fmla="*/ 0 h 35"/>
                    <a:gd name="T68" fmla="*/ 0 w 135"/>
                    <a:gd name="T69" fmla="*/ 0 h 35"/>
                    <a:gd name="T70" fmla="*/ 0 w 135"/>
                    <a:gd name="T71" fmla="*/ 0 h 35"/>
                    <a:gd name="T72" fmla="*/ 0 w 135"/>
                    <a:gd name="T73" fmla="*/ 0 h 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35"/>
                    <a:gd name="T112" fmla="*/ 0 h 35"/>
                    <a:gd name="T113" fmla="*/ 135 w 135"/>
                    <a:gd name="T114" fmla="*/ 35 h 3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35" h="35">
                      <a:moveTo>
                        <a:pt x="114" y="31"/>
                      </a:moveTo>
                      <a:lnTo>
                        <a:pt x="102" y="28"/>
                      </a:lnTo>
                      <a:lnTo>
                        <a:pt x="91" y="26"/>
                      </a:lnTo>
                      <a:lnTo>
                        <a:pt x="80" y="25"/>
                      </a:lnTo>
                      <a:lnTo>
                        <a:pt x="70" y="25"/>
                      </a:lnTo>
                      <a:lnTo>
                        <a:pt x="51" y="24"/>
                      </a:lnTo>
                      <a:lnTo>
                        <a:pt x="42" y="24"/>
                      </a:lnTo>
                      <a:lnTo>
                        <a:pt x="33" y="24"/>
                      </a:lnTo>
                      <a:lnTo>
                        <a:pt x="17" y="22"/>
                      </a:lnTo>
                      <a:lnTo>
                        <a:pt x="9" y="21"/>
                      </a:lnTo>
                      <a:lnTo>
                        <a:pt x="3" y="18"/>
                      </a:lnTo>
                      <a:lnTo>
                        <a:pt x="2" y="16"/>
                      </a:lnTo>
                      <a:lnTo>
                        <a:pt x="0" y="14"/>
                      </a:lnTo>
                      <a:lnTo>
                        <a:pt x="0" y="12"/>
                      </a:lnTo>
                      <a:lnTo>
                        <a:pt x="0" y="10"/>
                      </a:lnTo>
                      <a:lnTo>
                        <a:pt x="3" y="8"/>
                      </a:lnTo>
                      <a:lnTo>
                        <a:pt x="5" y="6"/>
                      </a:lnTo>
                      <a:lnTo>
                        <a:pt x="7" y="5"/>
                      </a:lnTo>
                      <a:lnTo>
                        <a:pt x="11" y="3"/>
                      </a:lnTo>
                      <a:lnTo>
                        <a:pt x="20" y="1"/>
                      </a:lnTo>
                      <a:lnTo>
                        <a:pt x="29" y="0"/>
                      </a:lnTo>
                      <a:lnTo>
                        <a:pt x="50" y="0"/>
                      </a:lnTo>
                      <a:lnTo>
                        <a:pt x="71" y="1"/>
                      </a:lnTo>
                      <a:lnTo>
                        <a:pt x="80" y="2"/>
                      </a:lnTo>
                      <a:lnTo>
                        <a:pt x="89" y="4"/>
                      </a:lnTo>
                      <a:lnTo>
                        <a:pt x="99" y="6"/>
                      </a:lnTo>
                      <a:lnTo>
                        <a:pt x="108" y="10"/>
                      </a:lnTo>
                      <a:lnTo>
                        <a:pt x="116" y="13"/>
                      </a:lnTo>
                      <a:lnTo>
                        <a:pt x="122" y="17"/>
                      </a:lnTo>
                      <a:lnTo>
                        <a:pt x="128" y="23"/>
                      </a:lnTo>
                      <a:lnTo>
                        <a:pt x="132" y="27"/>
                      </a:lnTo>
                      <a:lnTo>
                        <a:pt x="135" y="31"/>
                      </a:lnTo>
                      <a:lnTo>
                        <a:pt x="135" y="34"/>
                      </a:lnTo>
                      <a:lnTo>
                        <a:pt x="135" y="35"/>
                      </a:lnTo>
                      <a:lnTo>
                        <a:pt x="132" y="35"/>
                      </a:lnTo>
                      <a:lnTo>
                        <a:pt x="124" y="34"/>
                      </a:lnTo>
                      <a:lnTo>
                        <a:pt x="114" y="31"/>
                      </a:lnTo>
                      <a:close/>
                    </a:path>
                  </a:pathLst>
                </a:custGeom>
                <a:solidFill>
                  <a:srgbClr val="4E4B4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58" name="Freeform 272"/>
                <p:cNvSpPr>
                  <a:spLocks/>
                </p:cNvSpPr>
                <p:nvPr/>
              </p:nvSpPr>
              <p:spPr bwMode="auto">
                <a:xfrm>
                  <a:off x="3524" y="1492"/>
                  <a:ext cx="54" cy="13"/>
                </a:xfrm>
                <a:custGeom>
                  <a:avLst/>
                  <a:gdLst>
                    <a:gd name="T0" fmla="*/ 0 w 163"/>
                    <a:gd name="T1" fmla="*/ 0 h 41"/>
                    <a:gd name="T2" fmla="*/ 0 w 163"/>
                    <a:gd name="T3" fmla="*/ 0 h 41"/>
                    <a:gd name="T4" fmla="*/ 0 w 163"/>
                    <a:gd name="T5" fmla="*/ 0 h 41"/>
                    <a:gd name="T6" fmla="*/ 0 w 163"/>
                    <a:gd name="T7" fmla="*/ 0 h 41"/>
                    <a:gd name="T8" fmla="*/ 0 w 163"/>
                    <a:gd name="T9" fmla="*/ 0 h 41"/>
                    <a:gd name="T10" fmla="*/ 0 w 163"/>
                    <a:gd name="T11" fmla="*/ 0 h 41"/>
                    <a:gd name="T12" fmla="*/ 0 w 163"/>
                    <a:gd name="T13" fmla="*/ 0 h 41"/>
                    <a:gd name="T14" fmla="*/ 0 w 163"/>
                    <a:gd name="T15" fmla="*/ 0 h 41"/>
                    <a:gd name="T16" fmla="*/ 0 w 163"/>
                    <a:gd name="T17" fmla="*/ 0 h 41"/>
                    <a:gd name="T18" fmla="*/ 0 w 163"/>
                    <a:gd name="T19" fmla="*/ 0 h 41"/>
                    <a:gd name="T20" fmla="*/ 0 w 163"/>
                    <a:gd name="T21" fmla="*/ 0 h 41"/>
                    <a:gd name="T22" fmla="*/ 0 w 163"/>
                    <a:gd name="T23" fmla="*/ 0 h 41"/>
                    <a:gd name="T24" fmla="*/ 0 w 163"/>
                    <a:gd name="T25" fmla="*/ 0 h 41"/>
                    <a:gd name="T26" fmla="*/ 0 w 163"/>
                    <a:gd name="T27" fmla="*/ 0 h 41"/>
                    <a:gd name="T28" fmla="*/ 0 w 163"/>
                    <a:gd name="T29" fmla="*/ 0 h 41"/>
                    <a:gd name="T30" fmla="*/ 0 w 163"/>
                    <a:gd name="T31" fmla="*/ 0 h 41"/>
                    <a:gd name="T32" fmla="*/ 0 w 163"/>
                    <a:gd name="T33" fmla="*/ 0 h 41"/>
                    <a:gd name="T34" fmla="*/ 0 w 163"/>
                    <a:gd name="T35" fmla="*/ 0 h 41"/>
                    <a:gd name="T36" fmla="*/ 0 w 163"/>
                    <a:gd name="T37" fmla="*/ 0 h 41"/>
                    <a:gd name="T38" fmla="*/ 0 w 163"/>
                    <a:gd name="T39" fmla="*/ 0 h 41"/>
                    <a:gd name="T40" fmla="*/ 0 w 163"/>
                    <a:gd name="T41" fmla="*/ 0 h 41"/>
                    <a:gd name="T42" fmla="*/ 0 w 163"/>
                    <a:gd name="T43" fmla="*/ 0 h 41"/>
                    <a:gd name="T44" fmla="*/ 0 w 163"/>
                    <a:gd name="T45" fmla="*/ 0 h 41"/>
                    <a:gd name="T46" fmla="*/ 0 w 163"/>
                    <a:gd name="T47" fmla="*/ 0 h 41"/>
                    <a:gd name="T48" fmla="*/ 0 w 163"/>
                    <a:gd name="T49" fmla="*/ 0 h 41"/>
                    <a:gd name="T50" fmla="*/ 0 w 163"/>
                    <a:gd name="T51" fmla="*/ 0 h 41"/>
                    <a:gd name="T52" fmla="*/ 0 w 163"/>
                    <a:gd name="T53" fmla="*/ 0 h 41"/>
                    <a:gd name="T54" fmla="*/ 0 w 163"/>
                    <a:gd name="T55" fmla="*/ 0 h 41"/>
                    <a:gd name="T56" fmla="*/ 0 w 163"/>
                    <a:gd name="T57" fmla="*/ 0 h 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3"/>
                    <a:gd name="T88" fmla="*/ 0 h 41"/>
                    <a:gd name="T89" fmla="*/ 163 w 163"/>
                    <a:gd name="T90" fmla="*/ 41 h 4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3" h="41">
                      <a:moveTo>
                        <a:pt x="4" y="1"/>
                      </a:moveTo>
                      <a:lnTo>
                        <a:pt x="26" y="7"/>
                      </a:lnTo>
                      <a:lnTo>
                        <a:pt x="59" y="16"/>
                      </a:lnTo>
                      <a:lnTo>
                        <a:pt x="93" y="25"/>
                      </a:lnTo>
                      <a:lnTo>
                        <a:pt x="122" y="32"/>
                      </a:lnTo>
                      <a:lnTo>
                        <a:pt x="136" y="35"/>
                      </a:lnTo>
                      <a:lnTo>
                        <a:pt x="148" y="37"/>
                      </a:lnTo>
                      <a:lnTo>
                        <a:pt x="157" y="38"/>
                      </a:lnTo>
                      <a:lnTo>
                        <a:pt x="162" y="39"/>
                      </a:lnTo>
                      <a:lnTo>
                        <a:pt x="163" y="39"/>
                      </a:lnTo>
                      <a:lnTo>
                        <a:pt x="162" y="41"/>
                      </a:lnTo>
                      <a:lnTo>
                        <a:pt x="157" y="41"/>
                      </a:lnTo>
                      <a:lnTo>
                        <a:pt x="148" y="39"/>
                      </a:lnTo>
                      <a:lnTo>
                        <a:pt x="135" y="36"/>
                      </a:lnTo>
                      <a:lnTo>
                        <a:pt x="115" y="32"/>
                      </a:lnTo>
                      <a:lnTo>
                        <a:pt x="91" y="27"/>
                      </a:lnTo>
                      <a:lnTo>
                        <a:pt x="62" y="20"/>
                      </a:lnTo>
                      <a:lnTo>
                        <a:pt x="37" y="12"/>
                      </a:lnTo>
                      <a:lnTo>
                        <a:pt x="19" y="8"/>
                      </a:lnTo>
                      <a:lnTo>
                        <a:pt x="11" y="5"/>
                      </a:lnTo>
                      <a:lnTo>
                        <a:pt x="8" y="4"/>
                      </a:lnTo>
                      <a:lnTo>
                        <a:pt x="6" y="3"/>
                      </a:lnTo>
                      <a:lnTo>
                        <a:pt x="1" y="1"/>
                      </a:lnTo>
                      <a:lnTo>
                        <a:pt x="0" y="0"/>
                      </a:lnTo>
                      <a:lnTo>
                        <a:pt x="1" y="0"/>
                      </a:lnTo>
                      <a:lnTo>
                        <a:pt x="4" y="1"/>
                      </a:lnTo>
                      <a:close/>
                    </a:path>
                  </a:pathLst>
                </a:custGeom>
                <a:solidFill>
                  <a:srgbClr val="DFDFD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59" name="Freeform 273"/>
                <p:cNvSpPr>
                  <a:spLocks/>
                </p:cNvSpPr>
                <p:nvPr/>
              </p:nvSpPr>
              <p:spPr bwMode="auto">
                <a:xfrm>
                  <a:off x="3504" y="1494"/>
                  <a:ext cx="11" cy="25"/>
                </a:xfrm>
                <a:custGeom>
                  <a:avLst/>
                  <a:gdLst>
                    <a:gd name="T0" fmla="*/ 0 w 33"/>
                    <a:gd name="T1" fmla="*/ 0 h 76"/>
                    <a:gd name="T2" fmla="*/ 0 w 33"/>
                    <a:gd name="T3" fmla="*/ 0 h 76"/>
                    <a:gd name="T4" fmla="*/ 0 w 33"/>
                    <a:gd name="T5" fmla="*/ 0 h 76"/>
                    <a:gd name="T6" fmla="*/ 0 w 33"/>
                    <a:gd name="T7" fmla="*/ 0 h 76"/>
                    <a:gd name="T8" fmla="*/ 0 w 33"/>
                    <a:gd name="T9" fmla="*/ 0 h 76"/>
                    <a:gd name="T10" fmla="*/ 0 w 33"/>
                    <a:gd name="T11" fmla="*/ 0 h 76"/>
                    <a:gd name="T12" fmla="*/ 0 w 33"/>
                    <a:gd name="T13" fmla="*/ 0 h 76"/>
                    <a:gd name="T14" fmla="*/ 0 w 33"/>
                    <a:gd name="T15" fmla="*/ 0 h 76"/>
                    <a:gd name="T16" fmla="*/ 0 w 33"/>
                    <a:gd name="T17" fmla="*/ 0 h 76"/>
                    <a:gd name="T18" fmla="*/ 0 w 33"/>
                    <a:gd name="T19" fmla="*/ 0 h 76"/>
                    <a:gd name="T20" fmla="*/ 0 w 33"/>
                    <a:gd name="T21" fmla="*/ 0 h 76"/>
                    <a:gd name="T22" fmla="*/ 0 w 33"/>
                    <a:gd name="T23" fmla="*/ 0 h 76"/>
                    <a:gd name="T24" fmla="*/ 0 w 33"/>
                    <a:gd name="T25" fmla="*/ 0 h 76"/>
                    <a:gd name="T26" fmla="*/ 0 w 33"/>
                    <a:gd name="T27" fmla="*/ 0 h 76"/>
                    <a:gd name="T28" fmla="*/ 0 w 33"/>
                    <a:gd name="T29" fmla="*/ 0 h 76"/>
                    <a:gd name="T30" fmla="*/ 0 w 33"/>
                    <a:gd name="T31" fmla="*/ 0 h 76"/>
                    <a:gd name="T32" fmla="*/ 0 w 33"/>
                    <a:gd name="T33" fmla="*/ 0 h 76"/>
                    <a:gd name="T34" fmla="*/ 0 w 33"/>
                    <a:gd name="T35" fmla="*/ 0 h 76"/>
                    <a:gd name="T36" fmla="*/ 0 w 33"/>
                    <a:gd name="T37" fmla="*/ 0 h 76"/>
                    <a:gd name="T38" fmla="*/ 0 w 33"/>
                    <a:gd name="T39" fmla="*/ 0 h 76"/>
                    <a:gd name="T40" fmla="*/ 0 w 33"/>
                    <a:gd name="T41" fmla="*/ 0 h 76"/>
                    <a:gd name="T42" fmla="*/ 0 w 33"/>
                    <a:gd name="T43" fmla="*/ 0 h 76"/>
                    <a:gd name="T44" fmla="*/ 0 w 33"/>
                    <a:gd name="T45" fmla="*/ 0 h 76"/>
                    <a:gd name="T46" fmla="*/ 0 w 33"/>
                    <a:gd name="T47" fmla="*/ 0 h 76"/>
                    <a:gd name="T48" fmla="*/ 0 w 33"/>
                    <a:gd name="T49" fmla="*/ 0 h 76"/>
                    <a:gd name="T50" fmla="*/ 0 w 33"/>
                    <a:gd name="T51" fmla="*/ 0 h 76"/>
                    <a:gd name="T52" fmla="*/ 0 w 33"/>
                    <a:gd name="T53" fmla="*/ 0 h 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3"/>
                    <a:gd name="T82" fmla="*/ 0 h 76"/>
                    <a:gd name="T83" fmla="*/ 33 w 33"/>
                    <a:gd name="T84" fmla="*/ 76 h 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3" h="76">
                      <a:moveTo>
                        <a:pt x="17" y="7"/>
                      </a:moveTo>
                      <a:lnTo>
                        <a:pt x="21" y="17"/>
                      </a:lnTo>
                      <a:lnTo>
                        <a:pt x="25" y="29"/>
                      </a:lnTo>
                      <a:lnTo>
                        <a:pt x="29" y="43"/>
                      </a:lnTo>
                      <a:lnTo>
                        <a:pt x="31" y="54"/>
                      </a:lnTo>
                      <a:lnTo>
                        <a:pt x="33" y="63"/>
                      </a:lnTo>
                      <a:lnTo>
                        <a:pt x="32" y="71"/>
                      </a:lnTo>
                      <a:lnTo>
                        <a:pt x="31" y="74"/>
                      </a:lnTo>
                      <a:lnTo>
                        <a:pt x="30" y="76"/>
                      </a:lnTo>
                      <a:lnTo>
                        <a:pt x="28" y="76"/>
                      </a:lnTo>
                      <a:lnTo>
                        <a:pt x="25" y="76"/>
                      </a:lnTo>
                      <a:lnTo>
                        <a:pt x="22" y="72"/>
                      </a:lnTo>
                      <a:lnTo>
                        <a:pt x="16" y="67"/>
                      </a:lnTo>
                      <a:lnTo>
                        <a:pt x="11" y="62"/>
                      </a:lnTo>
                      <a:lnTo>
                        <a:pt x="7" y="54"/>
                      </a:lnTo>
                      <a:lnTo>
                        <a:pt x="3" y="46"/>
                      </a:lnTo>
                      <a:lnTo>
                        <a:pt x="1" y="35"/>
                      </a:lnTo>
                      <a:lnTo>
                        <a:pt x="0" y="23"/>
                      </a:lnTo>
                      <a:lnTo>
                        <a:pt x="2" y="10"/>
                      </a:lnTo>
                      <a:lnTo>
                        <a:pt x="3" y="6"/>
                      </a:lnTo>
                      <a:lnTo>
                        <a:pt x="6" y="3"/>
                      </a:lnTo>
                      <a:lnTo>
                        <a:pt x="7" y="1"/>
                      </a:lnTo>
                      <a:lnTo>
                        <a:pt x="9" y="0"/>
                      </a:lnTo>
                      <a:lnTo>
                        <a:pt x="10" y="1"/>
                      </a:lnTo>
                      <a:lnTo>
                        <a:pt x="13" y="2"/>
                      </a:lnTo>
                      <a:lnTo>
                        <a:pt x="15" y="4"/>
                      </a:lnTo>
                      <a:lnTo>
                        <a:pt x="17" y="7"/>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60" name="Freeform 274"/>
                <p:cNvSpPr>
                  <a:spLocks/>
                </p:cNvSpPr>
                <p:nvPr/>
              </p:nvSpPr>
              <p:spPr bwMode="auto">
                <a:xfrm>
                  <a:off x="3512" y="1515"/>
                  <a:ext cx="16" cy="6"/>
                </a:xfrm>
                <a:custGeom>
                  <a:avLst/>
                  <a:gdLst>
                    <a:gd name="T0" fmla="*/ 0 w 49"/>
                    <a:gd name="T1" fmla="*/ 0 h 19"/>
                    <a:gd name="T2" fmla="*/ 0 w 49"/>
                    <a:gd name="T3" fmla="*/ 0 h 19"/>
                    <a:gd name="T4" fmla="*/ 0 w 49"/>
                    <a:gd name="T5" fmla="*/ 0 h 19"/>
                    <a:gd name="T6" fmla="*/ 0 w 49"/>
                    <a:gd name="T7" fmla="*/ 0 h 19"/>
                    <a:gd name="T8" fmla="*/ 0 w 49"/>
                    <a:gd name="T9" fmla="*/ 0 h 19"/>
                    <a:gd name="T10" fmla="*/ 0 w 49"/>
                    <a:gd name="T11" fmla="*/ 0 h 19"/>
                    <a:gd name="T12" fmla="*/ 0 w 49"/>
                    <a:gd name="T13" fmla="*/ 0 h 19"/>
                    <a:gd name="T14" fmla="*/ 0 w 49"/>
                    <a:gd name="T15" fmla="*/ 0 h 19"/>
                    <a:gd name="T16" fmla="*/ 0 w 49"/>
                    <a:gd name="T17" fmla="*/ 0 h 19"/>
                    <a:gd name="T18" fmla="*/ 0 w 49"/>
                    <a:gd name="T19" fmla="*/ 0 h 19"/>
                    <a:gd name="T20" fmla="*/ 0 w 49"/>
                    <a:gd name="T21" fmla="*/ 0 h 19"/>
                    <a:gd name="T22" fmla="*/ 0 w 49"/>
                    <a:gd name="T23" fmla="*/ 0 h 19"/>
                    <a:gd name="T24" fmla="*/ 0 w 49"/>
                    <a:gd name="T25" fmla="*/ 0 h 19"/>
                    <a:gd name="T26" fmla="*/ 0 w 49"/>
                    <a:gd name="T27" fmla="*/ 0 h 19"/>
                    <a:gd name="T28" fmla="*/ 0 w 49"/>
                    <a:gd name="T29" fmla="*/ 0 h 19"/>
                    <a:gd name="T30" fmla="*/ 0 w 49"/>
                    <a:gd name="T31" fmla="*/ 0 h 19"/>
                    <a:gd name="T32" fmla="*/ 0 w 49"/>
                    <a:gd name="T33" fmla="*/ 0 h 19"/>
                    <a:gd name="T34" fmla="*/ 0 w 49"/>
                    <a:gd name="T35" fmla="*/ 0 h 19"/>
                    <a:gd name="T36" fmla="*/ 0 w 49"/>
                    <a:gd name="T37" fmla="*/ 0 h 19"/>
                    <a:gd name="T38" fmla="*/ 0 w 49"/>
                    <a:gd name="T39" fmla="*/ 0 h 19"/>
                    <a:gd name="T40" fmla="*/ 0 w 49"/>
                    <a:gd name="T41" fmla="*/ 0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9"/>
                    <a:gd name="T64" fmla="*/ 0 h 19"/>
                    <a:gd name="T65" fmla="*/ 49 w 49"/>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9" h="19">
                      <a:moveTo>
                        <a:pt x="7" y="2"/>
                      </a:moveTo>
                      <a:lnTo>
                        <a:pt x="13" y="0"/>
                      </a:lnTo>
                      <a:lnTo>
                        <a:pt x="23" y="0"/>
                      </a:lnTo>
                      <a:lnTo>
                        <a:pt x="32" y="1"/>
                      </a:lnTo>
                      <a:lnTo>
                        <a:pt x="42" y="3"/>
                      </a:lnTo>
                      <a:lnTo>
                        <a:pt x="45" y="5"/>
                      </a:lnTo>
                      <a:lnTo>
                        <a:pt x="47" y="7"/>
                      </a:lnTo>
                      <a:lnTo>
                        <a:pt x="49" y="9"/>
                      </a:lnTo>
                      <a:lnTo>
                        <a:pt x="47" y="12"/>
                      </a:lnTo>
                      <a:lnTo>
                        <a:pt x="46" y="14"/>
                      </a:lnTo>
                      <a:lnTo>
                        <a:pt x="44" y="15"/>
                      </a:lnTo>
                      <a:lnTo>
                        <a:pt x="42" y="18"/>
                      </a:lnTo>
                      <a:lnTo>
                        <a:pt x="38" y="19"/>
                      </a:lnTo>
                      <a:lnTo>
                        <a:pt x="25" y="18"/>
                      </a:lnTo>
                      <a:lnTo>
                        <a:pt x="15" y="15"/>
                      </a:lnTo>
                      <a:lnTo>
                        <a:pt x="9" y="13"/>
                      </a:lnTo>
                      <a:lnTo>
                        <a:pt x="2" y="10"/>
                      </a:lnTo>
                      <a:lnTo>
                        <a:pt x="1" y="8"/>
                      </a:lnTo>
                      <a:lnTo>
                        <a:pt x="0" y="6"/>
                      </a:lnTo>
                      <a:lnTo>
                        <a:pt x="2" y="4"/>
                      </a:lnTo>
                      <a:lnTo>
                        <a:pt x="7" y="2"/>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61" name="Freeform 275"/>
                <p:cNvSpPr>
                  <a:spLocks/>
                </p:cNvSpPr>
                <p:nvPr/>
              </p:nvSpPr>
              <p:spPr bwMode="auto">
                <a:xfrm>
                  <a:off x="3522" y="1502"/>
                  <a:ext cx="39" cy="17"/>
                </a:xfrm>
                <a:custGeom>
                  <a:avLst/>
                  <a:gdLst>
                    <a:gd name="T0" fmla="*/ 0 w 116"/>
                    <a:gd name="T1" fmla="*/ 0 h 53"/>
                    <a:gd name="T2" fmla="*/ 0 w 116"/>
                    <a:gd name="T3" fmla="*/ 0 h 53"/>
                    <a:gd name="T4" fmla="*/ 0 w 116"/>
                    <a:gd name="T5" fmla="*/ 0 h 53"/>
                    <a:gd name="T6" fmla="*/ 0 w 116"/>
                    <a:gd name="T7" fmla="*/ 0 h 53"/>
                    <a:gd name="T8" fmla="*/ 0 w 116"/>
                    <a:gd name="T9" fmla="*/ 0 h 53"/>
                    <a:gd name="T10" fmla="*/ 0 w 116"/>
                    <a:gd name="T11" fmla="*/ 0 h 53"/>
                    <a:gd name="T12" fmla="*/ 0 w 116"/>
                    <a:gd name="T13" fmla="*/ 0 h 53"/>
                    <a:gd name="T14" fmla="*/ 0 w 116"/>
                    <a:gd name="T15" fmla="*/ 0 h 53"/>
                    <a:gd name="T16" fmla="*/ 0 w 116"/>
                    <a:gd name="T17" fmla="*/ 0 h 53"/>
                    <a:gd name="T18" fmla="*/ 0 w 116"/>
                    <a:gd name="T19" fmla="*/ 0 h 53"/>
                    <a:gd name="T20" fmla="*/ 0 w 116"/>
                    <a:gd name="T21" fmla="*/ 0 h 53"/>
                    <a:gd name="T22" fmla="*/ 0 w 116"/>
                    <a:gd name="T23" fmla="*/ 0 h 53"/>
                    <a:gd name="T24" fmla="*/ 0 w 116"/>
                    <a:gd name="T25" fmla="*/ 0 h 53"/>
                    <a:gd name="T26" fmla="*/ 0 w 116"/>
                    <a:gd name="T27" fmla="*/ 0 h 53"/>
                    <a:gd name="T28" fmla="*/ 0 w 116"/>
                    <a:gd name="T29" fmla="*/ 0 h 53"/>
                    <a:gd name="T30" fmla="*/ 0 w 116"/>
                    <a:gd name="T31" fmla="*/ 0 h 53"/>
                    <a:gd name="T32" fmla="*/ 0 w 116"/>
                    <a:gd name="T33" fmla="*/ 0 h 53"/>
                    <a:gd name="T34" fmla="*/ 0 w 116"/>
                    <a:gd name="T35" fmla="*/ 0 h 53"/>
                    <a:gd name="T36" fmla="*/ 0 w 116"/>
                    <a:gd name="T37" fmla="*/ 0 h 53"/>
                    <a:gd name="T38" fmla="*/ 0 w 116"/>
                    <a:gd name="T39" fmla="*/ 0 h 53"/>
                    <a:gd name="T40" fmla="*/ 0 w 116"/>
                    <a:gd name="T41" fmla="*/ 0 h 53"/>
                    <a:gd name="T42" fmla="*/ 0 w 116"/>
                    <a:gd name="T43" fmla="*/ 0 h 53"/>
                    <a:gd name="T44" fmla="*/ 0 w 116"/>
                    <a:gd name="T45" fmla="*/ 0 h 53"/>
                    <a:gd name="T46" fmla="*/ 0 w 116"/>
                    <a:gd name="T47" fmla="*/ 0 h 53"/>
                    <a:gd name="T48" fmla="*/ 0 w 116"/>
                    <a:gd name="T49" fmla="*/ 0 h 53"/>
                    <a:gd name="T50" fmla="*/ 0 w 116"/>
                    <a:gd name="T51" fmla="*/ 0 h 53"/>
                    <a:gd name="T52" fmla="*/ 0 w 116"/>
                    <a:gd name="T53" fmla="*/ 0 h 53"/>
                    <a:gd name="T54" fmla="*/ 0 w 116"/>
                    <a:gd name="T55" fmla="*/ 0 h 53"/>
                    <a:gd name="T56" fmla="*/ 0 w 116"/>
                    <a:gd name="T57" fmla="*/ 0 h 53"/>
                    <a:gd name="T58" fmla="*/ 0 w 116"/>
                    <a:gd name="T59" fmla="*/ 0 h 53"/>
                    <a:gd name="T60" fmla="*/ 0 w 116"/>
                    <a:gd name="T61" fmla="*/ 0 h 53"/>
                    <a:gd name="T62" fmla="*/ 0 w 116"/>
                    <a:gd name="T63" fmla="*/ 0 h 53"/>
                    <a:gd name="T64" fmla="*/ 0 w 116"/>
                    <a:gd name="T65" fmla="*/ 0 h 53"/>
                    <a:gd name="T66" fmla="*/ 0 w 116"/>
                    <a:gd name="T67" fmla="*/ 0 h 53"/>
                    <a:gd name="T68" fmla="*/ 0 w 116"/>
                    <a:gd name="T69" fmla="*/ 0 h 53"/>
                    <a:gd name="T70" fmla="*/ 0 w 116"/>
                    <a:gd name="T71" fmla="*/ 0 h 53"/>
                    <a:gd name="T72" fmla="*/ 0 w 116"/>
                    <a:gd name="T73" fmla="*/ 0 h 5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16"/>
                    <a:gd name="T112" fmla="*/ 0 h 53"/>
                    <a:gd name="T113" fmla="*/ 116 w 116"/>
                    <a:gd name="T114" fmla="*/ 53 h 5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16" h="53">
                      <a:moveTo>
                        <a:pt x="2" y="43"/>
                      </a:moveTo>
                      <a:lnTo>
                        <a:pt x="11" y="38"/>
                      </a:lnTo>
                      <a:lnTo>
                        <a:pt x="21" y="32"/>
                      </a:lnTo>
                      <a:lnTo>
                        <a:pt x="38" y="25"/>
                      </a:lnTo>
                      <a:lnTo>
                        <a:pt x="55" y="18"/>
                      </a:lnTo>
                      <a:lnTo>
                        <a:pt x="65" y="14"/>
                      </a:lnTo>
                      <a:lnTo>
                        <a:pt x="81" y="6"/>
                      </a:lnTo>
                      <a:lnTo>
                        <a:pt x="89" y="3"/>
                      </a:lnTo>
                      <a:lnTo>
                        <a:pt x="97" y="1"/>
                      </a:lnTo>
                      <a:lnTo>
                        <a:pt x="102" y="0"/>
                      </a:lnTo>
                      <a:lnTo>
                        <a:pt x="104" y="0"/>
                      </a:lnTo>
                      <a:lnTo>
                        <a:pt x="108" y="1"/>
                      </a:lnTo>
                      <a:lnTo>
                        <a:pt x="109" y="2"/>
                      </a:lnTo>
                      <a:lnTo>
                        <a:pt x="114" y="6"/>
                      </a:lnTo>
                      <a:lnTo>
                        <a:pt x="116" y="9"/>
                      </a:lnTo>
                      <a:lnTo>
                        <a:pt x="115" y="12"/>
                      </a:lnTo>
                      <a:lnTo>
                        <a:pt x="112" y="13"/>
                      </a:lnTo>
                      <a:lnTo>
                        <a:pt x="108" y="15"/>
                      </a:lnTo>
                      <a:lnTo>
                        <a:pt x="102" y="16"/>
                      </a:lnTo>
                      <a:lnTo>
                        <a:pt x="98" y="16"/>
                      </a:lnTo>
                      <a:lnTo>
                        <a:pt x="93" y="17"/>
                      </a:lnTo>
                      <a:lnTo>
                        <a:pt x="89" y="19"/>
                      </a:lnTo>
                      <a:lnTo>
                        <a:pt x="83" y="22"/>
                      </a:lnTo>
                      <a:lnTo>
                        <a:pt x="77" y="28"/>
                      </a:lnTo>
                      <a:lnTo>
                        <a:pt x="68" y="37"/>
                      </a:lnTo>
                      <a:lnTo>
                        <a:pt x="59" y="43"/>
                      </a:lnTo>
                      <a:lnTo>
                        <a:pt x="48" y="48"/>
                      </a:lnTo>
                      <a:lnTo>
                        <a:pt x="36" y="51"/>
                      </a:lnTo>
                      <a:lnTo>
                        <a:pt x="26" y="53"/>
                      </a:lnTo>
                      <a:lnTo>
                        <a:pt x="19" y="53"/>
                      </a:lnTo>
                      <a:lnTo>
                        <a:pt x="13" y="53"/>
                      </a:lnTo>
                      <a:lnTo>
                        <a:pt x="8" y="53"/>
                      </a:lnTo>
                      <a:lnTo>
                        <a:pt x="4" y="52"/>
                      </a:lnTo>
                      <a:lnTo>
                        <a:pt x="1" y="50"/>
                      </a:lnTo>
                      <a:lnTo>
                        <a:pt x="0" y="48"/>
                      </a:lnTo>
                      <a:lnTo>
                        <a:pt x="0" y="46"/>
                      </a:lnTo>
                      <a:lnTo>
                        <a:pt x="2" y="43"/>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62" name="Freeform 276"/>
                <p:cNvSpPr>
                  <a:spLocks/>
                </p:cNvSpPr>
                <p:nvPr/>
              </p:nvSpPr>
              <p:spPr bwMode="auto">
                <a:xfrm>
                  <a:off x="3552" y="1502"/>
                  <a:ext cx="7" cy="2"/>
                </a:xfrm>
                <a:custGeom>
                  <a:avLst/>
                  <a:gdLst>
                    <a:gd name="T0" fmla="*/ 0 w 20"/>
                    <a:gd name="T1" fmla="*/ 0 h 5"/>
                    <a:gd name="T2" fmla="*/ 0 w 20"/>
                    <a:gd name="T3" fmla="*/ 0 h 5"/>
                    <a:gd name="T4" fmla="*/ 0 w 20"/>
                    <a:gd name="T5" fmla="*/ 0 h 5"/>
                    <a:gd name="T6" fmla="*/ 0 w 20"/>
                    <a:gd name="T7" fmla="*/ 0 h 5"/>
                    <a:gd name="T8" fmla="*/ 0 w 20"/>
                    <a:gd name="T9" fmla="*/ 0 h 5"/>
                    <a:gd name="T10" fmla="*/ 0 w 20"/>
                    <a:gd name="T11" fmla="*/ 0 h 5"/>
                    <a:gd name="T12" fmla="*/ 0 w 20"/>
                    <a:gd name="T13" fmla="*/ 0 h 5"/>
                    <a:gd name="T14" fmla="*/ 0 w 20"/>
                    <a:gd name="T15" fmla="*/ 0 h 5"/>
                    <a:gd name="T16" fmla="*/ 0 w 20"/>
                    <a:gd name="T17" fmla="*/ 0 h 5"/>
                    <a:gd name="T18" fmla="*/ 0 w 20"/>
                    <a:gd name="T19" fmla="*/ 0 h 5"/>
                    <a:gd name="T20" fmla="*/ 0 w 20"/>
                    <a:gd name="T21" fmla="*/ 0 h 5"/>
                    <a:gd name="T22" fmla="*/ 0 w 20"/>
                    <a:gd name="T23" fmla="*/ 0 h 5"/>
                    <a:gd name="T24" fmla="*/ 0 w 20"/>
                    <a:gd name="T25" fmla="*/ 0 h 5"/>
                    <a:gd name="T26" fmla="*/ 0 w 20"/>
                    <a:gd name="T27" fmla="*/ 0 h 5"/>
                    <a:gd name="T28" fmla="*/ 0 w 20"/>
                    <a:gd name="T29" fmla="*/ 0 h 5"/>
                    <a:gd name="T30" fmla="*/ 0 w 20"/>
                    <a:gd name="T31" fmla="*/ 0 h 5"/>
                    <a:gd name="T32" fmla="*/ 0 w 20"/>
                    <a:gd name="T33" fmla="*/ 0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5"/>
                    <a:gd name="T53" fmla="*/ 20 w 20"/>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5">
                      <a:moveTo>
                        <a:pt x="18" y="2"/>
                      </a:moveTo>
                      <a:lnTo>
                        <a:pt x="15" y="1"/>
                      </a:lnTo>
                      <a:lnTo>
                        <a:pt x="13" y="0"/>
                      </a:lnTo>
                      <a:lnTo>
                        <a:pt x="10" y="1"/>
                      </a:lnTo>
                      <a:lnTo>
                        <a:pt x="5" y="2"/>
                      </a:lnTo>
                      <a:lnTo>
                        <a:pt x="2" y="3"/>
                      </a:lnTo>
                      <a:lnTo>
                        <a:pt x="0" y="4"/>
                      </a:lnTo>
                      <a:lnTo>
                        <a:pt x="0" y="5"/>
                      </a:lnTo>
                      <a:lnTo>
                        <a:pt x="2" y="5"/>
                      </a:lnTo>
                      <a:lnTo>
                        <a:pt x="6" y="4"/>
                      </a:lnTo>
                      <a:lnTo>
                        <a:pt x="11" y="4"/>
                      </a:lnTo>
                      <a:lnTo>
                        <a:pt x="14" y="4"/>
                      </a:lnTo>
                      <a:lnTo>
                        <a:pt x="18" y="5"/>
                      </a:lnTo>
                      <a:lnTo>
                        <a:pt x="19" y="5"/>
                      </a:lnTo>
                      <a:lnTo>
                        <a:pt x="20" y="4"/>
                      </a:lnTo>
                      <a:lnTo>
                        <a:pt x="19" y="3"/>
                      </a:lnTo>
                      <a:lnTo>
                        <a:pt x="18" y="2"/>
                      </a:lnTo>
                      <a:close/>
                    </a:path>
                  </a:pathLst>
                </a:custGeom>
                <a:solidFill>
                  <a:srgbClr val="DFDFD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63" name="Freeform 277"/>
                <p:cNvSpPr>
                  <a:spLocks/>
                </p:cNvSpPr>
                <p:nvPr/>
              </p:nvSpPr>
              <p:spPr bwMode="auto">
                <a:xfrm>
                  <a:off x="3554" y="1502"/>
                  <a:ext cx="4" cy="1"/>
                </a:xfrm>
                <a:custGeom>
                  <a:avLst/>
                  <a:gdLst>
                    <a:gd name="T0" fmla="*/ 0 w 13"/>
                    <a:gd name="T1" fmla="*/ 0 h 3"/>
                    <a:gd name="T2" fmla="*/ 0 w 13"/>
                    <a:gd name="T3" fmla="*/ 0 h 3"/>
                    <a:gd name="T4" fmla="*/ 0 w 13"/>
                    <a:gd name="T5" fmla="*/ 0 h 3"/>
                    <a:gd name="T6" fmla="*/ 0 w 13"/>
                    <a:gd name="T7" fmla="*/ 0 h 3"/>
                    <a:gd name="T8" fmla="*/ 0 w 13"/>
                    <a:gd name="T9" fmla="*/ 0 h 3"/>
                    <a:gd name="T10" fmla="*/ 0 w 13"/>
                    <a:gd name="T11" fmla="*/ 0 h 3"/>
                    <a:gd name="T12" fmla="*/ 0 w 13"/>
                    <a:gd name="T13" fmla="*/ 0 h 3"/>
                    <a:gd name="T14" fmla="*/ 0 w 13"/>
                    <a:gd name="T15" fmla="*/ 0 h 3"/>
                    <a:gd name="T16" fmla="*/ 0 w 13"/>
                    <a:gd name="T17" fmla="*/ 0 h 3"/>
                    <a:gd name="T18" fmla="*/ 0 w 13"/>
                    <a:gd name="T19" fmla="*/ 0 h 3"/>
                    <a:gd name="T20" fmla="*/ 0 w 13"/>
                    <a:gd name="T21" fmla="*/ 0 h 3"/>
                    <a:gd name="T22" fmla="*/ 0 w 13"/>
                    <a:gd name="T23" fmla="*/ 0 h 3"/>
                    <a:gd name="T24" fmla="*/ 0 w 13"/>
                    <a:gd name="T25" fmla="*/ 0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
                    <a:gd name="T40" fmla="*/ 0 h 3"/>
                    <a:gd name="T41" fmla="*/ 13 w 13"/>
                    <a:gd name="T42" fmla="*/ 3 h 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 h="3">
                      <a:moveTo>
                        <a:pt x="0" y="3"/>
                      </a:moveTo>
                      <a:lnTo>
                        <a:pt x="0" y="3"/>
                      </a:lnTo>
                      <a:lnTo>
                        <a:pt x="5" y="2"/>
                      </a:lnTo>
                      <a:lnTo>
                        <a:pt x="8" y="1"/>
                      </a:lnTo>
                      <a:lnTo>
                        <a:pt x="10" y="1"/>
                      </a:lnTo>
                      <a:lnTo>
                        <a:pt x="12" y="2"/>
                      </a:lnTo>
                      <a:lnTo>
                        <a:pt x="13" y="1"/>
                      </a:lnTo>
                      <a:lnTo>
                        <a:pt x="10" y="0"/>
                      </a:lnTo>
                      <a:lnTo>
                        <a:pt x="8" y="0"/>
                      </a:lnTo>
                      <a:lnTo>
                        <a:pt x="5" y="0"/>
                      </a:lnTo>
                      <a:lnTo>
                        <a:pt x="0" y="1"/>
                      </a:lnTo>
                      <a:lnTo>
                        <a:pt x="0" y="3"/>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64" name="Freeform 278"/>
                <p:cNvSpPr>
                  <a:spLocks/>
                </p:cNvSpPr>
                <p:nvPr/>
              </p:nvSpPr>
              <p:spPr bwMode="auto">
                <a:xfrm>
                  <a:off x="3552" y="1503"/>
                  <a:ext cx="4" cy="1"/>
                </a:xfrm>
                <a:custGeom>
                  <a:avLst/>
                  <a:gdLst>
                    <a:gd name="T0" fmla="*/ 0 w 12"/>
                    <a:gd name="T1" fmla="*/ 0 h 4"/>
                    <a:gd name="T2" fmla="*/ 0 w 12"/>
                    <a:gd name="T3" fmla="*/ 0 h 4"/>
                    <a:gd name="T4" fmla="*/ 0 w 12"/>
                    <a:gd name="T5" fmla="*/ 0 h 4"/>
                    <a:gd name="T6" fmla="*/ 0 w 12"/>
                    <a:gd name="T7" fmla="*/ 0 h 4"/>
                    <a:gd name="T8" fmla="*/ 0 w 12"/>
                    <a:gd name="T9" fmla="*/ 0 h 4"/>
                    <a:gd name="T10" fmla="*/ 0 w 12"/>
                    <a:gd name="T11" fmla="*/ 0 h 4"/>
                    <a:gd name="T12" fmla="*/ 0 w 12"/>
                    <a:gd name="T13" fmla="*/ 0 h 4"/>
                    <a:gd name="T14" fmla="*/ 0 w 12"/>
                    <a:gd name="T15" fmla="*/ 0 h 4"/>
                    <a:gd name="T16" fmla="*/ 0 w 12"/>
                    <a:gd name="T17" fmla="*/ 0 h 4"/>
                    <a:gd name="T18" fmla="*/ 0 w 12"/>
                    <a:gd name="T19" fmla="*/ 0 h 4"/>
                    <a:gd name="T20" fmla="*/ 0 w 12"/>
                    <a:gd name="T21" fmla="*/ 0 h 4"/>
                    <a:gd name="T22" fmla="*/ 0 w 12"/>
                    <a:gd name="T23" fmla="*/ 0 h 4"/>
                    <a:gd name="T24" fmla="*/ 0 w 12"/>
                    <a:gd name="T25" fmla="*/ 0 h 4"/>
                    <a:gd name="T26" fmla="*/ 0 w 12"/>
                    <a:gd name="T27" fmla="*/ 0 h 4"/>
                    <a:gd name="T28" fmla="*/ 0 w 12"/>
                    <a:gd name="T29" fmla="*/ 0 h 4"/>
                    <a:gd name="T30" fmla="*/ 0 w 12"/>
                    <a:gd name="T31" fmla="*/ 0 h 4"/>
                    <a:gd name="T32" fmla="*/ 0 w 12"/>
                    <a:gd name="T33" fmla="*/ 0 h 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4"/>
                    <a:gd name="T53" fmla="*/ 12 w 12"/>
                    <a:gd name="T54" fmla="*/ 4 h 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4">
                      <a:moveTo>
                        <a:pt x="12" y="2"/>
                      </a:moveTo>
                      <a:lnTo>
                        <a:pt x="12" y="2"/>
                      </a:lnTo>
                      <a:lnTo>
                        <a:pt x="7" y="3"/>
                      </a:lnTo>
                      <a:lnTo>
                        <a:pt x="3" y="3"/>
                      </a:lnTo>
                      <a:lnTo>
                        <a:pt x="1" y="3"/>
                      </a:lnTo>
                      <a:lnTo>
                        <a:pt x="3" y="4"/>
                      </a:lnTo>
                      <a:lnTo>
                        <a:pt x="3" y="3"/>
                      </a:lnTo>
                      <a:lnTo>
                        <a:pt x="6" y="2"/>
                      </a:lnTo>
                      <a:lnTo>
                        <a:pt x="6" y="0"/>
                      </a:lnTo>
                      <a:lnTo>
                        <a:pt x="3" y="2"/>
                      </a:lnTo>
                      <a:lnTo>
                        <a:pt x="0" y="3"/>
                      </a:lnTo>
                      <a:lnTo>
                        <a:pt x="1" y="4"/>
                      </a:lnTo>
                      <a:lnTo>
                        <a:pt x="3" y="4"/>
                      </a:lnTo>
                      <a:lnTo>
                        <a:pt x="7" y="4"/>
                      </a:lnTo>
                      <a:lnTo>
                        <a:pt x="12" y="4"/>
                      </a:lnTo>
                      <a:lnTo>
                        <a:pt x="12" y="2"/>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65" name="Freeform 279"/>
                <p:cNvSpPr>
                  <a:spLocks/>
                </p:cNvSpPr>
                <p:nvPr/>
              </p:nvSpPr>
              <p:spPr bwMode="auto">
                <a:xfrm>
                  <a:off x="3556" y="1503"/>
                  <a:ext cx="3" cy="1"/>
                </a:xfrm>
                <a:custGeom>
                  <a:avLst/>
                  <a:gdLst>
                    <a:gd name="T0" fmla="*/ 0 w 9"/>
                    <a:gd name="T1" fmla="*/ 0 h 4"/>
                    <a:gd name="T2" fmla="*/ 0 w 9"/>
                    <a:gd name="T3" fmla="*/ 0 h 4"/>
                    <a:gd name="T4" fmla="*/ 0 w 9"/>
                    <a:gd name="T5" fmla="*/ 0 h 4"/>
                    <a:gd name="T6" fmla="*/ 0 w 9"/>
                    <a:gd name="T7" fmla="*/ 0 h 4"/>
                    <a:gd name="T8" fmla="*/ 0 w 9"/>
                    <a:gd name="T9" fmla="*/ 0 h 4"/>
                    <a:gd name="T10" fmla="*/ 0 w 9"/>
                    <a:gd name="T11" fmla="*/ 0 h 4"/>
                    <a:gd name="T12" fmla="*/ 0 w 9"/>
                    <a:gd name="T13" fmla="*/ 0 h 4"/>
                    <a:gd name="T14" fmla="*/ 0 w 9"/>
                    <a:gd name="T15" fmla="*/ 0 h 4"/>
                    <a:gd name="T16" fmla="*/ 0 w 9"/>
                    <a:gd name="T17" fmla="*/ 0 h 4"/>
                    <a:gd name="T18" fmla="*/ 0 w 9"/>
                    <a:gd name="T19" fmla="*/ 0 h 4"/>
                    <a:gd name="T20" fmla="*/ 0 w 9"/>
                    <a:gd name="T21" fmla="*/ 0 h 4"/>
                    <a:gd name="T22" fmla="*/ 0 w 9"/>
                    <a:gd name="T23" fmla="*/ 0 h 4"/>
                    <a:gd name="T24" fmla="*/ 0 w 9"/>
                    <a:gd name="T25" fmla="*/ 0 h 4"/>
                    <a:gd name="T26" fmla="*/ 0 w 9"/>
                    <a:gd name="T27" fmla="*/ 0 h 4"/>
                    <a:gd name="T28" fmla="*/ 0 w 9"/>
                    <a:gd name="T29" fmla="*/ 0 h 4"/>
                    <a:gd name="T30" fmla="*/ 0 w 9"/>
                    <a:gd name="T31" fmla="*/ 0 h 4"/>
                    <a:gd name="T32" fmla="*/ 0 w 9"/>
                    <a:gd name="T33" fmla="*/ 0 h 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
                    <a:gd name="T52" fmla="*/ 0 h 4"/>
                    <a:gd name="T53" fmla="*/ 9 w 9"/>
                    <a:gd name="T54" fmla="*/ 4 h 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 h="4">
                      <a:moveTo>
                        <a:pt x="6" y="1"/>
                      </a:moveTo>
                      <a:lnTo>
                        <a:pt x="6" y="1"/>
                      </a:lnTo>
                      <a:lnTo>
                        <a:pt x="8" y="3"/>
                      </a:lnTo>
                      <a:lnTo>
                        <a:pt x="7" y="3"/>
                      </a:lnTo>
                      <a:lnTo>
                        <a:pt x="3" y="3"/>
                      </a:lnTo>
                      <a:lnTo>
                        <a:pt x="0" y="2"/>
                      </a:lnTo>
                      <a:lnTo>
                        <a:pt x="0" y="4"/>
                      </a:lnTo>
                      <a:lnTo>
                        <a:pt x="3" y="4"/>
                      </a:lnTo>
                      <a:lnTo>
                        <a:pt x="7" y="4"/>
                      </a:lnTo>
                      <a:lnTo>
                        <a:pt x="8" y="4"/>
                      </a:lnTo>
                      <a:lnTo>
                        <a:pt x="9" y="3"/>
                      </a:lnTo>
                      <a:lnTo>
                        <a:pt x="9" y="2"/>
                      </a:lnTo>
                      <a:lnTo>
                        <a:pt x="7" y="0"/>
                      </a:lnTo>
                      <a:lnTo>
                        <a:pt x="6" y="1"/>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66" name="Freeform 280"/>
                <p:cNvSpPr>
                  <a:spLocks/>
                </p:cNvSpPr>
                <p:nvPr/>
              </p:nvSpPr>
              <p:spPr bwMode="auto">
                <a:xfrm>
                  <a:off x="3576" y="1563"/>
                  <a:ext cx="17" cy="37"/>
                </a:xfrm>
                <a:custGeom>
                  <a:avLst/>
                  <a:gdLst>
                    <a:gd name="T0" fmla="*/ 0 w 49"/>
                    <a:gd name="T1" fmla="*/ 0 h 109"/>
                    <a:gd name="T2" fmla="*/ 0 w 49"/>
                    <a:gd name="T3" fmla="*/ 0 h 109"/>
                    <a:gd name="T4" fmla="*/ 0 w 49"/>
                    <a:gd name="T5" fmla="*/ 0 h 109"/>
                    <a:gd name="T6" fmla="*/ 0 w 49"/>
                    <a:gd name="T7" fmla="*/ 0 h 109"/>
                    <a:gd name="T8" fmla="*/ 0 w 49"/>
                    <a:gd name="T9" fmla="*/ 0 h 109"/>
                    <a:gd name="T10" fmla="*/ 0 w 49"/>
                    <a:gd name="T11" fmla="*/ 0 h 109"/>
                    <a:gd name="T12" fmla="*/ 0 w 49"/>
                    <a:gd name="T13" fmla="*/ 0 h 109"/>
                    <a:gd name="T14" fmla="*/ 0 w 49"/>
                    <a:gd name="T15" fmla="*/ 0 h 109"/>
                    <a:gd name="T16" fmla="*/ 0 w 49"/>
                    <a:gd name="T17" fmla="*/ 0 h 109"/>
                    <a:gd name="T18" fmla="*/ 0 w 49"/>
                    <a:gd name="T19" fmla="*/ 0 h 109"/>
                    <a:gd name="T20" fmla="*/ 0 w 49"/>
                    <a:gd name="T21" fmla="*/ 0 h 109"/>
                    <a:gd name="T22" fmla="*/ 0 w 49"/>
                    <a:gd name="T23" fmla="*/ 0 h 109"/>
                    <a:gd name="T24" fmla="*/ 0 w 49"/>
                    <a:gd name="T25" fmla="*/ 0 h 109"/>
                    <a:gd name="T26" fmla="*/ 0 w 49"/>
                    <a:gd name="T27" fmla="*/ 0 h 109"/>
                    <a:gd name="T28" fmla="*/ 0 w 49"/>
                    <a:gd name="T29" fmla="*/ 0 h 109"/>
                    <a:gd name="T30" fmla="*/ 0 w 49"/>
                    <a:gd name="T31" fmla="*/ 0 h 109"/>
                    <a:gd name="T32" fmla="*/ 0 w 49"/>
                    <a:gd name="T33" fmla="*/ 0 h 109"/>
                    <a:gd name="T34" fmla="*/ 0 w 49"/>
                    <a:gd name="T35" fmla="*/ 0 h 109"/>
                    <a:gd name="T36" fmla="*/ 0 w 49"/>
                    <a:gd name="T37" fmla="*/ 0 h 109"/>
                    <a:gd name="T38" fmla="*/ 0 w 49"/>
                    <a:gd name="T39" fmla="*/ 0 h 109"/>
                    <a:gd name="T40" fmla="*/ 0 w 49"/>
                    <a:gd name="T41" fmla="*/ 0 h 109"/>
                    <a:gd name="T42" fmla="*/ 0 w 49"/>
                    <a:gd name="T43" fmla="*/ 0 h 109"/>
                    <a:gd name="T44" fmla="*/ 0 w 49"/>
                    <a:gd name="T45" fmla="*/ 0 h 109"/>
                    <a:gd name="T46" fmla="*/ 0 w 49"/>
                    <a:gd name="T47" fmla="*/ 0 h 109"/>
                    <a:gd name="T48" fmla="*/ 0 w 49"/>
                    <a:gd name="T49" fmla="*/ 0 h 109"/>
                    <a:gd name="T50" fmla="*/ 0 w 49"/>
                    <a:gd name="T51" fmla="*/ 0 h 109"/>
                    <a:gd name="T52" fmla="*/ 0 w 49"/>
                    <a:gd name="T53" fmla="*/ 0 h 109"/>
                    <a:gd name="T54" fmla="*/ 0 w 49"/>
                    <a:gd name="T55" fmla="*/ 0 h 109"/>
                    <a:gd name="T56" fmla="*/ 0 w 49"/>
                    <a:gd name="T57" fmla="*/ 0 h 109"/>
                    <a:gd name="T58" fmla="*/ 0 w 49"/>
                    <a:gd name="T59" fmla="*/ 0 h 109"/>
                    <a:gd name="T60" fmla="*/ 0 w 49"/>
                    <a:gd name="T61" fmla="*/ 0 h 109"/>
                    <a:gd name="T62" fmla="*/ 0 w 49"/>
                    <a:gd name="T63" fmla="*/ 0 h 109"/>
                    <a:gd name="T64" fmla="*/ 0 w 49"/>
                    <a:gd name="T65" fmla="*/ 0 h 10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9"/>
                    <a:gd name="T100" fmla="*/ 0 h 109"/>
                    <a:gd name="T101" fmla="*/ 49 w 49"/>
                    <a:gd name="T102" fmla="*/ 109 h 10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9" h="109">
                      <a:moveTo>
                        <a:pt x="14" y="7"/>
                      </a:moveTo>
                      <a:lnTo>
                        <a:pt x="16" y="16"/>
                      </a:lnTo>
                      <a:lnTo>
                        <a:pt x="23" y="36"/>
                      </a:lnTo>
                      <a:lnTo>
                        <a:pt x="30" y="58"/>
                      </a:lnTo>
                      <a:lnTo>
                        <a:pt x="37" y="74"/>
                      </a:lnTo>
                      <a:lnTo>
                        <a:pt x="42" y="85"/>
                      </a:lnTo>
                      <a:lnTo>
                        <a:pt x="46" y="94"/>
                      </a:lnTo>
                      <a:lnTo>
                        <a:pt x="47" y="97"/>
                      </a:lnTo>
                      <a:lnTo>
                        <a:pt x="49" y="102"/>
                      </a:lnTo>
                      <a:lnTo>
                        <a:pt x="49" y="104"/>
                      </a:lnTo>
                      <a:lnTo>
                        <a:pt x="47" y="106"/>
                      </a:lnTo>
                      <a:lnTo>
                        <a:pt x="43" y="108"/>
                      </a:lnTo>
                      <a:lnTo>
                        <a:pt x="38" y="109"/>
                      </a:lnTo>
                      <a:lnTo>
                        <a:pt x="36" y="109"/>
                      </a:lnTo>
                      <a:lnTo>
                        <a:pt x="34" y="109"/>
                      </a:lnTo>
                      <a:lnTo>
                        <a:pt x="32" y="107"/>
                      </a:lnTo>
                      <a:lnTo>
                        <a:pt x="30" y="106"/>
                      </a:lnTo>
                      <a:lnTo>
                        <a:pt x="28" y="97"/>
                      </a:lnTo>
                      <a:lnTo>
                        <a:pt x="26" y="84"/>
                      </a:lnTo>
                      <a:lnTo>
                        <a:pt x="22" y="68"/>
                      </a:lnTo>
                      <a:lnTo>
                        <a:pt x="17" y="54"/>
                      </a:lnTo>
                      <a:lnTo>
                        <a:pt x="13" y="41"/>
                      </a:lnTo>
                      <a:lnTo>
                        <a:pt x="8" y="26"/>
                      </a:lnTo>
                      <a:lnTo>
                        <a:pt x="4" y="14"/>
                      </a:lnTo>
                      <a:lnTo>
                        <a:pt x="0" y="7"/>
                      </a:lnTo>
                      <a:lnTo>
                        <a:pt x="0" y="6"/>
                      </a:lnTo>
                      <a:lnTo>
                        <a:pt x="0" y="4"/>
                      </a:lnTo>
                      <a:lnTo>
                        <a:pt x="2" y="2"/>
                      </a:lnTo>
                      <a:lnTo>
                        <a:pt x="5" y="1"/>
                      </a:lnTo>
                      <a:lnTo>
                        <a:pt x="7" y="0"/>
                      </a:lnTo>
                      <a:lnTo>
                        <a:pt x="9" y="1"/>
                      </a:lnTo>
                      <a:lnTo>
                        <a:pt x="12" y="3"/>
                      </a:lnTo>
                      <a:lnTo>
                        <a:pt x="14" y="7"/>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67" name="Freeform 281"/>
                <p:cNvSpPr>
                  <a:spLocks/>
                </p:cNvSpPr>
                <p:nvPr/>
              </p:nvSpPr>
              <p:spPr bwMode="auto">
                <a:xfrm>
                  <a:off x="3587" y="1596"/>
                  <a:ext cx="5" cy="3"/>
                </a:xfrm>
                <a:custGeom>
                  <a:avLst/>
                  <a:gdLst>
                    <a:gd name="T0" fmla="*/ 0 w 14"/>
                    <a:gd name="T1" fmla="*/ 0 h 11"/>
                    <a:gd name="T2" fmla="*/ 0 w 14"/>
                    <a:gd name="T3" fmla="*/ 0 h 11"/>
                    <a:gd name="T4" fmla="*/ 0 w 14"/>
                    <a:gd name="T5" fmla="*/ 0 h 11"/>
                    <a:gd name="T6" fmla="*/ 0 w 14"/>
                    <a:gd name="T7" fmla="*/ 0 h 11"/>
                    <a:gd name="T8" fmla="*/ 0 w 14"/>
                    <a:gd name="T9" fmla="*/ 0 h 11"/>
                    <a:gd name="T10" fmla="*/ 0 w 14"/>
                    <a:gd name="T11" fmla="*/ 0 h 11"/>
                    <a:gd name="T12" fmla="*/ 0 w 14"/>
                    <a:gd name="T13" fmla="*/ 0 h 11"/>
                    <a:gd name="T14" fmla="*/ 0 w 14"/>
                    <a:gd name="T15" fmla="*/ 0 h 11"/>
                    <a:gd name="T16" fmla="*/ 0 w 14"/>
                    <a:gd name="T17" fmla="*/ 0 h 11"/>
                    <a:gd name="T18" fmla="*/ 0 w 14"/>
                    <a:gd name="T19" fmla="*/ 0 h 11"/>
                    <a:gd name="T20" fmla="*/ 0 w 14"/>
                    <a:gd name="T21" fmla="*/ 0 h 11"/>
                    <a:gd name="T22" fmla="*/ 0 w 14"/>
                    <a:gd name="T23" fmla="*/ 0 h 11"/>
                    <a:gd name="T24" fmla="*/ 0 w 14"/>
                    <a:gd name="T25" fmla="*/ 0 h 11"/>
                    <a:gd name="T26" fmla="*/ 0 w 14"/>
                    <a:gd name="T27" fmla="*/ 0 h 11"/>
                    <a:gd name="T28" fmla="*/ 0 w 14"/>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
                    <a:gd name="T46" fmla="*/ 0 h 11"/>
                    <a:gd name="T47" fmla="*/ 14 w 14"/>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 h="11">
                      <a:moveTo>
                        <a:pt x="13" y="8"/>
                      </a:moveTo>
                      <a:lnTo>
                        <a:pt x="14" y="7"/>
                      </a:lnTo>
                      <a:lnTo>
                        <a:pt x="14" y="5"/>
                      </a:lnTo>
                      <a:lnTo>
                        <a:pt x="14" y="1"/>
                      </a:lnTo>
                      <a:lnTo>
                        <a:pt x="13" y="0"/>
                      </a:lnTo>
                      <a:lnTo>
                        <a:pt x="10" y="1"/>
                      </a:lnTo>
                      <a:lnTo>
                        <a:pt x="4" y="2"/>
                      </a:lnTo>
                      <a:lnTo>
                        <a:pt x="2" y="3"/>
                      </a:lnTo>
                      <a:lnTo>
                        <a:pt x="0" y="6"/>
                      </a:lnTo>
                      <a:lnTo>
                        <a:pt x="0" y="8"/>
                      </a:lnTo>
                      <a:lnTo>
                        <a:pt x="2" y="10"/>
                      </a:lnTo>
                      <a:lnTo>
                        <a:pt x="5" y="11"/>
                      </a:lnTo>
                      <a:lnTo>
                        <a:pt x="7" y="11"/>
                      </a:lnTo>
                      <a:lnTo>
                        <a:pt x="10" y="10"/>
                      </a:lnTo>
                      <a:lnTo>
                        <a:pt x="13" y="8"/>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68" name="Freeform 282"/>
                <p:cNvSpPr>
                  <a:spLocks/>
                </p:cNvSpPr>
                <p:nvPr/>
              </p:nvSpPr>
              <p:spPr bwMode="auto">
                <a:xfrm>
                  <a:off x="3589" y="1597"/>
                  <a:ext cx="11" cy="20"/>
                </a:xfrm>
                <a:custGeom>
                  <a:avLst/>
                  <a:gdLst>
                    <a:gd name="T0" fmla="*/ 0 w 34"/>
                    <a:gd name="T1" fmla="*/ 0 h 58"/>
                    <a:gd name="T2" fmla="*/ 0 w 34"/>
                    <a:gd name="T3" fmla="*/ 0 h 58"/>
                    <a:gd name="T4" fmla="*/ 0 w 34"/>
                    <a:gd name="T5" fmla="*/ 0 h 58"/>
                    <a:gd name="T6" fmla="*/ 0 w 34"/>
                    <a:gd name="T7" fmla="*/ 0 h 58"/>
                    <a:gd name="T8" fmla="*/ 0 w 34"/>
                    <a:gd name="T9" fmla="*/ 0 h 58"/>
                    <a:gd name="T10" fmla="*/ 0 w 34"/>
                    <a:gd name="T11" fmla="*/ 0 h 58"/>
                    <a:gd name="T12" fmla="*/ 0 w 34"/>
                    <a:gd name="T13" fmla="*/ 0 h 58"/>
                    <a:gd name="T14" fmla="*/ 0 w 34"/>
                    <a:gd name="T15" fmla="*/ 0 h 58"/>
                    <a:gd name="T16" fmla="*/ 0 w 34"/>
                    <a:gd name="T17" fmla="*/ 0 h 58"/>
                    <a:gd name="T18" fmla="*/ 0 w 34"/>
                    <a:gd name="T19" fmla="*/ 0 h 58"/>
                    <a:gd name="T20" fmla="*/ 0 w 34"/>
                    <a:gd name="T21" fmla="*/ 0 h 58"/>
                    <a:gd name="T22" fmla="*/ 0 w 34"/>
                    <a:gd name="T23" fmla="*/ 0 h 58"/>
                    <a:gd name="T24" fmla="*/ 0 w 34"/>
                    <a:gd name="T25" fmla="*/ 0 h 58"/>
                    <a:gd name="T26" fmla="*/ 0 w 34"/>
                    <a:gd name="T27" fmla="*/ 0 h 58"/>
                    <a:gd name="T28" fmla="*/ 0 w 34"/>
                    <a:gd name="T29" fmla="*/ 0 h 58"/>
                    <a:gd name="T30" fmla="*/ 0 w 34"/>
                    <a:gd name="T31" fmla="*/ 0 h 58"/>
                    <a:gd name="T32" fmla="*/ 0 w 34"/>
                    <a:gd name="T33" fmla="*/ 0 h 58"/>
                    <a:gd name="T34" fmla="*/ 0 w 34"/>
                    <a:gd name="T35" fmla="*/ 0 h 58"/>
                    <a:gd name="T36" fmla="*/ 0 w 34"/>
                    <a:gd name="T37" fmla="*/ 0 h 58"/>
                    <a:gd name="T38" fmla="*/ 0 w 34"/>
                    <a:gd name="T39" fmla="*/ 0 h 58"/>
                    <a:gd name="T40" fmla="*/ 0 w 34"/>
                    <a:gd name="T41" fmla="*/ 0 h 58"/>
                    <a:gd name="T42" fmla="*/ 0 w 34"/>
                    <a:gd name="T43" fmla="*/ 0 h 58"/>
                    <a:gd name="T44" fmla="*/ 0 w 34"/>
                    <a:gd name="T45" fmla="*/ 0 h 58"/>
                    <a:gd name="T46" fmla="*/ 0 w 34"/>
                    <a:gd name="T47" fmla="*/ 0 h 58"/>
                    <a:gd name="T48" fmla="*/ 0 w 34"/>
                    <a:gd name="T49" fmla="*/ 0 h 58"/>
                    <a:gd name="T50" fmla="*/ 0 w 34"/>
                    <a:gd name="T51" fmla="*/ 0 h 58"/>
                    <a:gd name="T52" fmla="*/ 0 w 34"/>
                    <a:gd name="T53" fmla="*/ 0 h 5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4"/>
                    <a:gd name="T82" fmla="*/ 0 h 58"/>
                    <a:gd name="T83" fmla="*/ 34 w 34"/>
                    <a:gd name="T84" fmla="*/ 58 h 5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4" h="58">
                      <a:moveTo>
                        <a:pt x="10" y="3"/>
                      </a:moveTo>
                      <a:lnTo>
                        <a:pt x="15" y="11"/>
                      </a:lnTo>
                      <a:lnTo>
                        <a:pt x="20" y="23"/>
                      </a:lnTo>
                      <a:lnTo>
                        <a:pt x="26" y="34"/>
                      </a:lnTo>
                      <a:lnTo>
                        <a:pt x="32" y="47"/>
                      </a:lnTo>
                      <a:lnTo>
                        <a:pt x="34" y="48"/>
                      </a:lnTo>
                      <a:lnTo>
                        <a:pt x="34" y="50"/>
                      </a:lnTo>
                      <a:lnTo>
                        <a:pt x="34" y="51"/>
                      </a:lnTo>
                      <a:lnTo>
                        <a:pt x="32" y="53"/>
                      </a:lnTo>
                      <a:lnTo>
                        <a:pt x="30" y="55"/>
                      </a:lnTo>
                      <a:lnTo>
                        <a:pt x="28" y="57"/>
                      </a:lnTo>
                      <a:lnTo>
                        <a:pt x="26" y="58"/>
                      </a:lnTo>
                      <a:lnTo>
                        <a:pt x="21" y="57"/>
                      </a:lnTo>
                      <a:lnTo>
                        <a:pt x="20" y="57"/>
                      </a:lnTo>
                      <a:lnTo>
                        <a:pt x="17" y="55"/>
                      </a:lnTo>
                      <a:lnTo>
                        <a:pt x="16" y="54"/>
                      </a:lnTo>
                      <a:lnTo>
                        <a:pt x="15" y="52"/>
                      </a:lnTo>
                      <a:lnTo>
                        <a:pt x="12" y="41"/>
                      </a:lnTo>
                      <a:lnTo>
                        <a:pt x="7" y="27"/>
                      </a:lnTo>
                      <a:lnTo>
                        <a:pt x="2" y="12"/>
                      </a:lnTo>
                      <a:lnTo>
                        <a:pt x="0" y="5"/>
                      </a:lnTo>
                      <a:lnTo>
                        <a:pt x="1" y="3"/>
                      </a:lnTo>
                      <a:lnTo>
                        <a:pt x="2" y="1"/>
                      </a:lnTo>
                      <a:lnTo>
                        <a:pt x="5" y="0"/>
                      </a:lnTo>
                      <a:lnTo>
                        <a:pt x="6" y="0"/>
                      </a:lnTo>
                      <a:lnTo>
                        <a:pt x="8" y="1"/>
                      </a:lnTo>
                      <a:lnTo>
                        <a:pt x="10" y="3"/>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69" name="Freeform 283"/>
                <p:cNvSpPr>
                  <a:spLocks/>
                </p:cNvSpPr>
                <p:nvPr/>
              </p:nvSpPr>
              <p:spPr bwMode="auto">
                <a:xfrm>
                  <a:off x="3594" y="1613"/>
                  <a:ext cx="5" cy="3"/>
                </a:xfrm>
                <a:custGeom>
                  <a:avLst/>
                  <a:gdLst>
                    <a:gd name="T0" fmla="*/ 0 w 16"/>
                    <a:gd name="T1" fmla="*/ 0 h 10"/>
                    <a:gd name="T2" fmla="*/ 0 w 16"/>
                    <a:gd name="T3" fmla="*/ 0 h 10"/>
                    <a:gd name="T4" fmla="*/ 0 w 16"/>
                    <a:gd name="T5" fmla="*/ 0 h 10"/>
                    <a:gd name="T6" fmla="*/ 0 w 16"/>
                    <a:gd name="T7" fmla="*/ 0 h 10"/>
                    <a:gd name="T8" fmla="*/ 0 w 16"/>
                    <a:gd name="T9" fmla="*/ 0 h 10"/>
                    <a:gd name="T10" fmla="*/ 0 w 16"/>
                    <a:gd name="T11" fmla="*/ 0 h 10"/>
                    <a:gd name="T12" fmla="*/ 0 w 16"/>
                    <a:gd name="T13" fmla="*/ 0 h 10"/>
                    <a:gd name="T14" fmla="*/ 0 w 16"/>
                    <a:gd name="T15" fmla="*/ 0 h 10"/>
                    <a:gd name="T16" fmla="*/ 0 w 16"/>
                    <a:gd name="T17" fmla="*/ 0 h 10"/>
                    <a:gd name="T18" fmla="*/ 0 w 16"/>
                    <a:gd name="T19" fmla="*/ 0 h 10"/>
                    <a:gd name="T20" fmla="*/ 0 w 16"/>
                    <a:gd name="T21" fmla="*/ 0 h 10"/>
                    <a:gd name="T22" fmla="*/ 0 w 16"/>
                    <a:gd name="T23" fmla="*/ 0 h 10"/>
                    <a:gd name="T24" fmla="*/ 0 w 16"/>
                    <a:gd name="T25" fmla="*/ 0 h 10"/>
                    <a:gd name="T26" fmla="*/ 0 w 16"/>
                    <a:gd name="T27" fmla="*/ 0 h 10"/>
                    <a:gd name="T28" fmla="*/ 0 w 16"/>
                    <a:gd name="T29" fmla="*/ 0 h 10"/>
                    <a:gd name="T30" fmla="*/ 0 w 16"/>
                    <a:gd name="T31" fmla="*/ 0 h 10"/>
                    <a:gd name="T32" fmla="*/ 0 w 16"/>
                    <a:gd name="T33" fmla="*/ 0 h 10"/>
                    <a:gd name="T34" fmla="*/ 0 w 16"/>
                    <a:gd name="T35" fmla="*/ 0 h 10"/>
                    <a:gd name="T36" fmla="*/ 0 w 16"/>
                    <a:gd name="T37" fmla="*/ 0 h 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
                    <a:gd name="T58" fmla="*/ 0 h 10"/>
                    <a:gd name="T59" fmla="*/ 16 w 16"/>
                    <a:gd name="T60" fmla="*/ 10 h 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 h="10">
                      <a:moveTo>
                        <a:pt x="12" y="8"/>
                      </a:moveTo>
                      <a:lnTo>
                        <a:pt x="14" y="7"/>
                      </a:lnTo>
                      <a:lnTo>
                        <a:pt x="15" y="6"/>
                      </a:lnTo>
                      <a:lnTo>
                        <a:pt x="16" y="4"/>
                      </a:lnTo>
                      <a:lnTo>
                        <a:pt x="16" y="2"/>
                      </a:lnTo>
                      <a:lnTo>
                        <a:pt x="15" y="0"/>
                      </a:lnTo>
                      <a:lnTo>
                        <a:pt x="13" y="0"/>
                      </a:lnTo>
                      <a:lnTo>
                        <a:pt x="12" y="0"/>
                      </a:lnTo>
                      <a:lnTo>
                        <a:pt x="10" y="1"/>
                      </a:lnTo>
                      <a:lnTo>
                        <a:pt x="6" y="3"/>
                      </a:lnTo>
                      <a:lnTo>
                        <a:pt x="3" y="3"/>
                      </a:lnTo>
                      <a:lnTo>
                        <a:pt x="1" y="4"/>
                      </a:lnTo>
                      <a:lnTo>
                        <a:pt x="0" y="5"/>
                      </a:lnTo>
                      <a:lnTo>
                        <a:pt x="1" y="7"/>
                      </a:lnTo>
                      <a:lnTo>
                        <a:pt x="3" y="8"/>
                      </a:lnTo>
                      <a:lnTo>
                        <a:pt x="5" y="9"/>
                      </a:lnTo>
                      <a:lnTo>
                        <a:pt x="6" y="10"/>
                      </a:lnTo>
                      <a:lnTo>
                        <a:pt x="10" y="9"/>
                      </a:lnTo>
                      <a:lnTo>
                        <a:pt x="12" y="8"/>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70" name="Freeform 284"/>
                <p:cNvSpPr>
                  <a:spLocks/>
                </p:cNvSpPr>
                <p:nvPr/>
              </p:nvSpPr>
              <p:spPr bwMode="auto">
                <a:xfrm>
                  <a:off x="3596" y="1614"/>
                  <a:ext cx="15" cy="17"/>
                </a:xfrm>
                <a:custGeom>
                  <a:avLst/>
                  <a:gdLst>
                    <a:gd name="T0" fmla="*/ 0 w 45"/>
                    <a:gd name="T1" fmla="*/ 0 h 52"/>
                    <a:gd name="T2" fmla="*/ 0 w 45"/>
                    <a:gd name="T3" fmla="*/ 0 h 52"/>
                    <a:gd name="T4" fmla="*/ 0 w 45"/>
                    <a:gd name="T5" fmla="*/ 0 h 52"/>
                    <a:gd name="T6" fmla="*/ 0 w 45"/>
                    <a:gd name="T7" fmla="*/ 0 h 52"/>
                    <a:gd name="T8" fmla="*/ 0 w 45"/>
                    <a:gd name="T9" fmla="*/ 0 h 52"/>
                    <a:gd name="T10" fmla="*/ 0 w 45"/>
                    <a:gd name="T11" fmla="*/ 0 h 52"/>
                    <a:gd name="T12" fmla="*/ 0 w 45"/>
                    <a:gd name="T13" fmla="*/ 0 h 52"/>
                    <a:gd name="T14" fmla="*/ 0 w 45"/>
                    <a:gd name="T15" fmla="*/ 0 h 52"/>
                    <a:gd name="T16" fmla="*/ 0 w 45"/>
                    <a:gd name="T17" fmla="*/ 0 h 52"/>
                    <a:gd name="T18" fmla="*/ 0 w 45"/>
                    <a:gd name="T19" fmla="*/ 0 h 52"/>
                    <a:gd name="T20" fmla="*/ 0 w 45"/>
                    <a:gd name="T21" fmla="*/ 0 h 52"/>
                    <a:gd name="T22" fmla="*/ 0 w 45"/>
                    <a:gd name="T23" fmla="*/ 0 h 52"/>
                    <a:gd name="T24" fmla="*/ 0 w 45"/>
                    <a:gd name="T25" fmla="*/ 0 h 52"/>
                    <a:gd name="T26" fmla="*/ 0 w 45"/>
                    <a:gd name="T27" fmla="*/ 0 h 52"/>
                    <a:gd name="T28" fmla="*/ 0 w 45"/>
                    <a:gd name="T29" fmla="*/ 0 h 52"/>
                    <a:gd name="T30" fmla="*/ 0 w 45"/>
                    <a:gd name="T31" fmla="*/ 0 h 52"/>
                    <a:gd name="T32" fmla="*/ 0 w 45"/>
                    <a:gd name="T33" fmla="*/ 0 h 52"/>
                    <a:gd name="T34" fmla="*/ 0 w 45"/>
                    <a:gd name="T35" fmla="*/ 0 h 52"/>
                    <a:gd name="T36" fmla="*/ 0 w 45"/>
                    <a:gd name="T37" fmla="*/ 0 h 52"/>
                    <a:gd name="T38" fmla="*/ 0 w 45"/>
                    <a:gd name="T39" fmla="*/ 0 h 52"/>
                    <a:gd name="T40" fmla="*/ 0 w 45"/>
                    <a:gd name="T41" fmla="*/ 0 h 52"/>
                    <a:gd name="T42" fmla="*/ 0 w 45"/>
                    <a:gd name="T43" fmla="*/ 0 h 52"/>
                    <a:gd name="T44" fmla="*/ 0 w 45"/>
                    <a:gd name="T45" fmla="*/ 0 h 52"/>
                    <a:gd name="T46" fmla="*/ 0 w 45"/>
                    <a:gd name="T47" fmla="*/ 0 h 52"/>
                    <a:gd name="T48" fmla="*/ 0 w 45"/>
                    <a:gd name="T49" fmla="*/ 0 h 52"/>
                    <a:gd name="T50" fmla="*/ 0 w 45"/>
                    <a:gd name="T51" fmla="*/ 0 h 52"/>
                    <a:gd name="T52" fmla="*/ 0 w 45"/>
                    <a:gd name="T53" fmla="*/ 0 h 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5"/>
                    <a:gd name="T82" fmla="*/ 0 h 52"/>
                    <a:gd name="T83" fmla="*/ 45 w 45"/>
                    <a:gd name="T84" fmla="*/ 52 h 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5" h="52">
                      <a:moveTo>
                        <a:pt x="9" y="2"/>
                      </a:moveTo>
                      <a:lnTo>
                        <a:pt x="16" y="9"/>
                      </a:lnTo>
                      <a:lnTo>
                        <a:pt x="23" y="19"/>
                      </a:lnTo>
                      <a:lnTo>
                        <a:pt x="31" y="29"/>
                      </a:lnTo>
                      <a:lnTo>
                        <a:pt x="42" y="39"/>
                      </a:lnTo>
                      <a:lnTo>
                        <a:pt x="44" y="42"/>
                      </a:lnTo>
                      <a:lnTo>
                        <a:pt x="45" y="43"/>
                      </a:lnTo>
                      <a:lnTo>
                        <a:pt x="44" y="44"/>
                      </a:lnTo>
                      <a:lnTo>
                        <a:pt x="43" y="45"/>
                      </a:lnTo>
                      <a:lnTo>
                        <a:pt x="39" y="45"/>
                      </a:lnTo>
                      <a:lnTo>
                        <a:pt x="37" y="46"/>
                      </a:lnTo>
                      <a:lnTo>
                        <a:pt x="36" y="49"/>
                      </a:lnTo>
                      <a:lnTo>
                        <a:pt x="32" y="51"/>
                      </a:lnTo>
                      <a:lnTo>
                        <a:pt x="31" y="52"/>
                      </a:lnTo>
                      <a:lnTo>
                        <a:pt x="29" y="51"/>
                      </a:lnTo>
                      <a:lnTo>
                        <a:pt x="28" y="50"/>
                      </a:lnTo>
                      <a:lnTo>
                        <a:pt x="27" y="49"/>
                      </a:lnTo>
                      <a:lnTo>
                        <a:pt x="21" y="39"/>
                      </a:lnTo>
                      <a:lnTo>
                        <a:pt x="13" y="26"/>
                      </a:lnTo>
                      <a:lnTo>
                        <a:pt x="5" y="12"/>
                      </a:lnTo>
                      <a:lnTo>
                        <a:pt x="0" y="6"/>
                      </a:lnTo>
                      <a:lnTo>
                        <a:pt x="0" y="4"/>
                      </a:lnTo>
                      <a:lnTo>
                        <a:pt x="1" y="1"/>
                      </a:lnTo>
                      <a:lnTo>
                        <a:pt x="4" y="0"/>
                      </a:lnTo>
                      <a:lnTo>
                        <a:pt x="5" y="0"/>
                      </a:lnTo>
                      <a:lnTo>
                        <a:pt x="7" y="0"/>
                      </a:lnTo>
                      <a:lnTo>
                        <a:pt x="9" y="2"/>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71" name="Freeform 285"/>
                <p:cNvSpPr>
                  <a:spLocks/>
                </p:cNvSpPr>
                <p:nvPr/>
              </p:nvSpPr>
              <p:spPr bwMode="auto">
                <a:xfrm>
                  <a:off x="3606" y="1627"/>
                  <a:ext cx="5" cy="4"/>
                </a:xfrm>
                <a:custGeom>
                  <a:avLst/>
                  <a:gdLst>
                    <a:gd name="T0" fmla="*/ 0 w 15"/>
                    <a:gd name="T1" fmla="*/ 0 h 10"/>
                    <a:gd name="T2" fmla="*/ 0 w 15"/>
                    <a:gd name="T3" fmla="*/ 0 h 10"/>
                    <a:gd name="T4" fmla="*/ 0 w 15"/>
                    <a:gd name="T5" fmla="*/ 0 h 10"/>
                    <a:gd name="T6" fmla="*/ 0 w 15"/>
                    <a:gd name="T7" fmla="*/ 0 h 10"/>
                    <a:gd name="T8" fmla="*/ 0 w 15"/>
                    <a:gd name="T9" fmla="*/ 0 h 10"/>
                    <a:gd name="T10" fmla="*/ 0 w 15"/>
                    <a:gd name="T11" fmla="*/ 0 h 10"/>
                    <a:gd name="T12" fmla="*/ 0 w 15"/>
                    <a:gd name="T13" fmla="*/ 0 h 10"/>
                    <a:gd name="T14" fmla="*/ 0 w 15"/>
                    <a:gd name="T15" fmla="*/ 0 h 10"/>
                    <a:gd name="T16" fmla="*/ 0 w 15"/>
                    <a:gd name="T17" fmla="*/ 0 h 10"/>
                    <a:gd name="T18" fmla="*/ 0 w 15"/>
                    <a:gd name="T19" fmla="*/ 0 h 10"/>
                    <a:gd name="T20" fmla="*/ 0 w 15"/>
                    <a:gd name="T21" fmla="*/ 0 h 10"/>
                    <a:gd name="T22" fmla="*/ 0 w 15"/>
                    <a:gd name="T23" fmla="*/ 0 h 10"/>
                    <a:gd name="T24" fmla="*/ 0 w 15"/>
                    <a:gd name="T25" fmla="*/ 0 h 10"/>
                    <a:gd name="T26" fmla="*/ 0 w 15"/>
                    <a:gd name="T27" fmla="*/ 0 h 10"/>
                    <a:gd name="T28" fmla="*/ 0 w 15"/>
                    <a:gd name="T29" fmla="*/ 0 h 10"/>
                    <a:gd name="T30" fmla="*/ 0 w 15"/>
                    <a:gd name="T31" fmla="*/ 0 h 10"/>
                    <a:gd name="T32" fmla="*/ 0 w 15"/>
                    <a:gd name="T33" fmla="*/ 0 h 10"/>
                    <a:gd name="T34" fmla="*/ 0 w 15"/>
                    <a:gd name="T35" fmla="*/ 0 h 10"/>
                    <a:gd name="T36" fmla="*/ 0 w 15"/>
                    <a:gd name="T37" fmla="*/ 0 h 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
                    <a:gd name="T58" fmla="*/ 0 h 10"/>
                    <a:gd name="T59" fmla="*/ 15 w 15"/>
                    <a:gd name="T60" fmla="*/ 10 h 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 h="10">
                      <a:moveTo>
                        <a:pt x="9" y="5"/>
                      </a:moveTo>
                      <a:lnTo>
                        <a:pt x="10" y="4"/>
                      </a:lnTo>
                      <a:lnTo>
                        <a:pt x="14" y="4"/>
                      </a:lnTo>
                      <a:lnTo>
                        <a:pt x="14" y="3"/>
                      </a:lnTo>
                      <a:lnTo>
                        <a:pt x="15" y="3"/>
                      </a:lnTo>
                      <a:lnTo>
                        <a:pt x="14" y="2"/>
                      </a:lnTo>
                      <a:lnTo>
                        <a:pt x="8" y="0"/>
                      </a:lnTo>
                      <a:lnTo>
                        <a:pt x="5" y="2"/>
                      </a:lnTo>
                      <a:lnTo>
                        <a:pt x="3" y="4"/>
                      </a:lnTo>
                      <a:lnTo>
                        <a:pt x="1" y="6"/>
                      </a:lnTo>
                      <a:lnTo>
                        <a:pt x="0" y="7"/>
                      </a:lnTo>
                      <a:lnTo>
                        <a:pt x="0" y="8"/>
                      </a:lnTo>
                      <a:lnTo>
                        <a:pt x="0" y="10"/>
                      </a:lnTo>
                      <a:lnTo>
                        <a:pt x="1" y="10"/>
                      </a:lnTo>
                      <a:lnTo>
                        <a:pt x="3" y="10"/>
                      </a:lnTo>
                      <a:lnTo>
                        <a:pt x="6" y="9"/>
                      </a:lnTo>
                      <a:lnTo>
                        <a:pt x="7" y="7"/>
                      </a:lnTo>
                      <a:lnTo>
                        <a:pt x="9" y="5"/>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72" name="Freeform 286"/>
                <p:cNvSpPr>
                  <a:spLocks/>
                </p:cNvSpPr>
                <p:nvPr/>
              </p:nvSpPr>
              <p:spPr bwMode="auto">
                <a:xfrm>
                  <a:off x="3607" y="1628"/>
                  <a:ext cx="13" cy="12"/>
                </a:xfrm>
                <a:custGeom>
                  <a:avLst/>
                  <a:gdLst>
                    <a:gd name="T0" fmla="*/ 0 w 38"/>
                    <a:gd name="T1" fmla="*/ 0 h 35"/>
                    <a:gd name="T2" fmla="*/ 0 w 38"/>
                    <a:gd name="T3" fmla="*/ 0 h 35"/>
                    <a:gd name="T4" fmla="*/ 0 w 38"/>
                    <a:gd name="T5" fmla="*/ 0 h 35"/>
                    <a:gd name="T6" fmla="*/ 0 w 38"/>
                    <a:gd name="T7" fmla="*/ 0 h 35"/>
                    <a:gd name="T8" fmla="*/ 0 w 38"/>
                    <a:gd name="T9" fmla="*/ 0 h 35"/>
                    <a:gd name="T10" fmla="*/ 0 w 38"/>
                    <a:gd name="T11" fmla="*/ 0 h 35"/>
                    <a:gd name="T12" fmla="*/ 0 w 38"/>
                    <a:gd name="T13" fmla="*/ 0 h 35"/>
                    <a:gd name="T14" fmla="*/ 0 w 38"/>
                    <a:gd name="T15" fmla="*/ 0 h 35"/>
                    <a:gd name="T16" fmla="*/ 0 w 38"/>
                    <a:gd name="T17" fmla="*/ 0 h 35"/>
                    <a:gd name="T18" fmla="*/ 0 w 38"/>
                    <a:gd name="T19" fmla="*/ 0 h 35"/>
                    <a:gd name="T20" fmla="*/ 0 w 38"/>
                    <a:gd name="T21" fmla="*/ 0 h 35"/>
                    <a:gd name="T22" fmla="*/ 0 w 38"/>
                    <a:gd name="T23" fmla="*/ 0 h 35"/>
                    <a:gd name="T24" fmla="*/ 0 w 38"/>
                    <a:gd name="T25" fmla="*/ 0 h 35"/>
                    <a:gd name="T26" fmla="*/ 0 w 38"/>
                    <a:gd name="T27" fmla="*/ 0 h 35"/>
                    <a:gd name="T28" fmla="*/ 0 w 38"/>
                    <a:gd name="T29" fmla="*/ 0 h 35"/>
                    <a:gd name="T30" fmla="*/ 0 w 38"/>
                    <a:gd name="T31" fmla="*/ 0 h 35"/>
                    <a:gd name="T32" fmla="*/ 0 w 38"/>
                    <a:gd name="T33" fmla="*/ 0 h 35"/>
                    <a:gd name="T34" fmla="*/ 0 w 38"/>
                    <a:gd name="T35" fmla="*/ 0 h 35"/>
                    <a:gd name="T36" fmla="*/ 0 w 38"/>
                    <a:gd name="T37" fmla="*/ 0 h 35"/>
                    <a:gd name="T38" fmla="*/ 0 w 38"/>
                    <a:gd name="T39" fmla="*/ 0 h 35"/>
                    <a:gd name="T40" fmla="*/ 0 w 38"/>
                    <a:gd name="T41" fmla="*/ 0 h 35"/>
                    <a:gd name="T42" fmla="*/ 0 w 38"/>
                    <a:gd name="T43" fmla="*/ 0 h 35"/>
                    <a:gd name="T44" fmla="*/ 0 w 38"/>
                    <a:gd name="T45" fmla="*/ 0 h 35"/>
                    <a:gd name="T46" fmla="*/ 0 w 38"/>
                    <a:gd name="T47" fmla="*/ 0 h 35"/>
                    <a:gd name="T48" fmla="*/ 0 w 38"/>
                    <a:gd name="T49" fmla="*/ 0 h 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8"/>
                    <a:gd name="T76" fmla="*/ 0 h 35"/>
                    <a:gd name="T77" fmla="*/ 38 w 38"/>
                    <a:gd name="T78" fmla="*/ 35 h 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8" h="35">
                      <a:moveTo>
                        <a:pt x="7" y="2"/>
                      </a:moveTo>
                      <a:lnTo>
                        <a:pt x="11" y="6"/>
                      </a:lnTo>
                      <a:lnTo>
                        <a:pt x="16" y="10"/>
                      </a:lnTo>
                      <a:lnTo>
                        <a:pt x="22" y="15"/>
                      </a:lnTo>
                      <a:lnTo>
                        <a:pt x="31" y="19"/>
                      </a:lnTo>
                      <a:lnTo>
                        <a:pt x="37" y="23"/>
                      </a:lnTo>
                      <a:lnTo>
                        <a:pt x="38" y="24"/>
                      </a:lnTo>
                      <a:lnTo>
                        <a:pt x="37" y="24"/>
                      </a:lnTo>
                      <a:lnTo>
                        <a:pt x="33" y="23"/>
                      </a:lnTo>
                      <a:lnTo>
                        <a:pt x="25" y="20"/>
                      </a:lnTo>
                      <a:lnTo>
                        <a:pt x="19" y="19"/>
                      </a:lnTo>
                      <a:lnTo>
                        <a:pt x="17" y="31"/>
                      </a:lnTo>
                      <a:lnTo>
                        <a:pt x="15" y="35"/>
                      </a:lnTo>
                      <a:lnTo>
                        <a:pt x="13" y="29"/>
                      </a:lnTo>
                      <a:lnTo>
                        <a:pt x="12" y="23"/>
                      </a:lnTo>
                      <a:lnTo>
                        <a:pt x="10" y="18"/>
                      </a:lnTo>
                      <a:lnTo>
                        <a:pt x="8" y="13"/>
                      </a:lnTo>
                      <a:lnTo>
                        <a:pt x="3" y="8"/>
                      </a:lnTo>
                      <a:lnTo>
                        <a:pt x="1" y="5"/>
                      </a:lnTo>
                      <a:lnTo>
                        <a:pt x="0" y="3"/>
                      </a:lnTo>
                      <a:lnTo>
                        <a:pt x="1" y="1"/>
                      </a:lnTo>
                      <a:lnTo>
                        <a:pt x="2" y="0"/>
                      </a:lnTo>
                      <a:lnTo>
                        <a:pt x="3" y="0"/>
                      </a:lnTo>
                      <a:lnTo>
                        <a:pt x="5" y="0"/>
                      </a:lnTo>
                      <a:lnTo>
                        <a:pt x="7" y="2"/>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73" name="Freeform 287"/>
                <p:cNvSpPr>
                  <a:spLocks/>
                </p:cNvSpPr>
                <p:nvPr/>
              </p:nvSpPr>
              <p:spPr bwMode="auto">
                <a:xfrm>
                  <a:off x="3578" y="1565"/>
                  <a:ext cx="2" cy="1"/>
                </a:xfrm>
                <a:custGeom>
                  <a:avLst/>
                  <a:gdLst>
                    <a:gd name="T0" fmla="*/ 1 w 4"/>
                    <a:gd name="T1" fmla="*/ 0 h 3"/>
                    <a:gd name="T2" fmla="*/ 1 w 4"/>
                    <a:gd name="T3" fmla="*/ 0 h 3"/>
                    <a:gd name="T4" fmla="*/ 1 w 4"/>
                    <a:gd name="T5" fmla="*/ 0 h 3"/>
                    <a:gd name="T6" fmla="*/ 0 w 4"/>
                    <a:gd name="T7" fmla="*/ 0 h 3"/>
                    <a:gd name="T8" fmla="*/ 0 w 4"/>
                    <a:gd name="T9" fmla="*/ 0 h 3"/>
                    <a:gd name="T10" fmla="*/ 1 w 4"/>
                    <a:gd name="T11" fmla="*/ 0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4" y="1"/>
                      </a:moveTo>
                      <a:lnTo>
                        <a:pt x="3" y="0"/>
                      </a:lnTo>
                      <a:lnTo>
                        <a:pt x="1" y="0"/>
                      </a:lnTo>
                      <a:lnTo>
                        <a:pt x="0" y="1"/>
                      </a:lnTo>
                      <a:lnTo>
                        <a:pt x="0" y="3"/>
                      </a:lnTo>
                      <a:lnTo>
                        <a:pt x="4" y="1"/>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74" name="Freeform 288"/>
                <p:cNvSpPr>
                  <a:spLocks/>
                </p:cNvSpPr>
                <p:nvPr/>
              </p:nvSpPr>
              <p:spPr bwMode="auto">
                <a:xfrm>
                  <a:off x="3578" y="1565"/>
                  <a:ext cx="12" cy="30"/>
                </a:xfrm>
                <a:custGeom>
                  <a:avLst/>
                  <a:gdLst>
                    <a:gd name="T0" fmla="*/ 0 w 35"/>
                    <a:gd name="T1" fmla="*/ 0 h 89"/>
                    <a:gd name="T2" fmla="*/ 0 w 35"/>
                    <a:gd name="T3" fmla="*/ 0 h 89"/>
                    <a:gd name="T4" fmla="*/ 0 w 35"/>
                    <a:gd name="T5" fmla="*/ 0 h 89"/>
                    <a:gd name="T6" fmla="*/ 0 w 35"/>
                    <a:gd name="T7" fmla="*/ 0 h 89"/>
                    <a:gd name="T8" fmla="*/ 0 w 35"/>
                    <a:gd name="T9" fmla="*/ 0 h 89"/>
                    <a:gd name="T10" fmla="*/ 0 w 35"/>
                    <a:gd name="T11" fmla="*/ 0 h 89"/>
                    <a:gd name="T12" fmla="*/ 0 w 35"/>
                    <a:gd name="T13" fmla="*/ 0 h 89"/>
                    <a:gd name="T14" fmla="*/ 0 w 35"/>
                    <a:gd name="T15" fmla="*/ 0 h 89"/>
                    <a:gd name="T16" fmla="*/ 0 w 35"/>
                    <a:gd name="T17" fmla="*/ 0 h 89"/>
                    <a:gd name="T18" fmla="*/ 0 w 35"/>
                    <a:gd name="T19" fmla="*/ 0 h 89"/>
                    <a:gd name="T20" fmla="*/ 0 w 35"/>
                    <a:gd name="T21" fmla="*/ 0 h 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89"/>
                    <a:gd name="T35" fmla="*/ 35 w 35"/>
                    <a:gd name="T36" fmla="*/ 89 h 8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89">
                      <a:moveTo>
                        <a:pt x="35" y="88"/>
                      </a:moveTo>
                      <a:lnTo>
                        <a:pt x="29" y="71"/>
                      </a:lnTo>
                      <a:lnTo>
                        <a:pt x="20" y="42"/>
                      </a:lnTo>
                      <a:lnTo>
                        <a:pt x="9" y="14"/>
                      </a:lnTo>
                      <a:lnTo>
                        <a:pt x="4" y="0"/>
                      </a:lnTo>
                      <a:lnTo>
                        <a:pt x="0" y="2"/>
                      </a:lnTo>
                      <a:lnTo>
                        <a:pt x="3" y="15"/>
                      </a:lnTo>
                      <a:lnTo>
                        <a:pt x="14" y="44"/>
                      </a:lnTo>
                      <a:lnTo>
                        <a:pt x="24" y="74"/>
                      </a:lnTo>
                      <a:lnTo>
                        <a:pt x="29" y="89"/>
                      </a:lnTo>
                      <a:lnTo>
                        <a:pt x="35" y="88"/>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75" name="Freeform 289"/>
                <p:cNvSpPr>
                  <a:spLocks/>
                </p:cNvSpPr>
                <p:nvPr/>
              </p:nvSpPr>
              <p:spPr bwMode="auto">
                <a:xfrm>
                  <a:off x="3588" y="1595"/>
                  <a:ext cx="2" cy="1"/>
                </a:xfrm>
                <a:custGeom>
                  <a:avLst/>
                  <a:gdLst>
                    <a:gd name="T0" fmla="*/ 0 w 6"/>
                    <a:gd name="T1" fmla="*/ 0 h 3"/>
                    <a:gd name="T2" fmla="*/ 0 w 6"/>
                    <a:gd name="T3" fmla="*/ 0 h 3"/>
                    <a:gd name="T4" fmla="*/ 0 w 6"/>
                    <a:gd name="T5" fmla="*/ 0 h 3"/>
                    <a:gd name="T6" fmla="*/ 0 w 6"/>
                    <a:gd name="T7" fmla="*/ 0 h 3"/>
                    <a:gd name="T8" fmla="*/ 0 w 6"/>
                    <a:gd name="T9" fmla="*/ 0 h 3"/>
                    <a:gd name="T10" fmla="*/ 0 w 6"/>
                    <a:gd name="T11" fmla="*/ 0 h 3"/>
                    <a:gd name="T12" fmla="*/ 0 60000 65536"/>
                    <a:gd name="T13" fmla="*/ 0 60000 65536"/>
                    <a:gd name="T14" fmla="*/ 0 60000 65536"/>
                    <a:gd name="T15" fmla="*/ 0 60000 65536"/>
                    <a:gd name="T16" fmla="*/ 0 60000 65536"/>
                    <a:gd name="T17" fmla="*/ 0 60000 65536"/>
                    <a:gd name="T18" fmla="*/ 0 w 6"/>
                    <a:gd name="T19" fmla="*/ 0 h 3"/>
                    <a:gd name="T20" fmla="*/ 6 w 6"/>
                    <a:gd name="T21" fmla="*/ 3 h 3"/>
                  </a:gdLst>
                  <a:ahLst/>
                  <a:cxnLst>
                    <a:cxn ang="T12">
                      <a:pos x="T0" y="T1"/>
                    </a:cxn>
                    <a:cxn ang="T13">
                      <a:pos x="T2" y="T3"/>
                    </a:cxn>
                    <a:cxn ang="T14">
                      <a:pos x="T4" y="T5"/>
                    </a:cxn>
                    <a:cxn ang="T15">
                      <a:pos x="T6" y="T7"/>
                    </a:cxn>
                    <a:cxn ang="T16">
                      <a:pos x="T8" y="T9"/>
                    </a:cxn>
                    <a:cxn ang="T17">
                      <a:pos x="T10" y="T11"/>
                    </a:cxn>
                  </a:cxnLst>
                  <a:rect l="T18" t="T19" r="T20" b="T21"/>
                  <a:pathLst>
                    <a:path w="6" h="3">
                      <a:moveTo>
                        <a:pt x="0" y="1"/>
                      </a:moveTo>
                      <a:lnTo>
                        <a:pt x="2" y="2"/>
                      </a:lnTo>
                      <a:lnTo>
                        <a:pt x="3" y="3"/>
                      </a:lnTo>
                      <a:lnTo>
                        <a:pt x="6" y="2"/>
                      </a:lnTo>
                      <a:lnTo>
                        <a:pt x="6" y="0"/>
                      </a:lnTo>
                      <a:lnTo>
                        <a:pt x="0" y="1"/>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76" name="Freeform 290"/>
                <p:cNvSpPr>
                  <a:spLocks/>
                </p:cNvSpPr>
                <p:nvPr/>
              </p:nvSpPr>
              <p:spPr bwMode="auto">
                <a:xfrm>
                  <a:off x="3590" y="1599"/>
                  <a:ext cx="2" cy="1"/>
                </a:xfrm>
                <a:custGeom>
                  <a:avLst/>
                  <a:gdLst>
                    <a:gd name="T0" fmla="*/ 1 w 4"/>
                    <a:gd name="T1" fmla="*/ 0 h 3"/>
                    <a:gd name="T2" fmla="*/ 1 w 4"/>
                    <a:gd name="T3" fmla="*/ 0 h 3"/>
                    <a:gd name="T4" fmla="*/ 1 w 4"/>
                    <a:gd name="T5" fmla="*/ 0 h 3"/>
                    <a:gd name="T6" fmla="*/ 0 w 4"/>
                    <a:gd name="T7" fmla="*/ 0 h 3"/>
                    <a:gd name="T8" fmla="*/ 0 w 4"/>
                    <a:gd name="T9" fmla="*/ 0 h 3"/>
                    <a:gd name="T10" fmla="*/ 1 w 4"/>
                    <a:gd name="T11" fmla="*/ 0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4" y="1"/>
                      </a:moveTo>
                      <a:lnTo>
                        <a:pt x="3" y="0"/>
                      </a:lnTo>
                      <a:lnTo>
                        <a:pt x="1" y="0"/>
                      </a:lnTo>
                      <a:lnTo>
                        <a:pt x="0" y="1"/>
                      </a:lnTo>
                      <a:lnTo>
                        <a:pt x="0" y="3"/>
                      </a:lnTo>
                      <a:lnTo>
                        <a:pt x="4" y="1"/>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77" name="Freeform 291"/>
                <p:cNvSpPr>
                  <a:spLocks/>
                </p:cNvSpPr>
                <p:nvPr/>
              </p:nvSpPr>
              <p:spPr bwMode="auto">
                <a:xfrm>
                  <a:off x="3590" y="1599"/>
                  <a:ext cx="7" cy="14"/>
                </a:xfrm>
                <a:custGeom>
                  <a:avLst/>
                  <a:gdLst>
                    <a:gd name="T0" fmla="*/ 0 w 19"/>
                    <a:gd name="T1" fmla="*/ 0 h 41"/>
                    <a:gd name="T2" fmla="*/ 0 w 19"/>
                    <a:gd name="T3" fmla="*/ 0 h 41"/>
                    <a:gd name="T4" fmla="*/ 0 w 19"/>
                    <a:gd name="T5" fmla="*/ 0 h 41"/>
                    <a:gd name="T6" fmla="*/ 0 w 19"/>
                    <a:gd name="T7" fmla="*/ 0 h 41"/>
                    <a:gd name="T8" fmla="*/ 0 w 19"/>
                    <a:gd name="T9" fmla="*/ 0 h 41"/>
                    <a:gd name="T10" fmla="*/ 0 w 19"/>
                    <a:gd name="T11" fmla="*/ 0 h 41"/>
                    <a:gd name="T12" fmla="*/ 0 w 19"/>
                    <a:gd name="T13" fmla="*/ 0 h 41"/>
                    <a:gd name="T14" fmla="*/ 0 w 19"/>
                    <a:gd name="T15" fmla="*/ 0 h 41"/>
                    <a:gd name="T16" fmla="*/ 0 w 19"/>
                    <a:gd name="T17" fmla="*/ 0 h 41"/>
                    <a:gd name="T18" fmla="*/ 0 w 19"/>
                    <a:gd name="T19" fmla="*/ 0 h 41"/>
                    <a:gd name="T20" fmla="*/ 0 w 19"/>
                    <a:gd name="T21" fmla="*/ 0 h 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
                    <a:gd name="T34" fmla="*/ 0 h 41"/>
                    <a:gd name="T35" fmla="*/ 19 w 19"/>
                    <a:gd name="T36" fmla="*/ 41 h 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 h="41">
                      <a:moveTo>
                        <a:pt x="19" y="37"/>
                      </a:moveTo>
                      <a:lnTo>
                        <a:pt x="16" y="30"/>
                      </a:lnTo>
                      <a:lnTo>
                        <a:pt x="11" y="18"/>
                      </a:lnTo>
                      <a:lnTo>
                        <a:pt x="7" y="5"/>
                      </a:lnTo>
                      <a:lnTo>
                        <a:pt x="4" y="0"/>
                      </a:lnTo>
                      <a:lnTo>
                        <a:pt x="0" y="2"/>
                      </a:lnTo>
                      <a:lnTo>
                        <a:pt x="1" y="7"/>
                      </a:lnTo>
                      <a:lnTo>
                        <a:pt x="5" y="20"/>
                      </a:lnTo>
                      <a:lnTo>
                        <a:pt x="11" y="32"/>
                      </a:lnTo>
                      <a:lnTo>
                        <a:pt x="15" y="41"/>
                      </a:lnTo>
                      <a:lnTo>
                        <a:pt x="19" y="37"/>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78" name="Freeform 292"/>
                <p:cNvSpPr>
                  <a:spLocks/>
                </p:cNvSpPr>
                <p:nvPr/>
              </p:nvSpPr>
              <p:spPr bwMode="auto">
                <a:xfrm>
                  <a:off x="3595" y="1611"/>
                  <a:ext cx="2" cy="2"/>
                </a:xfrm>
                <a:custGeom>
                  <a:avLst/>
                  <a:gdLst>
                    <a:gd name="T0" fmla="*/ 0 w 4"/>
                    <a:gd name="T1" fmla="*/ 0 h 5"/>
                    <a:gd name="T2" fmla="*/ 1 w 4"/>
                    <a:gd name="T3" fmla="*/ 0 h 5"/>
                    <a:gd name="T4" fmla="*/ 1 w 4"/>
                    <a:gd name="T5" fmla="*/ 0 h 5"/>
                    <a:gd name="T6" fmla="*/ 1 w 4"/>
                    <a:gd name="T7" fmla="*/ 0 h 5"/>
                    <a:gd name="T8" fmla="*/ 1 w 4"/>
                    <a:gd name="T9" fmla="*/ 0 h 5"/>
                    <a:gd name="T10" fmla="*/ 0 w 4"/>
                    <a:gd name="T11" fmla="*/ 0 h 5"/>
                    <a:gd name="T12" fmla="*/ 0 60000 65536"/>
                    <a:gd name="T13" fmla="*/ 0 60000 65536"/>
                    <a:gd name="T14" fmla="*/ 0 60000 65536"/>
                    <a:gd name="T15" fmla="*/ 0 60000 65536"/>
                    <a:gd name="T16" fmla="*/ 0 60000 65536"/>
                    <a:gd name="T17" fmla="*/ 0 60000 65536"/>
                    <a:gd name="T18" fmla="*/ 0 w 4"/>
                    <a:gd name="T19" fmla="*/ 0 h 5"/>
                    <a:gd name="T20" fmla="*/ 4 w 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 h="5">
                      <a:moveTo>
                        <a:pt x="0" y="4"/>
                      </a:moveTo>
                      <a:lnTo>
                        <a:pt x="2" y="5"/>
                      </a:lnTo>
                      <a:lnTo>
                        <a:pt x="3" y="5"/>
                      </a:lnTo>
                      <a:lnTo>
                        <a:pt x="4" y="2"/>
                      </a:lnTo>
                      <a:lnTo>
                        <a:pt x="4" y="0"/>
                      </a:lnTo>
                      <a:lnTo>
                        <a:pt x="0" y="4"/>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79" name="Freeform 293"/>
                <p:cNvSpPr>
                  <a:spLocks/>
                </p:cNvSpPr>
                <p:nvPr/>
              </p:nvSpPr>
              <p:spPr bwMode="auto">
                <a:xfrm>
                  <a:off x="3597" y="1615"/>
                  <a:ext cx="2" cy="1"/>
                </a:xfrm>
                <a:custGeom>
                  <a:avLst/>
                  <a:gdLst>
                    <a:gd name="T0" fmla="*/ 0 w 5"/>
                    <a:gd name="T1" fmla="*/ 0 h 4"/>
                    <a:gd name="T2" fmla="*/ 0 w 5"/>
                    <a:gd name="T3" fmla="*/ 0 h 4"/>
                    <a:gd name="T4" fmla="*/ 0 w 5"/>
                    <a:gd name="T5" fmla="*/ 0 h 4"/>
                    <a:gd name="T6" fmla="*/ 0 w 5"/>
                    <a:gd name="T7" fmla="*/ 0 h 4"/>
                    <a:gd name="T8" fmla="*/ 0 w 5"/>
                    <a:gd name="T9" fmla="*/ 0 h 4"/>
                    <a:gd name="T10" fmla="*/ 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1"/>
                      </a:moveTo>
                      <a:lnTo>
                        <a:pt x="3" y="0"/>
                      </a:lnTo>
                      <a:lnTo>
                        <a:pt x="2" y="0"/>
                      </a:lnTo>
                      <a:lnTo>
                        <a:pt x="0" y="2"/>
                      </a:lnTo>
                      <a:lnTo>
                        <a:pt x="1" y="4"/>
                      </a:lnTo>
                      <a:lnTo>
                        <a:pt x="5" y="1"/>
                      </a:lnTo>
                      <a:close/>
                    </a:path>
                  </a:pathLst>
                </a:custGeom>
                <a:solidFill>
                  <a:srgbClr val="FCED9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80" name="Freeform 294"/>
                <p:cNvSpPr>
                  <a:spLocks/>
                </p:cNvSpPr>
                <p:nvPr/>
              </p:nvSpPr>
              <p:spPr bwMode="auto">
                <a:xfrm>
                  <a:off x="3598" y="1615"/>
                  <a:ext cx="9" cy="12"/>
                </a:xfrm>
                <a:custGeom>
                  <a:avLst/>
                  <a:gdLst>
                    <a:gd name="T0" fmla="*/ 0 w 29"/>
                    <a:gd name="T1" fmla="*/ 0 h 36"/>
                    <a:gd name="T2" fmla="*/ 0 w 29"/>
                    <a:gd name="T3" fmla="*/ 0 h 36"/>
                    <a:gd name="T4" fmla="*/ 0 w 29"/>
                    <a:gd name="T5" fmla="*/ 0 h 36"/>
                    <a:gd name="T6" fmla="*/ 0 w 29"/>
                    <a:gd name="T7" fmla="*/ 0 h 36"/>
                    <a:gd name="T8" fmla="*/ 0 w 29"/>
                    <a:gd name="T9" fmla="*/ 0 h 36"/>
                    <a:gd name="T10" fmla="*/ 0 w 29"/>
                    <a:gd name="T11" fmla="*/ 0 h 36"/>
                    <a:gd name="T12" fmla="*/ 0 w 29"/>
                    <a:gd name="T13" fmla="*/ 0 h 36"/>
                    <a:gd name="T14" fmla="*/ 0 w 29"/>
                    <a:gd name="T15" fmla="*/ 0 h 36"/>
                    <a:gd name="T16" fmla="*/ 0 w 29"/>
                    <a:gd name="T17" fmla="*/ 0 h 36"/>
                    <a:gd name="T18" fmla="*/ 0 w 29"/>
                    <a:gd name="T19" fmla="*/ 0 h 36"/>
                    <a:gd name="T20" fmla="*/ 0 w 29"/>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
                    <a:gd name="T34" fmla="*/ 0 h 36"/>
                    <a:gd name="T35" fmla="*/ 29 w 29"/>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 h="36">
                      <a:moveTo>
                        <a:pt x="29" y="33"/>
                      </a:moveTo>
                      <a:lnTo>
                        <a:pt x="22" y="26"/>
                      </a:lnTo>
                      <a:lnTo>
                        <a:pt x="15" y="15"/>
                      </a:lnTo>
                      <a:lnTo>
                        <a:pt x="7" y="4"/>
                      </a:lnTo>
                      <a:lnTo>
                        <a:pt x="4" y="0"/>
                      </a:lnTo>
                      <a:lnTo>
                        <a:pt x="0" y="3"/>
                      </a:lnTo>
                      <a:lnTo>
                        <a:pt x="2" y="7"/>
                      </a:lnTo>
                      <a:lnTo>
                        <a:pt x="9" y="18"/>
                      </a:lnTo>
                      <a:lnTo>
                        <a:pt x="18" y="29"/>
                      </a:lnTo>
                      <a:lnTo>
                        <a:pt x="24" y="36"/>
                      </a:lnTo>
                      <a:lnTo>
                        <a:pt x="29" y="33"/>
                      </a:lnTo>
                      <a:close/>
                    </a:path>
                  </a:pathLst>
                </a:custGeom>
                <a:solidFill>
                  <a:srgbClr val="FCED9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81" name="Freeform 295"/>
                <p:cNvSpPr>
                  <a:spLocks/>
                </p:cNvSpPr>
                <p:nvPr/>
              </p:nvSpPr>
              <p:spPr bwMode="auto">
                <a:xfrm>
                  <a:off x="3606" y="1626"/>
                  <a:ext cx="1" cy="2"/>
                </a:xfrm>
                <a:custGeom>
                  <a:avLst/>
                  <a:gdLst>
                    <a:gd name="T0" fmla="*/ 0 w 5"/>
                    <a:gd name="T1" fmla="*/ 0 h 5"/>
                    <a:gd name="T2" fmla="*/ 0 w 5"/>
                    <a:gd name="T3" fmla="*/ 0 h 5"/>
                    <a:gd name="T4" fmla="*/ 0 w 5"/>
                    <a:gd name="T5" fmla="*/ 0 h 5"/>
                    <a:gd name="T6" fmla="*/ 0 w 5"/>
                    <a:gd name="T7" fmla="*/ 0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0" y="3"/>
                      </a:moveTo>
                      <a:lnTo>
                        <a:pt x="2" y="5"/>
                      </a:lnTo>
                      <a:lnTo>
                        <a:pt x="5" y="3"/>
                      </a:lnTo>
                      <a:lnTo>
                        <a:pt x="5" y="2"/>
                      </a:lnTo>
                      <a:lnTo>
                        <a:pt x="5" y="0"/>
                      </a:lnTo>
                      <a:lnTo>
                        <a:pt x="0" y="3"/>
                      </a:lnTo>
                      <a:close/>
                    </a:path>
                  </a:pathLst>
                </a:custGeom>
                <a:solidFill>
                  <a:srgbClr val="FCED9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82" name="Freeform 296"/>
                <p:cNvSpPr>
                  <a:spLocks/>
                </p:cNvSpPr>
                <p:nvPr/>
              </p:nvSpPr>
              <p:spPr bwMode="auto">
                <a:xfrm>
                  <a:off x="3556" y="1504"/>
                  <a:ext cx="26" cy="63"/>
                </a:xfrm>
                <a:custGeom>
                  <a:avLst/>
                  <a:gdLst>
                    <a:gd name="T0" fmla="*/ 0 w 76"/>
                    <a:gd name="T1" fmla="*/ 0 h 189"/>
                    <a:gd name="T2" fmla="*/ 0 w 76"/>
                    <a:gd name="T3" fmla="*/ 0 h 189"/>
                    <a:gd name="T4" fmla="*/ 0 w 76"/>
                    <a:gd name="T5" fmla="*/ 0 h 189"/>
                    <a:gd name="T6" fmla="*/ 0 w 76"/>
                    <a:gd name="T7" fmla="*/ 0 h 189"/>
                    <a:gd name="T8" fmla="*/ 0 w 76"/>
                    <a:gd name="T9" fmla="*/ 0 h 189"/>
                    <a:gd name="T10" fmla="*/ 0 w 76"/>
                    <a:gd name="T11" fmla="*/ 0 h 189"/>
                    <a:gd name="T12" fmla="*/ 0 w 76"/>
                    <a:gd name="T13" fmla="*/ 0 h 189"/>
                    <a:gd name="T14" fmla="*/ 0 w 76"/>
                    <a:gd name="T15" fmla="*/ 0 h 189"/>
                    <a:gd name="T16" fmla="*/ 0 w 76"/>
                    <a:gd name="T17" fmla="*/ 0 h 189"/>
                    <a:gd name="T18" fmla="*/ 0 w 76"/>
                    <a:gd name="T19" fmla="*/ 0 h 189"/>
                    <a:gd name="T20" fmla="*/ 0 w 76"/>
                    <a:gd name="T21" fmla="*/ 0 h 189"/>
                    <a:gd name="T22" fmla="*/ 0 w 76"/>
                    <a:gd name="T23" fmla="*/ 0 h 189"/>
                    <a:gd name="T24" fmla="*/ 0 w 76"/>
                    <a:gd name="T25" fmla="*/ 0 h 189"/>
                    <a:gd name="T26" fmla="*/ 0 w 76"/>
                    <a:gd name="T27" fmla="*/ 0 h 189"/>
                    <a:gd name="T28" fmla="*/ 0 w 76"/>
                    <a:gd name="T29" fmla="*/ 0 h 189"/>
                    <a:gd name="T30" fmla="*/ 0 w 76"/>
                    <a:gd name="T31" fmla="*/ 0 h 189"/>
                    <a:gd name="T32" fmla="*/ 0 w 76"/>
                    <a:gd name="T33" fmla="*/ 0 h 189"/>
                    <a:gd name="T34" fmla="*/ 0 w 76"/>
                    <a:gd name="T35" fmla="*/ 0 h 189"/>
                    <a:gd name="T36" fmla="*/ 0 w 76"/>
                    <a:gd name="T37" fmla="*/ 0 h 189"/>
                    <a:gd name="T38" fmla="*/ 0 w 76"/>
                    <a:gd name="T39" fmla="*/ 0 h 189"/>
                    <a:gd name="T40" fmla="*/ 0 w 76"/>
                    <a:gd name="T41" fmla="*/ 0 h 189"/>
                    <a:gd name="T42" fmla="*/ 0 w 76"/>
                    <a:gd name="T43" fmla="*/ 0 h 189"/>
                    <a:gd name="T44" fmla="*/ 0 w 76"/>
                    <a:gd name="T45" fmla="*/ 0 h 189"/>
                    <a:gd name="T46" fmla="*/ 0 w 76"/>
                    <a:gd name="T47" fmla="*/ 0 h 189"/>
                    <a:gd name="T48" fmla="*/ 0 w 76"/>
                    <a:gd name="T49" fmla="*/ 0 h 189"/>
                    <a:gd name="T50" fmla="*/ 0 w 76"/>
                    <a:gd name="T51" fmla="*/ 0 h 189"/>
                    <a:gd name="T52" fmla="*/ 0 w 76"/>
                    <a:gd name="T53" fmla="*/ 0 h 189"/>
                    <a:gd name="T54" fmla="*/ 0 w 76"/>
                    <a:gd name="T55" fmla="*/ 0 h 189"/>
                    <a:gd name="T56" fmla="*/ 0 w 76"/>
                    <a:gd name="T57" fmla="*/ 0 h 189"/>
                    <a:gd name="T58" fmla="*/ 0 w 76"/>
                    <a:gd name="T59" fmla="*/ 0 h 189"/>
                    <a:gd name="T60" fmla="*/ 0 w 76"/>
                    <a:gd name="T61" fmla="*/ 0 h 189"/>
                    <a:gd name="T62" fmla="*/ 0 w 76"/>
                    <a:gd name="T63" fmla="*/ 0 h 189"/>
                    <a:gd name="T64" fmla="*/ 0 w 76"/>
                    <a:gd name="T65" fmla="*/ 0 h 18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6"/>
                    <a:gd name="T100" fmla="*/ 0 h 189"/>
                    <a:gd name="T101" fmla="*/ 76 w 76"/>
                    <a:gd name="T102" fmla="*/ 189 h 18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6" h="189">
                      <a:moveTo>
                        <a:pt x="14" y="2"/>
                      </a:moveTo>
                      <a:lnTo>
                        <a:pt x="22" y="19"/>
                      </a:lnTo>
                      <a:lnTo>
                        <a:pt x="35" y="51"/>
                      </a:lnTo>
                      <a:lnTo>
                        <a:pt x="49" y="87"/>
                      </a:lnTo>
                      <a:lnTo>
                        <a:pt x="60" y="122"/>
                      </a:lnTo>
                      <a:lnTo>
                        <a:pt x="68" y="150"/>
                      </a:lnTo>
                      <a:lnTo>
                        <a:pt x="74" y="169"/>
                      </a:lnTo>
                      <a:lnTo>
                        <a:pt x="75" y="175"/>
                      </a:lnTo>
                      <a:lnTo>
                        <a:pt x="76" y="180"/>
                      </a:lnTo>
                      <a:lnTo>
                        <a:pt x="75" y="184"/>
                      </a:lnTo>
                      <a:lnTo>
                        <a:pt x="74" y="186"/>
                      </a:lnTo>
                      <a:lnTo>
                        <a:pt x="70" y="188"/>
                      </a:lnTo>
                      <a:lnTo>
                        <a:pt x="68" y="189"/>
                      </a:lnTo>
                      <a:lnTo>
                        <a:pt x="65" y="189"/>
                      </a:lnTo>
                      <a:lnTo>
                        <a:pt x="62" y="188"/>
                      </a:lnTo>
                      <a:lnTo>
                        <a:pt x="57" y="185"/>
                      </a:lnTo>
                      <a:lnTo>
                        <a:pt x="52" y="182"/>
                      </a:lnTo>
                      <a:lnTo>
                        <a:pt x="49" y="174"/>
                      </a:lnTo>
                      <a:lnTo>
                        <a:pt x="45" y="158"/>
                      </a:lnTo>
                      <a:lnTo>
                        <a:pt x="43" y="142"/>
                      </a:lnTo>
                      <a:lnTo>
                        <a:pt x="40" y="128"/>
                      </a:lnTo>
                      <a:lnTo>
                        <a:pt x="36" y="107"/>
                      </a:lnTo>
                      <a:lnTo>
                        <a:pt x="27" y="73"/>
                      </a:lnTo>
                      <a:lnTo>
                        <a:pt x="21" y="54"/>
                      </a:lnTo>
                      <a:lnTo>
                        <a:pt x="15" y="36"/>
                      </a:lnTo>
                      <a:lnTo>
                        <a:pt x="8" y="20"/>
                      </a:lnTo>
                      <a:lnTo>
                        <a:pt x="0" y="8"/>
                      </a:lnTo>
                      <a:lnTo>
                        <a:pt x="1" y="6"/>
                      </a:lnTo>
                      <a:lnTo>
                        <a:pt x="5" y="2"/>
                      </a:lnTo>
                      <a:lnTo>
                        <a:pt x="7" y="0"/>
                      </a:lnTo>
                      <a:lnTo>
                        <a:pt x="8" y="0"/>
                      </a:lnTo>
                      <a:lnTo>
                        <a:pt x="10" y="0"/>
                      </a:lnTo>
                      <a:lnTo>
                        <a:pt x="14" y="2"/>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83" name="Freeform 297"/>
                <p:cNvSpPr>
                  <a:spLocks/>
                </p:cNvSpPr>
                <p:nvPr/>
              </p:nvSpPr>
              <p:spPr bwMode="auto">
                <a:xfrm>
                  <a:off x="3557" y="1504"/>
                  <a:ext cx="19" cy="44"/>
                </a:xfrm>
                <a:custGeom>
                  <a:avLst/>
                  <a:gdLst>
                    <a:gd name="T0" fmla="*/ 0 w 58"/>
                    <a:gd name="T1" fmla="*/ 0 h 132"/>
                    <a:gd name="T2" fmla="*/ 0 w 58"/>
                    <a:gd name="T3" fmla="*/ 0 h 132"/>
                    <a:gd name="T4" fmla="*/ 0 w 58"/>
                    <a:gd name="T5" fmla="*/ 0 h 132"/>
                    <a:gd name="T6" fmla="*/ 0 w 58"/>
                    <a:gd name="T7" fmla="*/ 0 h 132"/>
                    <a:gd name="T8" fmla="*/ 0 w 58"/>
                    <a:gd name="T9" fmla="*/ 0 h 132"/>
                    <a:gd name="T10" fmla="*/ 0 w 58"/>
                    <a:gd name="T11" fmla="*/ 0 h 132"/>
                    <a:gd name="T12" fmla="*/ 0 w 58"/>
                    <a:gd name="T13" fmla="*/ 0 h 132"/>
                    <a:gd name="T14" fmla="*/ 0 w 58"/>
                    <a:gd name="T15" fmla="*/ 0 h 132"/>
                    <a:gd name="T16" fmla="*/ 0 w 58"/>
                    <a:gd name="T17" fmla="*/ 0 h 132"/>
                    <a:gd name="T18" fmla="*/ 0 w 58"/>
                    <a:gd name="T19" fmla="*/ 0 h 132"/>
                    <a:gd name="T20" fmla="*/ 0 w 58"/>
                    <a:gd name="T21" fmla="*/ 0 h 132"/>
                    <a:gd name="T22" fmla="*/ 0 w 58"/>
                    <a:gd name="T23" fmla="*/ 0 h 132"/>
                    <a:gd name="T24" fmla="*/ 0 w 58"/>
                    <a:gd name="T25" fmla="*/ 0 h 132"/>
                    <a:gd name="T26" fmla="*/ 0 w 58"/>
                    <a:gd name="T27" fmla="*/ 0 h 132"/>
                    <a:gd name="T28" fmla="*/ 0 w 58"/>
                    <a:gd name="T29" fmla="*/ 0 h 132"/>
                    <a:gd name="T30" fmla="*/ 0 w 58"/>
                    <a:gd name="T31" fmla="*/ 0 h 132"/>
                    <a:gd name="T32" fmla="*/ 0 w 58"/>
                    <a:gd name="T33" fmla="*/ 0 h 132"/>
                    <a:gd name="T34" fmla="*/ 0 w 58"/>
                    <a:gd name="T35" fmla="*/ 0 h 132"/>
                    <a:gd name="T36" fmla="*/ 0 w 58"/>
                    <a:gd name="T37" fmla="*/ 0 h 132"/>
                    <a:gd name="T38" fmla="*/ 0 w 58"/>
                    <a:gd name="T39" fmla="*/ 0 h 132"/>
                    <a:gd name="T40" fmla="*/ 0 w 58"/>
                    <a:gd name="T41" fmla="*/ 0 h 132"/>
                    <a:gd name="T42" fmla="*/ 0 w 58"/>
                    <a:gd name="T43" fmla="*/ 0 h 132"/>
                    <a:gd name="T44" fmla="*/ 0 w 58"/>
                    <a:gd name="T45" fmla="*/ 0 h 132"/>
                    <a:gd name="T46" fmla="*/ 0 w 58"/>
                    <a:gd name="T47" fmla="*/ 0 h 132"/>
                    <a:gd name="T48" fmla="*/ 0 w 58"/>
                    <a:gd name="T49" fmla="*/ 0 h 132"/>
                    <a:gd name="T50" fmla="*/ 0 w 58"/>
                    <a:gd name="T51" fmla="*/ 0 h 132"/>
                    <a:gd name="T52" fmla="*/ 0 w 58"/>
                    <a:gd name="T53" fmla="*/ 0 h 132"/>
                    <a:gd name="T54" fmla="*/ 0 w 58"/>
                    <a:gd name="T55" fmla="*/ 0 h 132"/>
                    <a:gd name="T56" fmla="*/ 0 w 58"/>
                    <a:gd name="T57" fmla="*/ 0 h 132"/>
                    <a:gd name="T58" fmla="*/ 0 w 58"/>
                    <a:gd name="T59" fmla="*/ 0 h 132"/>
                    <a:gd name="T60" fmla="*/ 0 w 58"/>
                    <a:gd name="T61" fmla="*/ 0 h 132"/>
                    <a:gd name="T62" fmla="*/ 0 w 58"/>
                    <a:gd name="T63" fmla="*/ 0 h 132"/>
                    <a:gd name="T64" fmla="*/ 0 w 58"/>
                    <a:gd name="T65" fmla="*/ 0 h 132"/>
                    <a:gd name="T66" fmla="*/ 0 w 58"/>
                    <a:gd name="T67" fmla="*/ 0 h 132"/>
                    <a:gd name="T68" fmla="*/ 0 w 58"/>
                    <a:gd name="T69" fmla="*/ 0 h 132"/>
                    <a:gd name="T70" fmla="*/ 0 w 58"/>
                    <a:gd name="T71" fmla="*/ 0 h 132"/>
                    <a:gd name="T72" fmla="*/ 0 w 58"/>
                    <a:gd name="T73" fmla="*/ 0 h 1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8"/>
                    <a:gd name="T112" fmla="*/ 0 h 132"/>
                    <a:gd name="T113" fmla="*/ 58 w 58"/>
                    <a:gd name="T114" fmla="*/ 132 h 13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8" h="132">
                      <a:moveTo>
                        <a:pt x="13" y="4"/>
                      </a:moveTo>
                      <a:lnTo>
                        <a:pt x="17" y="14"/>
                      </a:lnTo>
                      <a:lnTo>
                        <a:pt x="26" y="31"/>
                      </a:lnTo>
                      <a:lnTo>
                        <a:pt x="34" y="50"/>
                      </a:lnTo>
                      <a:lnTo>
                        <a:pt x="39" y="68"/>
                      </a:lnTo>
                      <a:lnTo>
                        <a:pt x="39" y="66"/>
                      </a:lnTo>
                      <a:lnTo>
                        <a:pt x="44" y="77"/>
                      </a:lnTo>
                      <a:lnTo>
                        <a:pt x="51" y="94"/>
                      </a:lnTo>
                      <a:lnTo>
                        <a:pt x="58" y="119"/>
                      </a:lnTo>
                      <a:lnTo>
                        <a:pt x="58" y="122"/>
                      </a:lnTo>
                      <a:lnTo>
                        <a:pt x="57" y="125"/>
                      </a:lnTo>
                      <a:lnTo>
                        <a:pt x="54" y="128"/>
                      </a:lnTo>
                      <a:lnTo>
                        <a:pt x="51" y="131"/>
                      </a:lnTo>
                      <a:lnTo>
                        <a:pt x="49" y="132"/>
                      </a:lnTo>
                      <a:lnTo>
                        <a:pt x="48" y="132"/>
                      </a:lnTo>
                      <a:lnTo>
                        <a:pt x="45" y="131"/>
                      </a:lnTo>
                      <a:lnTo>
                        <a:pt x="44" y="130"/>
                      </a:lnTo>
                      <a:lnTo>
                        <a:pt x="39" y="126"/>
                      </a:lnTo>
                      <a:lnTo>
                        <a:pt x="37" y="117"/>
                      </a:lnTo>
                      <a:lnTo>
                        <a:pt x="31" y="99"/>
                      </a:lnTo>
                      <a:lnTo>
                        <a:pt x="29" y="86"/>
                      </a:lnTo>
                      <a:lnTo>
                        <a:pt x="27" y="78"/>
                      </a:lnTo>
                      <a:lnTo>
                        <a:pt x="24" y="70"/>
                      </a:lnTo>
                      <a:lnTo>
                        <a:pt x="21" y="60"/>
                      </a:lnTo>
                      <a:lnTo>
                        <a:pt x="16" y="45"/>
                      </a:lnTo>
                      <a:lnTo>
                        <a:pt x="12" y="32"/>
                      </a:lnTo>
                      <a:lnTo>
                        <a:pt x="9" y="24"/>
                      </a:lnTo>
                      <a:lnTo>
                        <a:pt x="4" y="14"/>
                      </a:lnTo>
                      <a:lnTo>
                        <a:pt x="0" y="8"/>
                      </a:lnTo>
                      <a:lnTo>
                        <a:pt x="1" y="5"/>
                      </a:lnTo>
                      <a:lnTo>
                        <a:pt x="2" y="2"/>
                      </a:lnTo>
                      <a:lnTo>
                        <a:pt x="5" y="0"/>
                      </a:lnTo>
                      <a:lnTo>
                        <a:pt x="6" y="0"/>
                      </a:lnTo>
                      <a:lnTo>
                        <a:pt x="8" y="0"/>
                      </a:lnTo>
                      <a:lnTo>
                        <a:pt x="11" y="0"/>
                      </a:lnTo>
                      <a:lnTo>
                        <a:pt x="12" y="1"/>
                      </a:lnTo>
                      <a:lnTo>
                        <a:pt x="13" y="4"/>
                      </a:lnTo>
                      <a:close/>
                    </a:path>
                  </a:pathLst>
                </a:custGeom>
                <a:solidFill>
                  <a:srgbClr val="FCDD4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84" name="Freeform 298"/>
                <p:cNvSpPr>
                  <a:spLocks/>
                </p:cNvSpPr>
                <p:nvPr/>
              </p:nvSpPr>
              <p:spPr bwMode="auto">
                <a:xfrm>
                  <a:off x="3481" y="1496"/>
                  <a:ext cx="6" cy="19"/>
                </a:xfrm>
                <a:custGeom>
                  <a:avLst/>
                  <a:gdLst>
                    <a:gd name="T0" fmla="*/ 0 w 20"/>
                    <a:gd name="T1" fmla="*/ 0 h 56"/>
                    <a:gd name="T2" fmla="*/ 0 w 20"/>
                    <a:gd name="T3" fmla="*/ 0 h 56"/>
                    <a:gd name="T4" fmla="*/ 0 w 20"/>
                    <a:gd name="T5" fmla="*/ 0 h 56"/>
                    <a:gd name="T6" fmla="*/ 0 w 20"/>
                    <a:gd name="T7" fmla="*/ 0 h 56"/>
                    <a:gd name="T8" fmla="*/ 0 w 20"/>
                    <a:gd name="T9" fmla="*/ 0 h 56"/>
                    <a:gd name="T10" fmla="*/ 0 w 20"/>
                    <a:gd name="T11" fmla="*/ 0 h 56"/>
                    <a:gd name="T12" fmla="*/ 0 w 20"/>
                    <a:gd name="T13" fmla="*/ 0 h 56"/>
                    <a:gd name="T14" fmla="*/ 0 w 20"/>
                    <a:gd name="T15" fmla="*/ 0 h 56"/>
                    <a:gd name="T16" fmla="*/ 0 w 20"/>
                    <a:gd name="T17" fmla="*/ 0 h 56"/>
                    <a:gd name="T18" fmla="*/ 0 w 20"/>
                    <a:gd name="T19" fmla="*/ 0 h 56"/>
                    <a:gd name="T20" fmla="*/ 0 w 20"/>
                    <a:gd name="T21" fmla="*/ 0 h 56"/>
                    <a:gd name="T22" fmla="*/ 0 w 20"/>
                    <a:gd name="T23" fmla="*/ 0 h 56"/>
                    <a:gd name="T24" fmla="*/ 0 w 20"/>
                    <a:gd name="T25" fmla="*/ 0 h 56"/>
                    <a:gd name="T26" fmla="*/ 0 w 20"/>
                    <a:gd name="T27" fmla="*/ 0 h 56"/>
                    <a:gd name="T28" fmla="*/ 0 w 20"/>
                    <a:gd name="T29" fmla="*/ 0 h 56"/>
                    <a:gd name="T30" fmla="*/ 0 w 20"/>
                    <a:gd name="T31" fmla="*/ 0 h 56"/>
                    <a:gd name="T32" fmla="*/ 0 w 20"/>
                    <a:gd name="T33" fmla="*/ 0 h 56"/>
                    <a:gd name="T34" fmla="*/ 0 w 20"/>
                    <a:gd name="T35" fmla="*/ 0 h 56"/>
                    <a:gd name="T36" fmla="*/ 0 w 20"/>
                    <a:gd name="T37" fmla="*/ 0 h 56"/>
                    <a:gd name="T38" fmla="*/ 0 w 20"/>
                    <a:gd name="T39" fmla="*/ 0 h 56"/>
                    <a:gd name="T40" fmla="*/ 0 w 20"/>
                    <a:gd name="T41" fmla="*/ 0 h 56"/>
                    <a:gd name="T42" fmla="*/ 0 w 20"/>
                    <a:gd name="T43" fmla="*/ 0 h 56"/>
                    <a:gd name="T44" fmla="*/ 0 w 20"/>
                    <a:gd name="T45" fmla="*/ 0 h 5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0"/>
                    <a:gd name="T70" fmla="*/ 0 h 56"/>
                    <a:gd name="T71" fmla="*/ 20 w 20"/>
                    <a:gd name="T72" fmla="*/ 56 h 5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0" h="56">
                      <a:moveTo>
                        <a:pt x="15" y="2"/>
                      </a:moveTo>
                      <a:lnTo>
                        <a:pt x="19" y="10"/>
                      </a:lnTo>
                      <a:lnTo>
                        <a:pt x="19" y="19"/>
                      </a:lnTo>
                      <a:lnTo>
                        <a:pt x="20" y="33"/>
                      </a:lnTo>
                      <a:lnTo>
                        <a:pt x="20" y="44"/>
                      </a:lnTo>
                      <a:lnTo>
                        <a:pt x="19" y="48"/>
                      </a:lnTo>
                      <a:lnTo>
                        <a:pt x="16" y="53"/>
                      </a:lnTo>
                      <a:lnTo>
                        <a:pt x="15" y="54"/>
                      </a:lnTo>
                      <a:lnTo>
                        <a:pt x="13" y="55"/>
                      </a:lnTo>
                      <a:lnTo>
                        <a:pt x="11" y="56"/>
                      </a:lnTo>
                      <a:lnTo>
                        <a:pt x="7" y="56"/>
                      </a:lnTo>
                      <a:lnTo>
                        <a:pt x="4" y="55"/>
                      </a:lnTo>
                      <a:lnTo>
                        <a:pt x="1" y="52"/>
                      </a:lnTo>
                      <a:lnTo>
                        <a:pt x="0" y="47"/>
                      </a:lnTo>
                      <a:lnTo>
                        <a:pt x="0" y="39"/>
                      </a:lnTo>
                      <a:lnTo>
                        <a:pt x="3" y="24"/>
                      </a:lnTo>
                      <a:lnTo>
                        <a:pt x="4" y="15"/>
                      </a:lnTo>
                      <a:lnTo>
                        <a:pt x="5" y="10"/>
                      </a:lnTo>
                      <a:lnTo>
                        <a:pt x="7" y="4"/>
                      </a:lnTo>
                      <a:lnTo>
                        <a:pt x="8" y="1"/>
                      </a:lnTo>
                      <a:lnTo>
                        <a:pt x="11" y="0"/>
                      </a:lnTo>
                      <a:lnTo>
                        <a:pt x="13" y="0"/>
                      </a:lnTo>
                      <a:lnTo>
                        <a:pt x="15" y="2"/>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85" name="Freeform 299"/>
                <p:cNvSpPr>
                  <a:spLocks/>
                </p:cNvSpPr>
                <p:nvPr/>
              </p:nvSpPr>
              <p:spPr bwMode="auto">
                <a:xfrm>
                  <a:off x="3453" y="1511"/>
                  <a:ext cx="32" cy="20"/>
                </a:xfrm>
                <a:custGeom>
                  <a:avLst/>
                  <a:gdLst>
                    <a:gd name="T0" fmla="*/ 0 w 96"/>
                    <a:gd name="T1" fmla="*/ 0 h 60"/>
                    <a:gd name="T2" fmla="*/ 0 w 96"/>
                    <a:gd name="T3" fmla="*/ 0 h 60"/>
                    <a:gd name="T4" fmla="*/ 0 w 96"/>
                    <a:gd name="T5" fmla="*/ 0 h 60"/>
                    <a:gd name="T6" fmla="*/ 0 w 96"/>
                    <a:gd name="T7" fmla="*/ 0 h 60"/>
                    <a:gd name="T8" fmla="*/ 0 w 96"/>
                    <a:gd name="T9" fmla="*/ 0 h 60"/>
                    <a:gd name="T10" fmla="*/ 0 w 96"/>
                    <a:gd name="T11" fmla="*/ 0 h 60"/>
                    <a:gd name="T12" fmla="*/ 0 w 96"/>
                    <a:gd name="T13" fmla="*/ 0 h 60"/>
                    <a:gd name="T14" fmla="*/ 0 w 96"/>
                    <a:gd name="T15" fmla="*/ 0 h 60"/>
                    <a:gd name="T16" fmla="*/ 0 w 96"/>
                    <a:gd name="T17" fmla="*/ 0 h 60"/>
                    <a:gd name="T18" fmla="*/ 0 w 96"/>
                    <a:gd name="T19" fmla="*/ 0 h 60"/>
                    <a:gd name="T20" fmla="*/ 0 w 96"/>
                    <a:gd name="T21" fmla="*/ 0 h 60"/>
                    <a:gd name="T22" fmla="*/ 0 w 96"/>
                    <a:gd name="T23" fmla="*/ 0 h 60"/>
                    <a:gd name="T24" fmla="*/ 0 w 96"/>
                    <a:gd name="T25" fmla="*/ 0 h 60"/>
                    <a:gd name="T26" fmla="*/ 0 w 96"/>
                    <a:gd name="T27" fmla="*/ 0 h 60"/>
                    <a:gd name="T28" fmla="*/ 0 w 96"/>
                    <a:gd name="T29" fmla="*/ 0 h 60"/>
                    <a:gd name="T30" fmla="*/ 0 w 96"/>
                    <a:gd name="T31" fmla="*/ 0 h 60"/>
                    <a:gd name="T32" fmla="*/ 0 w 96"/>
                    <a:gd name="T33" fmla="*/ 0 h 60"/>
                    <a:gd name="T34" fmla="*/ 0 w 96"/>
                    <a:gd name="T35" fmla="*/ 0 h 60"/>
                    <a:gd name="T36" fmla="*/ 0 w 96"/>
                    <a:gd name="T37" fmla="*/ 0 h 60"/>
                    <a:gd name="T38" fmla="*/ 0 w 96"/>
                    <a:gd name="T39" fmla="*/ 0 h 60"/>
                    <a:gd name="T40" fmla="*/ 0 w 96"/>
                    <a:gd name="T41" fmla="*/ 0 h 60"/>
                    <a:gd name="T42" fmla="*/ 0 w 96"/>
                    <a:gd name="T43" fmla="*/ 0 h 60"/>
                    <a:gd name="T44" fmla="*/ 0 w 96"/>
                    <a:gd name="T45" fmla="*/ 0 h 60"/>
                    <a:gd name="T46" fmla="*/ 0 w 96"/>
                    <a:gd name="T47" fmla="*/ 0 h 60"/>
                    <a:gd name="T48" fmla="*/ 0 w 96"/>
                    <a:gd name="T49" fmla="*/ 0 h 60"/>
                    <a:gd name="T50" fmla="*/ 0 w 96"/>
                    <a:gd name="T51" fmla="*/ 0 h 60"/>
                    <a:gd name="T52" fmla="*/ 0 w 96"/>
                    <a:gd name="T53" fmla="*/ 0 h 60"/>
                    <a:gd name="T54" fmla="*/ 0 w 96"/>
                    <a:gd name="T55" fmla="*/ 0 h 60"/>
                    <a:gd name="T56" fmla="*/ 0 w 96"/>
                    <a:gd name="T57" fmla="*/ 0 h 60"/>
                    <a:gd name="T58" fmla="*/ 0 w 96"/>
                    <a:gd name="T59" fmla="*/ 0 h 60"/>
                    <a:gd name="T60" fmla="*/ 0 w 96"/>
                    <a:gd name="T61" fmla="*/ 0 h 60"/>
                    <a:gd name="T62" fmla="*/ 0 w 96"/>
                    <a:gd name="T63" fmla="*/ 0 h 60"/>
                    <a:gd name="T64" fmla="*/ 0 w 96"/>
                    <a:gd name="T65" fmla="*/ 0 h 60"/>
                    <a:gd name="T66" fmla="*/ 0 w 96"/>
                    <a:gd name="T67" fmla="*/ 0 h 60"/>
                    <a:gd name="T68" fmla="*/ 0 w 96"/>
                    <a:gd name="T69" fmla="*/ 0 h 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6"/>
                    <a:gd name="T106" fmla="*/ 0 h 60"/>
                    <a:gd name="T107" fmla="*/ 96 w 96"/>
                    <a:gd name="T108" fmla="*/ 60 h 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6" h="60">
                      <a:moveTo>
                        <a:pt x="96" y="6"/>
                      </a:moveTo>
                      <a:lnTo>
                        <a:pt x="96" y="12"/>
                      </a:lnTo>
                      <a:lnTo>
                        <a:pt x="94" y="18"/>
                      </a:lnTo>
                      <a:lnTo>
                        <a:pt x="89" y="25"/>
                      </a:lnTo>
                      <a:lnTo>
                        <a:pt x="84" y="33"/>
                      </a:lnTo>
                      <a:lnTo>
                        <a:pt x="79" y="40"/>
                      </a:lnTo>
                      <a:lnTo>
                        <a:pt x="73" y="45"/>
                      </a:lnTo>
                      <a:lnTo>
                        <a:pt x="66" y="49"/>
                      </a:lnTo>
                      <a:lnTo>
                        <a:pt x="60" y="52"/>
                      </a:lnTo>
                      <a:lnTo>
                        <a:pt x="44" y="54"/>
                      </a:lnTo>
                      <a:lnTo>
                        <a:pt x="31" y="57"/>
                      </a:lnTo>
                      <a:lnTo>
                        <a:pt x="22" y="59"/>
                      </a:lnTo>
                      <a:lnTo>
                        <a:pt x="12" y="60"/>
                      </a:lnTo>
                      <a:lnTo>
                        <a:pt x="7" y="59"/>
                      </a:lnTo>
                      <a:lnTo>
                        <a:pt x="4" y="57"/>
                      </a:lnTo>
                      <a:lnTo>
                        <a:pt x="1" y="54"/>
                      </a:lnTo>
                      <a:lnTo>
                        <a:pt x="0" y="51"/>
                      </a:lnTo>
                      <a:lnTo>
                        <a:pt x="0" y="47"/>
                      </a:lnTo>
                      <a:lnTo>
                        <a:pt x="2" y="44"/>
                      </a:lnTo>
                      <a:lnTo>
                        <a:pt x="6" y="42"/>
                      </a:lnTo>
                      <a:lnTo>
                        <a:pt x="12" y="41"/>
                      </a:lnTo>
                      <a:lnTo>
                        <a:pt x="19" y="41"/>
                      </a:lnTo>
                      <a:lnTo>
                        <a:pt x="27" y="39"/>
                      </a:lnTo>
                      <a:lnTo>
                        <a:pt x="35" y="36"/>
                      </a:lnTo>
                      <a:lnTo>
                        <a:pt x="42" y="34"/>
                      </a:lnTo>
                      <a:lnTo>
                        <a:pt x="52" y="28"/>
                      </a:lnTo>
                      <a:lnTo>
                        <a:pt x="66" y="19"/>
                      </a:lnTo>
                      <a:lnTo>
                        <a:pt x="79" y="10"/>
                      </a:lnTo>
                      <a:lnTo>
                        <a:pt x="86" y="5"/>
                      </a:lnTo>
                      <a:lnTo>
                        <a:pt x="88" y="2"/>
                      </a:lnTo>
                      <a:lnTo>
                        <a:pt x="91" y="0"/>
                      </a:lnTo>
                      <a:lnTo>
                        <a:pt x="93" y="0"/>
                      </a:lnTo>
                      <a:lnTo>
                        <a:pt x="95" y="1"/>
                      </a:lnTo>
                      <a:lnTo>
                        <a:pt x="96" y="2"/>
                      </a:lnTo>
                      <a:lnTo>
                        <a:pt x="96" y="6"/>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86" name="Freeform 300"/>
                <p:cNvSpPr>
                  <a:spLocks/>
                </p:cNvSpPr>
                <p:nvPr/>
              </p:nvSpPr>
              <p:spPr bwMode="auto">
                <a:xfrm>
                  <a:off x="3453" y="1523"/>
                  <a:ext cx="23" cy="8"/>
                </a:xfrm>
                <a:custGeom>
                  <a:avLst/>
                  <a:gdLst>
                    <a:gd name="T0" fmla="*/ 0 w 69"/>
                    <a:gd name="T1" fmla="*/ 0 h 26"/>
                    <a:gd name="T2" fmla="*/ 0 w 69"/>
                    <a:gd name="T3" fmla="*/ 0 h 26"/>
                    <a:gd name="T4" fmla="*/ 0 w 69"/>
                    <a:gd name="T5" fmla="*/ 0 h 26"/>
                    <a:gd name="T6" fmla="*/ 0 w 69"/>
                    <a:gd name="T7" fmla="*/ 0 h 26"/>
                    <a:gd name="T8" fmla="*/ 0 w 69"/>
                    <a:gd name="T9" fmla="*/ 0 h 26"/>
                    <a:gd name="T10" fmla="*/ 0 w 69"/>
                    <a:gd name="T11" fmla="*/ 0 h 26"/>
                    <a:gd name="T12" fmla="*/ 0 w 69"/>
                    <a:gd name="T13" fmla="*/ 0 h 26"/>
                    <a:gd name="T14" fmla="*/ 0 w 69"/>
                    <a:gd name="T15" fmla="*/ 0 h 26"/>
                    <a:gd name="T16" fmla="*/ 0 w 69"/>
                    <a:gd name="T17" fmla="*/ 0 h 26"/>
                    <a:gd name="T18" fmla="*/ 0 w 69"/>
                    <a:gd name="T19" fmla="*/ 0 h 26"/>
                    <a:gd name="T20" fmla="*/ 0 w 69"/>
                    <a:gd name="T21" fmla="*/ 0 h 26"/>
                    <a:gd name="T22" fmla="*/ 0 w 69"/>
                    <a:gd name="T23" fmla="*/ 0 h 26"/>
                    <a:gd name="T24" fmla="*/ 0 w 69"/>
                    <a:gd name="T25" fmla="*/ 0 h 26"/>
                    <a:gd name="T26" fmla="*/ 0 w 69"/>
                    <a:gd name="T27" fmla="*/ 0 h 26"/>
                    <a:gd name="T28" fmla="*/ 0 w 69"/>
                    <a:gd name="T29" fmla="*/ 0 h 26"/>
                    <a:gd name="T30" fmla="*/ 0 w 69"/>
                    <a:gd name="T31" fmla="*/ 0 h 26"/>
                    <a:gd name="T32" fmla="*/ 0 w 69"/>
                    <a:gd name="T33" fmla="*/ 0 h 26"/>
                    <a:gd name="T34" fmla="*/ 0 w 69"/>
                    <a:gd name="T35" fmla="*/ 0 h 26"/>
                    <a:gd name="T36" fmla="*/ 0 w 69"/>
                    <a:gd name="T37" fmla="*/ 0 h 26"/>
                    <a:gd name="T38" fmla="*/ 0 w 69"/>
                    <a:gd name="T39" fmla="*/ 0 h 26"/>
                    <a:gd name="T40" fmla="*/ 0 w 69"/>
                    <a:gd name="T41" fmla="*/ 0 h 26"/>
                    <a:gd name="T42" fmla="*/ 0 w 69"/>
                    <a:gd name="T43" fmla="*/ 0 h 26"/>
                    <a:gd name="T44" fmla="*/ 0 w 69"/>
                    <a:gd name="T45" fmla="*/ 0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9"/>
                    <a:gd name="T70" fmla="*/ 0 h 26"/>
                    <a:gd name="T71" fmla="*/ 69 w 69"/>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9" h="26">
                      <a:moveTo>
                        <a:pt x="69" y="14"/>
                      </a:moveTo>
                      <a:lnTo>
                        <a:pt x="67" y="10"/>
                      </a:lnTo>
                      <a:lnTo>
                        <a:pt x="61" y="5"/>
                      </a:lnTo>
                      <a:lnTo>
                        <a:pt x="57" y="2"/>
                      </a:lnTo>
                      <a:lnTo>
                        <a:pt x="52" y="1"/>
                      </a:lnTo>
                      <a:lnTo>
                        <a:pt x="47" y="0"/>
                      </a:lnTo>
                      <a:lnTo>
                        <a:pt x="40" y="1"/>
                      </a:lnTo>
                      <a:lnTo>
                        <a:pt x="33" y="3"/>
                      </a:lnTo>
                      <a:lnTo>
                        <a:pt x="20" y="7"/>
                      </a:lnTo>
                      <a:lnTo>
                        <a:pt x="9" y="8"/>
                      </a:lnTo>
                      <a:lnTo>
                        <a:pt x="3" y="10"/>
                      </a:lnTo>
                      <a:lnTo>
                        <a:pt x="1" y="12"/>
                      </a:lnTo>
                      <a:lnTo>
                        <a:pt x="0" y="15"/>
                      </a:lnTo>
                      <a:lnTo>
                        <a:pt x="0" y="19"/>
                      </a:lnTo>
                      <a:lnTo>
                        <a:pt x="1" y="21"/>
                      </a:lnTo>
                      <a:lnTo>
                        <a:pt x="2" y="23"/>
                      </a:lnTo>
                      <a:lnTo>
                        <a:pt x="6" y="25"/>
                      </a:lnTo>
                      <a:lnTo>
                        <a:pt x="14" y="26"/>
                      </a:lnTo>
                      <a:lnTo>
                        <a:pt x="20" y="26"/>
                      </a:lnTo>
                      <a:lnTo>
                        <a:pt x="32" y="23"/>
                      </a:lnTo>
                      <a:lnTo>
                        <a:pt x="45" y="21"/>
                      </a:lnTo>
                      <a:lnTo>
                        <a:pt x="59" y="18"/>
                      </a:lnTo>
                      <a:lnTo>
                        <a:pt x="69" y="14"/>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87" name="Freeform 301"/>
                <p:cNvSpPr>
                  <a:spLocks/>
                </p:cNvSpPr>
                <p:nvPr/>
              </p:nvSpPr>
              <p:spPr bwMode="auto">
                <a:xfrm>
                  <a:off x="3453" y="1526"/>
                  <a:ext cx="7" cy="5"/>
                </a:xfrm>
                <a:custGeom>
                  <a:avLst/>
                  <a:gdLst>
                    <a:gd name="T0" fmla="*/ 0 w 21"/>
                    <a:gd name="T1" fmla="*/ 0 h 17"/>
                    <a:gd name="T2" fmla="*/ 0 w 21"/>
                    <a:gd name="T3" fmla="*/ 0 h 17"/>
                    <a:gd name="T4" fmla="*/ 0 w 21"/>
                    <a:gd name="T5" fmla="*/ 0 h 17"/>
                    <a:gd name="T6" fmla="*/ 0 w 21"/>
                    <a:gd name="T7" fmla="*/ 0 h 17"/>
                    <a:gd name="T8" fmla="*/ 0 w 21"/>
                    <a:gd name="T9" fmla="*/ 0 h 17"/>
                    <a:gd name="T10" fmla="*/ 0 w 21"/>
                    <a:gd name="T11" fmla="*/ 0 h 17"/>
                    <a:gd name="T12" fmla="*/ 0 w 21"/>
                    <a:gd name="T13" fmla="*/ 0 h 17"/>
                    <a:gd name="T14" fmla="*/ 0 w 21"/>
                    <a:gd name="T15" fmla="*/ 0 h 17"/>
                    <a:gd name="T16" fmla="*/ 0 w 21"/>
                    <a:gd name="T17" fmla="*/ 0 h 17"/>
                    <a:gd name="T18" fmla="*/ 0 w 21"/>
                    <a:gd name="T19" fmla="*/ 0 h 17"/>
                    <a:gd name="T20" fmla="*/ 0 w 21"/>
                    <a:gd name="T21" fmla="*/ 0 h 17"/>
                    <a:gd name="T22" fmla="*/ 0 w 21"/>
                    <a:gd name="T23" fmla="*/ 0 h 17"/>
                    <a:gd name="T24" fmla="*/ 0 w 21"/>
                    <a:gd name="T25" fmla="*/ 0 h 17"/>
                    <a:gd name="T26" fmla="*/ 0 w 21"/>
                    <a:gd name="T27" fmla="*/ 0 h 17"/>
                    <a:gd name="T28" fmla="*/ 0 w 21"/>
                    <a:gd name="T29" fmla="*/ 0 h 17"/>
                    <a:gd name="T30" fmla="*/ 0 w 21"/>
                    <a:gd name="T31" fmla="*/ 0 h 17"/>
                    <a:gd name="T32" fmla="*/ 0 w 21"/>
                    <a:gd name="T33" fmla="*/ 0 h 17"/>
                    <a:gd name="T34" fmla="*/ 0 w 21"/>
                    <a:gd name="T35" fmla="*/ 0 h 17"/>
                    <a:gd name="T36" fmla="*/ 0 w 21"/>
                    <a:gd name="T37" fmla="*/ 0 h 1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
                    <a:gd name="T58" fmla="*/ 0 h 17"/>
                    <a:gd name="T59" fmla="*/ 21 w 21"/>
                    <a:gd name="T60" fmla="*/ 17 h 1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 h="17">
                      <a:moveTo>
                        <a:pt x="15" y="17"/>
                      </a:moveTo>
                      <a:lnTo>
                        <a:pt x="17" y="16"/>
                      </a:lnTo>
                      <a:lnTo>
                        <a:pt x="20" y="14"/>
                      </a:lnTo>
                      <a:lnTo>
                        <a:pt x="21" y="13"/>
                      </a:lnTo>
                      <a:lnTo>
                        <a:pt x="21" y="12"/>
                      </a:lnTo>
                      <a:lnTo>
                        <a:pt x="21" y="11"/>
                      </a:lnTo>
                      <a:lnTo>
                        <a:pt x="20" y="10"/>
                      </a:lnTo>
                      <a:lnTo>
                        <a:pt x="16" y="6"/>
                      </a:lnTo>
                      <a:lnTo>
                        <a:pt x="14" y="3"/>
                      </a:lnTo>
                      <a:lnTo>
                        <a:pt x="12" y="1"/>
                      </a:lnTo>
                      <a:lnTo>
                        <a:pt x="8" y="0"/>
                      </a:lnTo>
                      <a:lnTo>
                        <a:pt x="6" y="1"/>
                      </a:lnTo>
                      <a:lnTo>
                        <a:pt x="2" y="2"/>
                      </a:lnTo>
                      <a:lnTo>
                        <a:pt x="1" y="4"/>
                      </a:lnTo>
                      <a:lnTo>
                        <a:pt x="0" y="8"/>
                      </a:lnTo>
                      <a:lnTo>
                        <a:pt x="1" y="11"/>
                      </a:lnTo>
                      <a:lnTo>
                        <a:pt x="4" y="13"/>
                      </a:lnTo>
                      <a:lnTo>
                        <a:pt x="7" y="16"/>
                      </a:lnTo>
                      <a:lnTo>
                        <a:pt x="15" y="17"/>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88" name="Freeform 302"/>
                <p:cNvSpPr>
                  <a:spLocks/>
                </p:cNvSpPr>
                <p:nvPr/>
              </p:nvSpPr>
              <p:spPr bwMode="auto">
                <a:xfrm>
                  <a:off x="3450" y="1527"/>
                  <a:ext cx="8" cy="46"/>
                </a:xfrm>
                <a:custGeom>
                  <a:avLst/>
                  <a:gdLst>
                    <a:gd name="T0" fmla="*/ 0 w 22"/>
                    <a:gd name="T1" fmla="*/ 0 h 139"/>
                    <a:gd name="T2" fmla="*/ 0 w 22"/>
                    <a:gd name="T3" fmla="*/ 0 h 139"/>
                    <a:gd name="T4" fmla="*/ 0 w 22"/>
                    <a:gd name="T5" fmla="*/ 0 h 139"/>
                    <a:gd name="T6" fmla="*/ 0 w 22"/>
                    <a:gd name="T7" fmla="*/ 0 h 139"/>
                    <a:gd name="T8" fmla="*/ 0 w 22"/>
                    <a:gd name="T9" fmla="*/ 0 h 139"/>
                    <a:gd name="T10" fmla="*/ 0 w 22"/>
                    <a:gd name="T11" fmla="*/ 0 h 139"/>
                    <a:gd name="T12" fmla="*/ 0 w 22"/>
                    <a:gd name="T13" fmla="*/ 0 h 139"/>
                    <a:gd name="T14" fmla="*/ 0 w 22"/>
                    <a:gd name="T15" fmla="*/ 0 h 139"/>
                    <a:gd name="T16" fmla="*/ 0 w 22"/>
                    <a:gd name="T17" fmla="*/ 0 h 139"/>
                    <a:gd name="T18" fmla="*/ 0 w 22"/>
                    <a:gd name="T19" fmla="*/ 0 h 139"/>
                    <a:gd name="T20" fmla="*/ 0 w 22"/>
                    <a:gd name="T21" fmla="*/ 0 h 139"/>
                    <a:gd name="T22" fmla="*/ 0 w 22"/>
                    <a:gd name="T23" fmla="*/ 0 h 139"/>
                    <a:gd name="T24" fmla="*/ 0 w 22"/>
                    <a:gd name="T25" fmla="*/ 0 h 139"/>
                    <a:gd name="T26" fmla="*/ 0 w 22"/>
                    <a:gd name="T27" fmla="*/ 0 h 139"/>
                    <a:gd name="T28" fmla="*/ 0 w 22"/>
                    <a:gd name="T29" fmla="*/ 0 h 139"/>
                    <a:gd name="T30" fmla="*/ 0 w 22"/>
                    <a:gd name="T31" fmla="*/ 0 h 139"/>
                    <a:gd name="T32" fmla="*/ 0 w 22"/>
                    <a:gd name="T33" fmla="*/ 0 h 139"/>
                    <a:gd name="T34" fmla="*/ 0 w 22"/>
                    <a:gd name="T35" fmla="*/ 0 h 139"/>
                    <a:gd name="T36" fmla="*/ 0 w 22"/>
                    <a:gd name="T37" fmla="*/ 0 h 139"/>
                    <a:gd name="T38" fmla="*/ 0 w 22"/>
                    <a:gd name="T39" fmla="*/ 0 h 139"/>
                    <a:gd name="T40" fmla="*/ 0 w 22"/>
                    <a:gd name="T41" fmla="*/ 0 h 139"/>
                    <a:gd name="T42" fmla="*/ 0 w 22"/>
                    <a:gd name="T43" fmla="*/ 0 h 139"/>
                    <a:gd name="T44" fmla="*/ 0 w 22"/>
                    <a:gd name="T45" fmla="*/ 0 h 139"/>
                    <a:gd name="T46" fmla="*/ 0 w 22"/>
                    <a:gd name="T47" fmla="*/ 0 h 139"/>
                    <a:gd name="T48" fmla="*/ 0 w 22"/>
                    <a:gd name="T49" fmla="*/ 0 h 139"/>
                    <a:gd name="T50" fmla="*/ 0 w 22"/>
                    <a:gd name="T51" fmla="*/ 0 h 139"/>
                    <a:gd name="T52" fmla="*/ 0 w 22"/>
                    <a:gd name="T53" fmla="*/ 0 h 139"/>
                    <a:gd name="T54" fmla="*/ 0 w 22"/>
                    <a:gd name="T55" fmla="*/ 0 h 139"/>
                    <a:gd name="T56" fmla="*/ 0 w 22"/>
                    <a:gd name="T57" fmla="*/ 0 h 13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2"/>
                    <a:gd name="T88" fmla="*/ 0 h 139"/>
                    <a:gd name="T89" fmla="*/ 22 w 22"/>
                    <a:gd name="T90" fmla="*/ 139 h 13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2" h="139">
                      <a:moveTo>
                        <a:pt x="18" y="6"/>
                      </a:moveTo>
                      <a:lnTo>
                        <a:pt x="20" y="16"/>
                      </a:lnTo>
                      <a:lnTo>
                        <a:pt x="20" y="32"/>
                      </a:lnTo>
                      <a:lnTo>
                        <a:pt x="20" y="47"/>
                      </a:lnTo>
                      <a:lnTo>
                        <a:pt x="21" y="60"/>
                      </a:lnTo>
                      <a:lnTo>
                        <a:pt x="22" y="76"/>
                      </a:lnTo>
                      <a:lnTo>
                        <a:pt x="21" y="100"/>
                      </a:lnTo>
                      <a:lnTo>
                        <a:pt x="20" y="112"/>
                      </a:lnTo>
                      <a:lnTo>
                        <a:pt x="17" y="123"/>
                      </a:lnTo>
                      <a:lnTo>
                        <a:pt x="16" y="131"/>
                      </a:lnTo>
                      <a:lnTo>
                        <a:pt x="14" y="136"/>
                      </a:lnTo>
                      <a:lnTo>
                        <a:pt x="10" y="139"/>
                      </a:lnTo>
                      <a:lnTo>
                        <a:pt x="7" y="139"/>
                      </a:lnTo>
                      <a:lnTo>
                        <a:pt x="5" y="138"/>
                      </a:lnTo>
                      <a:lnTo>
                        <a:pt x="3" y="135"/>
                      </a:lnTo>
                      <a:lnTo>
                        <a:pt x="1" y="128"/>
                      </a:lnTo>
                      <a:lnTo>
                        <a:pt x="0" y="121"/>
                      </a:lnTo>
                      <a:lnTo>
                        <a:pt x="1" y="107"/>
                      </a:lnTo>
                      <a:lnTo>
                        <a:pt x="3" y="81"/>
                      </a:lnTo>
                      <a:lnTo>
                        <a:pt x="6" y="53"/>
                      </a:lnTo>
                      <a:lnTo>
                        <a:pt x="8" y="33"/>
                      </a:lnTo>
                      <a:lnTo>
                        <a:pt x="8" y="20"/>
                      </a:lnTo>
                      <a:lnTo>
                        <a:pt x="8" y="11"/>
                      </a:lnTo>
                      <a:lnTo>
                        <a:pt x="9" y="4"/>
                      </a:lnTo>
                      <a:lnTo>
                        <a:pt x="10" y="0"/>
                      </a:lnTo>
                      <a:lnTo>
                        <a:pt x="13" y="0"/>
                      </a:lnTo>
                      <a:lnTo>
                        <a:pt x="16" y="0"/>
                      </a:lnTo>
                      <a:lnTo>
                        <a:pt x="17" y="1"/>
                      </a:lnTo>
                      <a:lnTo>
                        <a:pt x="18" y="6"/>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89" name="Freeform 303"/>
                <p:cNvSpPr>
                  <a:spLocks/>
                </p:cNvSpPr>
                <p:nvPr/>
              </p:nvSpPr>
              <p:spPr bwMode="auto">
                <a:xfrm>
                  <a:off x="3456" y="1529"/>
                  <a:ext cx="2" cy="18"/>
                </a:xfrm>
                <a:custGeom>
                  <a:avLst/>
                  <a:gdLst>
                    <a:gd name="T0" fmla="*/ 0 w 5"/>
                    <a:gd name="T1" fmla="*/ 0 h 54"/>
                    <a:gd name="T2" fmla="*/ 0 w 5"/>
                    <a:gd name="T3" fmla="*/ 0 h 54"/>
                    <a:gd name="T4" fmla="*/ 0 w 5"/>
                    <a:gd name="T5" fmla="*/ 0 h 54"/>
                    <a:gd name="T6" fmla="*/ 0 w 5"/>
                    <a:gd name="T7" fmla="*/ 0 h 54"/>
                    <a:gd name="T8" fmla="*/ 0 w 5"/>
                    <a:gd name="T9" fmla="*/ 0 h 54"/>
                    <a:gd name="T10" fmla="*/ 0 w 5"/>
                    <a:gd name="T11" fmla="*/ 0 h 54"/>
                    <a:gd name="T12" fmla="*/ 0 w 5"/>
                    <a:gd name="T13" fmla="*/ 0 h 54"/>
                    <a:gd name="T14" fmla="*/ 0 w 5"/>
                    <a:gd name="T15" fmla="*/ 0 h 54"/>
                    <a:gd name="T16" fmla="*/ 0 w 5"/>
                    <a:gd name="T17" fmla="*/ 0 h 54"/>
                    <a:gd name="T18" fmla="*/ 0 w 5"/>
                    <a:gd name="T19" fmla="*/ 0 h 54"/>
                    <a:gd name="T20" fmla="*/ 0 w 5"/>
                    <a:gd name="T21" fmla="*/ 0 h 54"/>
                    <a:gd name="T22" fmla="*/ 0 w 5"/>
                    <a:gd name="T23" fmla="*/ 0 h 54"/>
                    <a:gd name="T24" fmla="*/ 0 w 5"/>
                    <a:gd name="T25" fmla="*/ 0 h 5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
                    <a:gd name="T40" fmla="*/ 0 h 54"/>
                    <a:gd name="T41" fmla="*/ 5 w 5"/>
                    <a:gd name="T42" fmla="*/ 54 h 5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 h="54">
                      <a:moveTo>
                        <a:pt x="5" y="54"/>
                      </a:moveTo>
                      <a:lnTo>
                        <a:pt x="5" y="54"/>
                      </a:lnTo>
                      <a:lnTo>
                        <a:pt x="4" y="41"/>
                      </a:lnTo>
                      <a:lnTo>
                        <a:pt x="4" y="26"/>
                      </a:lnTo>
                      <a:lnTo>
                        <a:pt x="3" y="10"/>
                      </a:lnTo>
                      <a:lnTo>
                        <a:pt x="3" y="0"/>
                      </a:lnTo>
                      <a:lnTo>
                        <a:pt x="0" y="0"/>
                      </a:lnTo>
                      <a:lnTo>
                        <a:pt x="1" y="10"/>
                      </a:lnTo>
                      <a:lnTo>
                        <a:pt x="1" y="26"/>
                      </a:lnTo>
                      <a:lnTo>
                        <a:pt x="3" y="41"/>
                      </a:lnTo>
                      <a:lnTo>
                        <a:pt x="4" y="54"/>
                      </a:lnTo>
                      <a:lnTo>
                        <a:pt x="5" y="54"/>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90" name="Freeform 304"/>
                <p:cNvSpPr>
                  <a:spLocks/>
                </p:cNvSpPr>
                <p:nvPr/>
              </p:nvSpPr>
              <p:spPr bwMode="auto">
                <a:xfrm>
                  <a:off x="3455" y="1547"/>
                  <a:ext cx="3" cy="26"/>
                </a:xfrm>
                <a:custGeom>
                  <a:avLst/>
                  <a:gdLst>
                    <a:gd name="T0" fmla="*/ 0 w 9"/>
                    <a:gd name="T1" fmla="*/ 0 h 77"/>
                    <a:gd name="T2" fmla="*/ 0 w 9"/>
                    <a:gd name="T3" fmla="*/ 0 h 77"/>
                    <a:gd name="T4" fmla="*/ 0 w 9"/>
                    <a:gd name="T5" fmla="*/ 0 h 77"/>
                    <a:gd name="T6" fmla="*/ 0 w 9"/>
                    <a:gd name="T7" fmla="*/ 0 h 77"/>
                    <a:gd name="T8" fmla="*/ 0 w 9"/>
                    <a:gd name="T9" fmla="*/ 0 h 77"/>
                    <a:gd name="T10" fmla="*/ 0 w 9"/>
                    <a:gd name="T11" fmla="*/ 0 h 77"/>
                    <a:gd name="T12" fmla="*/ 0 w 9"/>
                    <a:gd name="T13" fmla="*/ 0 h 77"/>
                    <a:gd name="T14" fmla="*/ 0 w 9"/>
                    <a:gd name="T15" fmla="*/ 0 h 77"/>
                    <a:gd name="T16" fmla="*/ 0 w 9"/>
                    <a:gd name="T17" fmla="*/ 0 h 77"/>
                    <a:gd name="T18" fmla="*/ 0 w 9"/>
                    <a:gd name="T19" fmla="*/ 0 h 77"/>
                    <a:gd name="T20" fmla="*/ 0 w 9"/>
                    <a:gd name="T21" fmla="*/ 0 h 77"/>
                    <a:gd name="T22" fmla="*/ 0 w 9"/>
                    <a:gd name="T23" fmla="*/ 0 h 77"/>
                    <a:gd name="T24" fmla="*/ 0 w 9"/>
                    <a:gd name="T25" fmla="*/ 0 h 77"/>
                    <a:gd name="T26" fmla="*/ 0 w 9"/>
                    <a:gd name="T27" fmla="*/ 0 h 77"/>
                    <a:gd name="T28" fmla="*/ 0 w 9"/>
                    <a:gd name="T29" fmla="*/ 0 h 77"/>
                    <a:gd name="T30" fmla="*/ 0 w 9"/>
                    <a:gd name="T31" fmla="*/ 0 h 77"/>
                    <a:gd name="T32" fmla="*/ 0 w 9"/>
                    <a:gd name="T33" fmla="*/ 0 h 7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
                    <a:gd name="T52" fmla="*/ 0 h 77"/>
                    <a:gd name="T53" fmla="*/ 9 w 9"/>
                    <a:gd name="T54" fmla="*/ 77 h 7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 h="77">
                      <a:moveTo>
                        <a:pt x="2" y="77"/>
                      </a:moveTo>
                      <a:lnTo>
                        <a:pt x="2" y="77"/>
                      </a:lnTo>
                      <a:lnTo>
                        <a:pt x="4" y="72"/>
                      </a:lnTo>
                      <a:lnTo>
                        <a:pt x="5" y="63"/>
                      </a:lnTo>
                      <a:lnTo>
                        <a:pt x="7" y="52"/>
                      </a:lnTo>
                      <a:lnTo>
                        <a:pt x="8" y="40"/>
                      </a:lnTo>
                      <a:lnTo>
                        <a:pt x="9" y="16"/>
                      </a:lnTo>
                      <a:lnTo>
                        <a:pt x="9" y="0"/>
                      </a:lnTo>
                      <a:lnTo>
                        <a:pt x="8" y="0"/>
                      </a:lnTo>
                      <a:lnTo>
                        <a:pt x="8" y="16"/>
                      </a:lnTo>
                      <a:lnTo>
                        <a:pt x="7" y="40"/>
                      </a:lnTo>
                      <a:lnTo>
                        <a:pt x="5" y="52"/>
                      </a:lnTo>
                      <a:lnTo>
                        <a:pt x="4" y="63"/>
                      </a:lnTo>
                      <a:lnTo>
                        <a:pt x="2" y="71"/>
                      </a:lnTo>
                      <a:lnTo>
                        <a:pt x="0" y="76"/>
                      </a:lnTo>
                      <a:lnTo>
                        <a:pt x="2" y="77"/>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91" name="Freeform 305"/>
                <p:cNvSpPr>
                  <a:spLocks/>
                </p:cNvSpPr>
                <p:nvPr/>
              </p:nvSpPr>
              <p:spPr bwMode="auto">
                <a:xfrm>
                  <a:off x="3450" y="1567"/>
                  <a:ext cx="5" cy="7"/>
                </a:xfrm>
                <a:custGeom>
                  <a:avLst/>
                  <a:gdLst>
                    <a:gd name="T0" fmla="*/ 0 w 15"/>
                    <a:gd name="T1" fmla="*/ 0 h 19"/>
                    <a:gd name="T2" fmla="*/ 0 w 15"/>
                    <a:gd name="T3" fmla="*/ 0 h 19"/>
                    <a:gd name="T4" fmla="*/ 0 w 15"/>
                    <a:gd name="T5" fmla="*/ 0 h 19"/>
                    <a:gd name="T6" fmla="*/ 0 w 15"/>
                    <a:gd name="T7" fmla="*/ 0 h 19"/>
                    <a:gd name="T8" fmla="*/ 0 w 15"/>
                    <a:gd name="T9" fmla="*/ 0 h 19"/>
                    <a:gd name="T10" fmla="*/ 0 w 15"/>
                    <a:gd name="T11" fmla="*/ 0 h 19"/>
                    <a:gd name="T12" fmla="*/ 0 w 15"/>
                    <a:gd name="T13" fmla="*/ 0 h 19"/>
                    <a:gd name="T14" fmla="*/ 0 w 15"/>
                    <a:gd name="T15" fmla="*/ 0 h 19"/>
                    <a:gd name="T16" fmla="*/ 0 w 15"/>
                    <a:gd name="T17" fmla="*/ 0 h 19"/>
                    <a:gd name="T18" fmla="*/ 0 w 15"/>
                    <a:gd name="T19" fmla="*/ 0 h 19"/>
                    <a:gd name="T20" fmla="*/ 0 w 15"/>
                    <a:gd name="T21" fmla="*/ 0 h 19"/>
                    <a:gd name="T22" fmla="*/ 0 w 15"/>
                    <a:gd name="T23" fmla="*/ 0 h 19"/>
                    <a:gd name="T24" fmla="*/ 0 w 15"/>
                    <a:gd name="T25" fmla="*/ 0 h 19"/>
                    <a:gd name="T26" fmla="*/ 0 w 15"/>
                    <a:gd name="T27" fmla="*/ 0 h 19"/>
                    <a:gd name="T28" fmla="*/ 0 w 15"/>
                    <a:gd name="T29" fmla="*/ 0 h 19"/>
                    <a:gd name="T30" fmla="*/ 0 w 15"/>
                    <a:gd name="T31" fmla="*/ 0 h 19"/>
                    <a:gd name="T32" fmla="*/ 0 w 15"/>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19"/>
                    <a:gd name="T53" fmla="*/ 15 w 15"/>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19">
                      <a:moveTo>
                        <a:pt x="0" y="0"/>
                      </a:moveTo>
                      <a:lnTo>
                        <a:pt x="0" y="0"/>
                      </a:lnTo>
                      <a:lnTo>
                        <a:pt x="0" y="7"/>
                      </a:lnTo>
                      <a:lnTo>
                        <a:pt x="2" y="14"/>
                      </a:lnTo>
                      <a:lnTo>
                        <a:pt x="5" y="17"/>
                      </a:lnTo>
                      <a:lnTo>
                        <a:pt x="7" y="19"/>
                      </a:lnTo>
                      <a:lnTo>
                        <a:pt x="10" y="19"/>
                      </a:lnTo>
                      <a:lnTo>
                        <a:pt x="15" y="16"/>
                      </a:lnTo>
                      <a:lnTo>
                        <a:pt x="13" y="15"/>
                      </a:lnTo>
                      <a:lnTo>
                        <a:pt x="10" y="17"/>
                      </a:lnTo>
                      <a:lnTo>
                        <a:pt x="8" y="18"/>
                      </a:lnTo>
                      <a:lnTo>
                        <a:pt x="6" y="16"/>
                      </a:lnTo>
                      <a:lnTo>
                        <a:pt x="3" y="14"/>
                      </a:lnTo>
                      <a:lnTo>
                        <a:pt x="1" y="7"/>
                      </a:lnTo>
                      <a:lnTo>
                        <a:pt x="1" y="0"/>
                      </a:lnTo>
                      <a:lnTo>
                        <a:pt x="0"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92" name="Freeform 306"/>
                <p:cNvSpPr>
                  <a:spLocks/>
                </p:cNvSpPr>
                <p:nvPr/>
              </p:nvSpPr>
              <p:spPr bwMode="auto">
                <a:xfrm>
                  <a:off x="3450" y="1538"/>
                  <a:ext cx="3" cy="29"/>
                </a:xfrm>
                <a:custGeom>
                  <a:avLst/>
                  <a:gdLst>
                    <a:gd name="T0" fmla="*/ 0 w 8"/>
                    <a:gd name="T1" fmla="*/ 0 h 88"/>
                    <a:gd name="T2" fmla="*/ 0 w 8"/>
                    <a:gd name="T3" fmla="*/ 0 h 88"/>
                    <a:gd name="T4" fmla="*/ 0 w 8"/>
                    <a:gd name="T5" fmla="*/ 0 h 88"/>
                    <a:gd name="T6" fmla="*/ 0 w 8"/>
                    <a:gd name="T7" fmla="*/ 0 h 88"/>
                    <a:gd name="T8" fmla="*/ 0 w 8"/>
                    <a:gd name="T9" fmla="*/ 0 h 88"/>
                    <a:gd name="T10" fmla="*/ 0 w 8"/>
                    <a:gd name="T11" fmla="*/ 0 h 88"/>
                    <a:gd name="T12" fmla="*/ 0 w 8"/>
                    <a:gd name="T13" fmla="*/ 0 h 88"/>
                    <a:gd name="T14" fmla="*/ 0 w 8"/>
                    <a:gd name="T15" fmla="*/ 0 h 88"/>
                    <a:gd name="T16" fmla="*/ 0 w 8"/>
                    <a:gd name="T17" fmla="*/ 0 h 88"/>
                    <a:gd name="T18" fmla="*/ 0 w 8"/>
                    <a:gd name="T19" fmla="*/ 0 h 88"/>
                    <a:gd name="T20" fmla="*/ 0 w 8"/>
                    <a:gd name="T21" fmla="*/ 0 h 88"/>
                    <a:gd name="T22" fmla="*/ 0 w 8"/>
                    <a:gd name="T23" fmla="*/ 0 h 88"/>
                    <a:gd name="T24" fmla="*/ 0 w 8"/>
                    <a:gd name="T25" fmla="*/ 0 h 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
                    <a:gd name="T40" fmla="*/ 0 h 88"/>
                    <a:gd name="T41" fmla="*/ 8 w 8"/>
                    <a:gd name="T42" fmla="*/ 88 h 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 h="88">
                      <a:moveTo>
                        <a:pt x="7" y="0"/>
                      </a:moveTo>
                      <a:lnTo>
                        <a:pt x="7" y="0"/>
                      </a:lnTo>
                      <a:lnTo>
                        <a:pt x="6" y="20"/>
                      </a:lnTo>
                      <a:lnTo>
                        <a:pt x="3" y="48"/>
                      </a:lnTo>
                      <a:lnTo>
                        <a:pt x="1" y="74"/>
                      </a:lnTo>
                      <a:lnTo>
                        <a:pt x="0" y="88"/>
                      </a:lnTo>
                      <a:lnTo>
                        <a:pt x="1" y="88"/>
                      </a:lnTo>
                      <a:lnTo>
                        <a:pt x="2" y="74"/>
                      </a:lnTo>
                      <a:lnTo>
                        <a:pt x="5" y="48"/>
                      </a:lnTo>
                      <a:lnTo>
                        <a:pt x="7" y="20"/>
                      </a:lnTo>
                      <a:lnTo>
                        <a:pt x="8" y="0"/>
                      </a:lnTo>
                      <a:lnTo>
                        <a:pt x="7"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93" name="Freeform 307"/>
                <p:cNvSpPr>
                  <a:spLocks/>
                </p:cNvSpPr>
                <p:nvPr/>
              </p:nvSpPr>
              <p:spPr bwMode="auto">
                <a:xfrm>
                  <a:off x="3453" y="1527"/>
                  <a:ext cx="1" cy="11"/>
                </a:xfrm>
                <a:custGeom>
                  <a:avLst/>
                  <a:gdLst>
                    <a:gd name="T0" fmla="*/ 0 w 5"/>
                    <a:gd name="T1" fmla="*/ 0 h 34"/>
                    <a:gd name="T2" fmla="*/ 0 w 5"/>
                    <a:gd name="T3" fmla="*/ 0 h 34"/>
                    <a:gd name="T4" fmla="*/ 0 w 5"/>
                    <a:gd name="T5" fmla="*/ 0 h 34"/>
                    <a:gd name="T6" fmla="*/ 0 w 5"/>
                    <a:gd name="T7" fmla="*/ 0 h 34"/>
                    <a:gd name="T8" fmla="*/ 0 w 5"/>
                    <a:gd name="T9" fmla="*/ 0 h 34"/>
                    <a:gd name="T10" fmla="*/ 0 w 5"/>
                    <a:gd name="T11" fmla="*/ 0 h 34"/>
                    <a:gd name="T12" fmla="*/ 0 w 5"/>
                    <a:gd name="T13" fmla="*/ 0 h 34"/>
                    <a:gd name="T14" fmla="*/ 0 w 5"/>
                    <a:gd name="T15" fmla="*/ 0 h 34"/>
                    <a:gd name="T16" fmla="*/ 0 w 5"/>
                    <a:gd name="T17" fmla="*/ 0 h 34"/>
                    <a:gd name="T18" fmla="*/ 0 w 5"/>
                    <a:gd name="T19" fmla="*/ 0 h 34"/>
                    <a:gd name="T20" fmla="*/ 0 w 5"/>
                    <a:gd name="T21" fmla="*/ 0 h 34"/>
                    <a:gd name="T22" fmla="*/ 0 w 5"/>
                    <a:gd name="T23" fmla="*/ 0 h 34"/>
                    <a:gd name="T24" fmla="*/ 0 w 5"/>
                    <a:gd name="T25" fmla="*/ 0 h 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
                    <a:gd name="T40" fmla="*/ 0 h 34"/>
                    <a:gd name="T41" fmla="*/ 5 w 5"/>
                    <a:gd name="T42" fmla="*/ 34 h 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 h="34">
                      <a:moveTo>
                        <a:pt x="3" y="0"/>
                      </a:moveTo>
                      <a:lnTo>
                        <a:pt x="3" y="0"/>
                      </a:lnTo>
                      <a:lnTo>
                        <a:pt x="1" y="5"/>
                      </a:lnTo>
                      <a:lnTo>
                        <a:pt x="0" y="12"/>
                      </a:lnTo>
                      <a:lnTo>
                        <a:pt x="0" y="21"/>
                      </a:lnTo>
                      <a:lnTo>
                        <a:pt x="0" y="34"/>
                      </a:lnTo>
                      <a:lnTo>
                        <a:pt x="1" y="34"/>
                      </a:lnTo>
                      <a:lnTo>
                        <a:pt x="2" y="21"/>
                      </a:lnTo>
                      <a:lnTo>
                        <a:pt x="2" y="12"/>
                      </a:lnTo>
                      <a:lnTo>
                        <a:pt x="3" y="5"/>
                      </a:lnTo>
                      <a:lnTo>
                        <a:pt x="5" y="2"/>
                      </a:lnTo>
                      <a:lnTo>
                        <a:pt x="3"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94" name="Freeform 308"/>
                <p:cNvSpPr>
                  <a:spLocks/>
                </p:cNvSpPr>
                <p:nvPr/>
              </p:nvSpPr>
              <p:spPr bwMode="auto">
                <a:xfrm>
                  <a:off x="3454" y="1527"/>
                  <a:ext cx="3" cy="2"/>
                </a:xfrm>
                <a:custGeom>
                  <a:avLst/>
                  <a:gdLst>
                    <a:gd name="T0" fmla="*/ 0 w 10"/>
                    <a:gd name="T1" fmla="*/ 0 h 7"/>
                    <a:gd name="T2" fmla="*/ 0 w 10"/>
                    <a:gd name="T3" fmla="*/ 0 h 7"/>
                    <a:gd name="T4" fmla="*/ 0 w 10"/>
                    <a:gd name="T5" fmla="*/ 0 h 7"/>
                    <a:gd name="T6" fmla="*/ 0 w 10"/>
                    <a:gd name="T7" fmla="*/ 0 h 7"/>
                    <a:gd name="T8" fmla="*/ 0 w 10"/>
                    <a:gd name="T9" fmla="*/ 0 h 7"/>
                    <a:gd name="T10" fmla="*/ 0 w 10"/>
                    <a:gd name="T11" fmla="*/ 0 h 7"/>
                    <a:gd name="T12" fmla="*/ 0 w 10"/>
                    <a:gd name="T13" fmla="*/ 0 h 7"/>
                    <a:gd name="T14" fmla="*/ 0 w 10"/>
                    <a:gd name="T15" fmla="*/ 0 h 7"/>
                    <a:gd name="T16" fmla="*/ 0 w 10"/>
                    <a:gd name="T17" fmla="*/ 0 h 7"/>
                    <a:gd name="T18" fmla="*/ 0 w 10"/>
                    <a:gd name="T19" fmla="*/ 0 h 7"/>
                    <a:gd name="T20" fmla="*/ 0 w 10"/>
                    <a:gd name="T21" fmla="*/ 0 h 7"/>
                    <a:gd name="T22" fmla="*/ 0 w 10"/>
                    <a:gd name="T23" fmla="*/ 0 h 7"/>
                    <a:gd name="T24" fmla="*/ 0 w 10"/>
                    <a:gd name="T25" fmla="*/ 0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
                    <a:gd name="T40" fmla="*/ 0 h 7"/>
                    <a:gd name="T41" fmla="*/ 10 w 10"/>
                    <a:gd name="T42" fmla="*/ 7 h 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 h="7">
                      <a:moveTo>
                        <a:pt x="10" y="7"/>
                      </a:moveTo>
                      <a:lnTo>
                        <a:pt x="10" y="7"/>
                      </a:lnTo>
                      <a:lnTo>
                        <a:pt x="8" y="2"/>
                      </a:lnTo>
                      <a:lnTo>
                        <a:pt x="6" y="0"/>
                      </a:lnTo>
                      <a:lnTo>
                        <a:pt x="3" y="0"/>
                      </a:lnTo>
                      <a:lnTo>
                        <a:pt x="0" y="0"/>
                      </a:lnTo>
                      <a:lnTo>
                        <a:pt x="2" y="2"/>
                      </a:lnTo>
                      <a:lnTo>
                        <a:pt x="3" y="1"/>
                      </a:lnTo>
                      <a:lnTo>
                        <a:pt x="5" y="1"/>
                      </a:lnTo>
                      <a:lnTo>
                        <a:pt x="7" y="3"/>
                      </a:lnTo>
                      <a:lnTo>
                        <a:pt x="7" y="7"/>
                      </a:lnTo>
                      <a:lnTo>
                        <a:pt x="10" y="7"/>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95" name="Freeform 309"/>
                <p:cNvSpPr>
                  <a:spLocks/>
                </p:cNvSpPr>
                <p:nvPr/>
              </p:nvSpPr>
              <p:spPr bwMode="auto">
                <a:xfrm>
                  <a:off x="3451" y="1568"/>
                  <a:ext cx="4" cy="5"/>
                </a:xfrm>
                <a:custGeom>
                  <a:avLst/>
                  <a:gdLst>
                    <a:gd name="T0" fmla="*/ 0 w 12"/>
                    <a:gd name="T1" fmla="*/ 0 h 15"/>
                    <a:gd name="T2" fmla="*/ 0 w 12"/>
                    <a:gd name="T3" fmla="*/ 0 h 15"/>
                    <a:gd name="T4" fmla="*/ 0 w 12"/>
                    <a:gd name="T5" fmla="*/ 0 h 15"/>
                    <a:gd name="T6" fmla="*/ 0 w 12"/>
                    <a:gd name="T7" fmla="*/ 0 h 15"/>
                    <a:gd name="T8" fmla="*/ 0 w 12"/>
                    <a:gd name="T9" fmla="*/ 0 h 15"/>
                    <a:gd name="T10" fmla="*/ 0 w 12"/>
                    <a:gd name="T11" fmla="*/ 0 h 15"/>
                    <a:gd name="T12" fmla="*/ 0 w 12"/>
                    <a:gd name="T13" fmla="*/ 0 h 15"/>
                    <a:gd name="T14" fmla="*/ 0 w 12"/>
                    <a:gd name="T15" fmla="*/ 0 h 15"/>
                    <a:gd name="T16" fmla="*/ 0 w 12"/>
                    <a:gd name="T17" fmla="*/ 0 h 15"/>
                    <a:gd name="T18" fmla="*/ 0 w 12"/>
                    <a:gd name="T19" fmla="*/ 0 h 15"/>
                    <a:gd name="T20" fmla="*/ 0 w 12"/>
                    <a:gd name="T21" fmla="*/ 0 h 15"/>
                    <a:gd name="T22" fmla="*/ 0 w 12"/>
                    <a:gd name="T23" fmla="*/ 0 h 15"/>
                    <a:gd name="T24" fmla="*/ 0 w 12"/>
                    <a:gd name="T25" fmla="*/ 0 h 15"/>
                    <a:gd name="T26" fmla="*/ 0 w 12"/>
                    <a:gd name="T27" fmla="*/ 0 h 15"/>
                    <a:gd name="T28" fmla="*/ 0 w 12"/>
                    <a:gd name="T29" fmla="*/ 0 h 15"/>
                    <a:gd name="T30" fmla="*/ 0 w 12"/>
                    <a:gd name="T31" fmla="*/ 0 h 15"/>
                    <a:gd name="T32" fmla="*/ 0 w 12"/>
                    <a:gd name="T33" fmla="*/ 0 h 1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5"/>
                    <a:gd name="T53" fmla="*/ 12 w 12"/>
                    <a:gd name="T54" fmla="*/ 15 h 1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5">
                      <a:moveTo>
                        <a:pt x="6" y="15"/>
                      </a:moveTo>
                      <a:lnTo>
                        <a:pt x="8" y="14"/>
                      </a:lnTo>
                      <a:lnTo>
                        <a:pt x="11" y="13"/>
                      </a:lnTo>
                      <a:lnTo>
                        <a:pt x="12" y="11"/>
                      </a:lnTo>
                      <a:lnTo>
                        <a:pt x="12" y="8"/>
                      </a:lnTo>
                      <a:lnTo>
                        <a:pt x="11" y="5"/>
                      </a:lnTo>
                      <a:lnTo>
                        <a:pt x="10" y="3"/>
                      </a:lnTo>
                      <a:lnTo>
                        <a:pt x="8" y="1"/>
                      </a:lnTo>
                      <a:lnTo>
                        <a:pt x="6" y="0"/>
                      </a:lnTo>
                      <a:lnTo>
                        <a:pt x="3" y="1"/>
                      </a:lnTo>
                      <a:lnTo>
                        <a:pt x="1" y="1"/>
                      </a:lnTo>
                      <a:lnTo>
                        <a:pt x="0" y="3"/>
                      </a:lnTo>
                      <a:lnTo>
                        <a:pt x="0" y="5"/>
                      </a:lnTo>
                      <a:lnTo>
                        <a:pt x="1" y="8"/>
                      </a:lnTo>
                      <a:lnTo>
                        <a:pt x="3" y="11"/>
                      </a:lnTo>
                      <a:lnTo>
                        <a:pt x="4" y="14"/>
                      </a:lnTo>
                      <a:lnTo>
                        <a:pt x="6" y="15"/>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96" name="Freeform 310"/>
                <p:cNvSpPr>
                  <a:spLocks/>
                </p:cNvSpPr>
                <p:nvPr/>
              </p:nvSpPr>
              <p:spPr bwMode="auto">
                <a:xfrm>
                  <a:off x="3431" y="1604"/>
                  <a:ext cx="9" cy="12"/>
                </a:xfrm>
                <a:custGeom>
                  <a:avLst/>
                  <a:gdLst>
                    <a:gd name="T0" fmla="*/ 0 w 28"/>
                    <a:gd name="T1" fmla="*/ 0 h 34"/>
                    <a:gd name="T2" fmla="*/ 0 w 28"/>
                    <a:gd name="T3" fmla="*/ 0 h 34"/>
                    <a:gd name="T4" fmla="*/ 0 w 28"/>
                    <a:gd name="T5" fmla="*/ 0 h 34"/>
                    <a:gd name="T6" fmla="*/ 0 w 28"/>
                    <a:gd name="T7" fmla="*/ 0 h 34"/>
                    <a:gd name="T8" fmla="*/ 0 w 28"/>
                    <a:gd name="T9" fmla="*/ 0 h 34"/>
                    <a:gd name="T10" fmla="*/ 0 w 28"/>
                    <a:gd name="T11" fmla="*/ 0 h 34"/>
                    <a:gd name="T12" fmla="*/ 0 w 28"/>
                    <a:gd name="T13" fmla="*/ 0 h 34"/>
                    <a:gd name="T14" fmla="*/ 0 w 28"/>
                    <a:gd name="T15" fmla="*/ 0 h 34"/>
                    <a:gd name="T16" fmla="*/ 0 w 28"/>
                    <a:gd name="T17" fmla="*/ 0 h 34"/>
                    <a:gd name="T18" fmla="*/ 0 w 28"/>
                    <a:gd name="T19" fmla="*/ 0 h 34"/>
                    <a:gd name="T20" fmla="*/ 0 w 28"/>
                    <a:gd name="T21" fmla="*/ 0 h 34"/>
                    <a:gd name="T22" fmla="*/ 0 w 28"/>
                    <a:gd name="T23" fmla="*/ 0 h 34"/>
                    <a:gd name="T24" fmla="*/ 0 w 28"/>
                    <a:gd name="T25" fmla="*/ 0 h 34"/>
                    <a:gd name="T26" fmla="*/ 0 w 28"/>
                    <a:gd name="T27" fmla="*/ 0 h 34"/>
                    <a:gd name="T28" fmla="*/ 0 w 28"/>
                    <a:gd name="T29" fmla="*/ 0 h 34"/>
                    <a:gd name="T30" fmla="*/ 0 w 28"/>
                    <a:gd name="T31" fmla="*/ 0 h 34"/>
                    <a:gd name="T32" fmla="*/ 0 w 28"/>
                    <a:gd name="T33" fmla="*/ 0 h 34"/>
                    <a:gd name="T34" fmla="*/ 0 w 28"/>
                    <a:gd name="T35" fmla="*/ 0 h 34"/>
                    <a:gd name="T36" fmla="*/ 0 w 28"/>
                    <a:gd name="T37" fmla="*/ 0 h 34"/>
                    <a:gd name="T38" fmla="*/ 0 w 28"/>
                    <a:gd name="T39" fmla="*/ 0 h 34"/>
                    <a:gd name="T40" fmla="*/ 0 w 28"/>
                    <a:gd name="T41" fmla="*/ 0 h 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8"/>
                    <a:gd name="T64" fmla="*/ 0 h 34"/>
                    <a:gd name="T65" fmla="*/ 28 w 28"/>
                    <a:gd name="T66" fmla="*/ 34 h 3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8" h="34">
                      <a:moveTo>
                        <a:pt x="27" y="4"/>
                      </a:moveTo>
                      <a:lnTo>
                        <a:pt x="24" y="11"/>
                      </a:lnTo>
                      <a:lnTo>
                        <a:pt x="20" y="20"/>
                      </a:lnTo>
                      <a:lnTo>
                        <a:pt x="17" y="26"/>
                      </a:lnTo>
                      <a:lnTo>
                        <a:pt x="15" y="30"/>
                      </a:lnTo>
                      <a:lnTo>
                        <a:pt x="12" y="33"/>
                      </a:lnTo>
                      <a:lnTo>
                        <a:pt x="9" y="34"/>
                      </a:lnTo>
                      <a:lnTo>
                        <a:pt x="5" y="34"/>
                      </a:lnTo>
                      <a:lnTo>
                        <a:pt x="1" y="32"/>
                      </a:lnTo>
                      <a:lnTo>
                        <a:pt x="1" y="31"/>
                      </a:lnTo>
                      <a:lnTo>
                        <a:pt x="0" y="30"/>
                      </a:lnTo>
                      <a:lnTo>
                        <a:pt x="0" y="29"/>
                      </a:lnTo>
                      <a:lnTo>
                        <a:pt x="1" y="27"/>
                      </a:lnTo>
                      <a:lnTo>
                        <a:pt x="9" y="17"/>
                      </a:lnTo>
                      <a:lnTo>
                        <a:pt x="17" y="8"/>
                      </a:lnTo>
                      <a:lnTo>
                        <a:pt x="20" y="4"/>
                      </a:lnTo>
                      <a:lnTo>
                        <a:pt x="24" y="2"/>
                      </a:lnTo>
                      <a:lnTo>
                        <a:pt x="25" y="0"/>
                      </a:lnTo>
                      <a:lnTo>
                        <a:pt x="27" y="2"/>
                      </a:lnTo>
                      <a:lnTo>
                        <a:pt x="28" y="3"/>
                      </a:lnTo>
                      <a:lnTo>
                        <a:pt x="27" y="4"/>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97" name="Freeform 311"/>
                <p:cNvSpPr>
                  <a:spLocks/>
                </p:cNvSpPr>
                <p:nvPr/>
              </p:nvSpPr>
              <p:spPr bwMode="auto">
                <a:xfrm>
                  <a:off x="3434" y="1606"/>
                  <a:ext cx="6" cy="10"/>
                </a:xfrm>
                <a:custGeom>
                  <a:avLst/>
                  <a:gdLst>
                    <a:gd name="T0" fmla="*/ 0 w 19"/>
                    <a:gd name="T1" fmla="*/ 0 h 31"/>
                    <a:gd name="T2" fmla="*/ 0 w 19"/>
                    <a:gd name="T3" fmla="*/ 0 h 31"/>
                    <a:gd name="T4" fmla="*/ 0 w 19"/>
                    <a:gd name="T5" fmla="*/ 0 h 31"/>
                    <a:gd name="T6" fmla="*/ 0 w 19"/>
                    <a:gd name="T7" fmla="*/ 0 h 31"/>
                    <a:gd name="T8" fmla="*/ 0 w 19"/>
                    <a:gd name="T9" fmla="*/ 0 h 31"/>
                    <a:gd name="T10" fmla="*/ 0 w 19"/>
                    <a:gd name="T11" fmla="*/ 0 h 31"/>
                    <a:gd name="T12" fmla="*/ 0 w 19"/>
                    <a:gd name="T13" fmla="*/ 0 h 31"/>
                    <a:gd name="T14" fmla="*/ 0 w 19"/>
                    <a:gd name="T15" fmla="*/ 0 h 31"/>
                    <a:gd name="T16" fmla="*/ 0 w 19"/>
                    <a:gd name="T17" fmla="*/ 0 h 31"/>
                    <a:gd name="T18" fmla="*/ 0 w 19"/>
                    <a:gd name="T19" fmla="*/ 0 h 31"/>
                    <a:gd name="T20" fmla="*/ 0 w 19"/>
                    <a:gd name="T21" fmla="*/ 0 h 31"/>
                    <a:gd name="T22" fmla="*/ 0 w 19"/>
                    <a:gd name="T23" fmla="*/ 0 h 31"/>
                    <a:gd name="T24" fmla="*/ 0 w 19"/>
                    <a:gd name="T25" fmla="*/ 0 h 31"/>
                    <a:gd name="T26" fmla="*/ 0 w 19"/>
                    <a:gd name="T27" fmla="*/ 0 h 31"/>
                    <a:gd name="T28" fmla="*/ 0 w 19"/>
                    <a:gd name="T29" fmla="*/ 0 h 31"/>
                    <a:gd name="T30" fmla="*/ 0 w 19"/>
                    <a:gd name="T31" fmla="*/ 0 h 31"/>
                    <a:gd name="T32" fmla="*/ 0 w 19"/>
                    <a:gd name="T33" fmla="*/ 0 h 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31"/>
                    <a:gd name="T53" fmla="*/ 19 w 19"/>
                    <a:gd name="T54" fmla="*/ 31 h 3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31">
                      <a:moveTo>
                        <a:pt x="0" y="31"/>
                      </a:moveTo>
                      <a:lnTo>
                        <a:pt x="0" y="31"/>
                      </a:lnTo>
                      <a:lnTo>
                        <a:pt x="4" y="29"/>
                      </a:lnTo>
                      <a:lnTo>
                        <a:pt x="6" y="26"/>
                      </a:lnTo>
                      <a:lnTo>
                        <a:pt x="9" y="22"/>
                      </a:lnTo>
                      <a:lnTo>
                        <a:pt x="12" y="17"/>
                      </a:lnTo>
                      <a:lnTo>
                        <a:pt x="16" y="7"/>
                      </a:lnTo>
                      <a:lnTo>
                        <a:pt x="19" y="0"/>
                      </a:lnTo>
                      <a:lnTo>
                        <a:pt x="18" y="0"/>
                      </a:lnTo>
                      <a:lnTo>
                        <a:pt x="14" y="6"/>
                      </a:lnTo>
                      <a:lnTo>
                        <a:pt x="11" y="16"/>
                      </a:lnTo>
                      <a:lnTo>
                        <a:pt x="7" y="22"/>
                      </a:lnTo>
                      <a:lnTo>
                        <a:pt x="5" y="26"/>
                      </a:lnTo>
                      <a:lnTo>
                        <a:pt x="3" y="28"/>
                      </a:lnTo>
                      <a:lnTo>
                        <a:pt x="0" y="29"/>
                      </a:lnTo>
                      <a:lnTo>
                        <a:pt x="0" y="31"/>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98" name="Freeform 312"/>
                <p:cNvSpPr>
                  <a:spLocks/>
                </p:cNvSpPr>
                <p:nvPr/>
              </p:nvSpPr>
              <p:spPr bwMode="auto">
                <a:xfrm>
                  <a:off x="3430" y="1613"/>
                  <a:ext cx="4" cy="3"/>
                </a:xfrm>
                <a:custGeom>
                  <a:avLst/>
                  <a:gdLst>
                    <a:gd name="T0" fmla="*/ 0 w 10"/>
                    <a:gd name="T1" fmla="*/ 0 h 8"/>
                    <a:gd name="T2" fmla="*/ 0 w 10"/>
                    <a:gd name="T3" fmla="*/ 0 h 8"/>
                    <a:gd name="T4" fmla="*/ 0 w 10"/>
                    <a:gd name="T5" fmla="*/ 0 h 8"/>
                    <a:gd name="T6" fmla="*/ 0 w 10"/>
                    <a:gd name="T7" fmla="*/ 0 h 8"/>
                    <a:gd name="T8" fmla="*/ 0 w 10"/>
                    <a:gd name="T9" fmla="*/ 0 h 8"/>
                    <a:gd name="T10" fmla="*/ 0 w 10"/>
                    <a:gd name="T11" fmla="*/ 0 h 8"/>
                    <a:gd name="T12" fmla="*/ 0 w 10"/>
                    <a:gd name="T13" fmla="*/ 0 h 8"/>
                    <a:gd name="T14" fmla="*/ 0 w 10"/>
                    <a:gd name="T15" fmla="*/ 0 h 8"/>
                    <a:gd name="T16" fmla="*/ 0 w 10"/>
                    <a:gd name="T17" fmla="*/ 0 h 8"/>
                    <a:gd name="T18" fmla="*/ 0 w 10"/>
                    <a:gd name="T19" fmla="*/ 0 h 8"/>
                    <a:gd name="T20" fmla="*/ 0 w 10"/>
                    <a:gd name="T21" fmla="*/ 0 h 8"/>
                    <a:gd name="T22" fmla="*/ 0 w 10"/>
                    <a:gd name="T23" fmla="*/ 0 h 8"/>
                    <a:gd name="T24" fmla="*/ 0 w 10"/>
                    <a:gd name="T25" fmla="*/ 0 h 8"/>
                    <a:gd name="T26" fmla="*/ 0 w 10"/>
                    <a:gd name="T27" fmla="*/ 0 h 8"/>
                    <a:gd name="T28" fmla="*/ 0 w 10"/>
                    <a:gd name="T29" fmla="*/ 0 h 8"/>
                    <a:gd name="T30" fmla="*/ 0 w 10"/>
                    <a:gd name="T31" fmla="*/ 0 h 8"/>
                    <a:gd name="T32" fmla="*/ 0 w 10"/>
                    <a:gd name="T33" fmla="*/ 0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
                    <a:gd name="T52" fmla="*/ 0 h 8"/>
                    <a:gd name="T53" fmla="*/ 10 w 10"/>
                    <a:gd name="T54" fmla="*/ 8 h 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 h="8">
                      <a:moveTo>
                        <a:pt x="1" y="0"/>
                      </a:moveTo>
                      <a:lnTo>
                        <a:pt x="1" y="0"/>
                      </a:lnTo>
                      <a:lnTo>
                        <a:pt x="1" y="1"/>
                      </a:lnTo>
                      <a:lnTo>
                        <a:pt x="0" y="3"/>
                      </a:lnTo>
                      <a:lnTo>
                        <a:pt x="1" y="5"/>
                      </a:lnTo>
                      <a:lnTo>
                        <a:pt x="2" y="6"/>
                      </a:lnTo>
                      <a:lnTo>
                        <a:pt x="6" y="8"/>
                      </a:lnTo>
                      <a:lnTo>
                        <a:pt x="10" y="8"/>
                      </a:lnTo>
                      <a:lnTo>
                        <a:pt x="10" y="6"/>
                      </a:lnTo>
                      <a:lnTo>
                        <a:pt x="6" y="6"/>
                      </a:lnTo>
                      <a:lnTo>
                        <a:pt x="3" y="5"/>
                      </a:lnTo>
                      <a:lnTo>
                        <a:pt x="2" y="4"/>
                      </a:lnTo>
                      <a:lnTo>
                        <a:pt x="2" y="3"/>
                      </a:lnTo>
                      <a:lnTo>
                        <a:pt x="2" y="2"/>
                      </a:lnTo>
                      <a:lnTo>
                        <a:pt x="3" y="1"/>
                      </a:lnTo>
                      <a:lnTo>
                        <a:pt x="1"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599" name="Freeform 313"/>
                <p:cNvSpPr>
                  <a:spLocks/>
                </p:cNvSpPr>
                <p:nvPr/>
              </p:nvSpPr>
              <p:spPr bwMode="auto">
                <a:xfrm>
                  <a:off x="3431" y="1607"/>
                  <a:ext cx="5" cy="7"/>
                </a:xfrm>
                <a:custGeom>
                  <a:avLst/>
                  <a:gdLst>
                    <a:gd name="T0" fmla="*/ 0 w 17"/>
                    <a:gd name="T1" fmla="*/ 0 h 20"/>
                    <a:gd name="T2" fmla="*/ 0 w 17"/>
                    <a:gd name="T3" fmla="*/ 0 h 20"/>
                    <a:gd name="T4" fmla="*/ 0 w 17"/>
                    <a:gd name="T5" fmla="*/ 0 h 20"/>
                    <a:gd name="T6" fmla="*/ 0 w 17"/>
                    <a:gd name="T7" fmla="*/ 0 h 20"/>
                    <a:gd name="T8" fmla="*/ 0 w 17"/>
                    <a:gd name="T9" fmla="*/ 0 h 20"/>
                    <a:gd name="T10" fmla="*/ 0 w 17"/>
                    <a:gd name="T11" fmla="*/ 0 h 20"/>
                    <a:gd name="T12" fmla="*/ 0 w 17"/>
                    <a:gd name="T13" fmla="*/ 0 h 20"/>
                    <a:gd name="T14" fmla="*/ 0 w 17"/>
                    <a:gd name="T15" fmla="*/ 0 h 20"/>
                    <a:gd name="T16" fmla="*/ 0 w 17"/>
                    <a:gd name="T17" fmla="*/ 0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20"/>
                    <a:gd name="T29" fmla="*/ 17 w 17"/>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20">
                      <a:moveTo>
                        <a:pt x="16" y="0"/>
                      </a:moveTo>
                      <a:lnTo>
                        <a:pt x="16" y="0"/>
                      </a:lnTo>
                      <a:lnTo>
                        <a:pt x="9" y="9"/>
                      </a:lnTo>
                      <a:lnTo>
                        <a:pt x="0" y="19"/>
                      </a:lnTo>
                      <a:lnTo>
                        <a:pt x="2" y="20"/>
                      </a:lnTo>
                      <a:lnTo>
                        <a:pt x="10" y="10"/>
                      </a:lnTo>
                      <a:lnTo>
                        <a:pt x="17" y="1"/>
                      </a:lnTo>
                      <a:lnTo>
                        <a:pt x="16"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00" name="Freeform 314"/>
                <p:cNvSpPr>
                  <a:spLocks/>
                </p:cNvSpPr>
                <p:nvPr/>
              </p:nvSpPr>
              <p:spPr bwMode="auto">
                <a:xfrm>
                  <a:off x="3436" y="1604"/>
                  <a:ext cx="4" cy="3"/>
                </a:xfrm>
                <a:custGeom>
                  <a:avLst/>
                  <a:gdLst>
                    <a:gd name="T0" fmla="*/ 0 w 12"/>
                    <a:gd name="T1" fmla="*/ 0 h 9"/>
                    <a:gd name="T2" fmla="*/ 0 w 12"/>
                    <a:gd name="T3" fmla="*/ 0 h 9"/>
                    <a:gd name="T4" fmla="*/ 0 w 12"/>
                    <a:gd name="T5" fmla="*/ 0 h 9"/>
                    <a:gd name="T6" fmla="*/ 0 w 12"/>
                    <a:gd name="T7" fmla="*/ 0 h 9"/>
                    <a:gd name="T8" fmla="*/ 0 w 12"/>
                    <a:gd name="T9" fmla="*/ 0 h 9"/>
                    <a:gd name="T10" fmla="*/ 0 w 12"/>
                    <a:gd name="T11" fmla="*/ 0 h 9"/>
                    <a:gd name="T12" fmla="*/ 0 w 12"/>
                    <a:gd name="T13" fmla="*/ 0 h 9"/>
                    <a:gd name="T14" fmla="*/ 0 w 12"/>
                    <a:gd name="T15" fmla="*/ 0 h 9"/>
                    <a:gd name="T16" fmla="*/ 0 w 12"/>
                    <a:gd name="T17" fmla="*/ 0 h 9"/>
                    <a:gd name="T18" fmla="*/ 0 w 12"/>
                    <a:gd name="T19" fmla="*/ 0 h 9"/>
                    <a:gd name="T20" fmla="*/ 0 w 12"/>
                    <a:gd name="T21" fmla="*/ 0 h 9"/>
                    <a:gd name="T22" fmla="*/ 0 w 12"/>
                    <a:gd name="T23" fmla="*/ 0 h 9"/>
                    <a:gd name="T24" fmla="*/ 0 w 12"/>
                    <a:gd name="T25" fmla="*/ 0 h 9"/>
                    <a:gd name="T26" fmla="*/ 0 w 12"/>
                    <a:gd name="T27" fmla="*/ 0 h 9"/>
                    <a:gd name="T28" fmla="*/ 0 w 12"/>
                    <a:gd name="T29" fmla="*/ 0 h 9"/>
                    <a:gd name="T30" fmla="*/ 0 w 12"/>
                    <a:gd name="T31" fmla="*/ 0 h 9"/>
                    <a:gd name="T32" fmla="*/ 0 w 12"/>
                    <a:gd name="T33" fmla="*/ 0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9"/>
                    <a:gd name="T53" fmla="*/ 12 w 12"/>
                    <a:gd name="T54" fmla="*/ 9 h 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9">
                      <a:moveTo>
                        <a:pt x="12" y="4"/>
                      </a:moveTo>
                      <a:lnTo>
                        <a:pt x="12" y="4"/>
                      </a:lnTo>
                      <a:lnTo>
                        <a:pt x="12" y="3"/>
                      </a:lnTo>
                      <a:lnTo>
                        <a:pt x="12" y="0"/>
                      </a:lnTo>
                      <a:lnTo>
                        <a:pt x="9" y="0"/>
                      </a:lnTo>
                      <a:lnTo>
                        <a:pt x="7" y="0"/>
                      </a:lnTo>
                      <a:lnTo>
                        <a:pt x="4" y="3"/>
                      </a:lnTo>
                      <a:lnTo>
                        <a:pt x="0" y="8"/>
                      </a:lnTo>
                      <a:lnTo>
                        <a:pt x="1" y="9"/>
                      </a:lnTo>
                      <a:lnTo>
                        <a:pt x="5" y="4"/>
                      </a:lnTo>
                      <a:lnTo>
                        <a:pt x="8" y="2"/>
                      </a:lnTo>
                      <a:lnTo>
                        <a:pt x="9" y="2"/>
                      </a:lnTo>
                      <a:lnTo>
                        <a:pt x="11" y="2"/>
                      </a:lnTo>
                      <a:lnTo>
                        <a:pt x="11" y="3"/>
                      </a:lnTo>
                      <a:lnTo>
                        <a:pt x="11" y="4"/>
                      </a:lnTo>
                      <a:lnTo>
                        <a:pt x="12" y="4"/>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01" name="Freeform 315"/>
                <p:cNvSpPr>
                  <a:spLocks/>
                </p:cNvSpPr>
                <p:nvPr/>
              </p:nvSpPr>
              <p:spPr bwMode="auto">
                <a:xfrm>
                  <a:off x="3431" y="1614"/>
                  <a:ext cx="4" cy="2"/>
                </a:xfrm>
                <a:custGeom>
                  <a:avLst/>
                  <a:gdLst>
                    <a:gd name="T0" fmla="*/ 0 w 11"/>
                    <a:gd name="T1" fmla="*/ 0 h 6"/>
                    <a:gd name="T2" fmla="*/ 0 w 11"/>
                    <a:gd name="T3" fmla="*/ 0 h 6"/>
                    <a:gd name="T4" fmla="*/ 0 w 11"/>
                    <a:gd name="T5" fmla="*/ 0 h 6"/>
                    <a:gd name="T6" fmla="*/ 0 w 11"/>
                    <a:gd name="T7" fmla="*/ 0 h 6"/>
                    <a:gd name="T8" fmla="*/ 0 w 11"/>
                    <a:gd name="T9" fmla="*/ 0 h 6"/>
                    <a:gd name="T10" fmla="*/ 0 w 11"/>
                    <a:gd name="T11" fmla="*/ 0 h 6"/>
                    <a:gd name="T12" fmla="*/ 0 w 11"/>
                    <a:gd name="T13" fmla="*/ 0 h 6"/>
                    <a:gd name="T14" fmla="*/ 0 w 11"/>
                    <a:gd name="T15" fmla="*/ 0 h 6"/>
                    <a:gd name="T16" fmla="*/ 0 w 11"/>
                    <a:gd name="T17" fmla="*/ 0 h 6"/>
                    <a:gd name="T18" fmla="*/ 0 w 11"/>
                    <a:gd name="T19" fmla="*/ 0 h 6"/>
                    <a:gd name="T20" fmla="*/ 0 w 11"/>
                    <a:gd name="T21" fmla="*/ 0 h 6"/>
                    <a:gd name="T22" fmla="*/ 0 w 11"/>
                    <a:gd name="T23" fmla="*/ 0 h 6"/>
                    <a:gd name="T24" fmla="*/ 0 w 11"/>
                    <a:gd name="T25" fmla="*/ 0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
                    <a:gd name="T40" fmla="*/ 0 h 6"/>
                    <a:gd name="T41" fmla="*/ 11 w 11"/>
                    <a:gd name="T42" fmla="*/ 6 h 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 h="6">
                      <a:moveTo>
                        <a:pt x="5" y="5"/>
                      </a:moveTo>
                      <a:lnTo>
                        <a:pt x="6" y="6"/>
                      </a:lnTo>
                      <a:lnTo>
                        <a:pt x="8" y="6"/>
                      </a:lnTo>
                      <a:lnTo>
                        <a:pt x="9" y="5"/>
                      </a:lnTo>
                      <a:lnTo>
                        <a:pt x="11" y="4"/>
                      </a:lnTo>
                      <a:lnTo>
                        <a:pt x="9" y="1"/>
                      </a:lnTo>
                      <a:lnTo>
                        <a:pt x="8" y="0"/>
                      </a:lnTo>
                      <a:lnTo>
                        <a:pt x="6" y="0"/>
                      </a:lnTo>
                      <a:lnTo>
                        <a:pt x="4" y="1"/>
                      </a:lnTo>
                      <a:lnTo>
                        <a:pt x="1" y="1"/>
                      </a:lnTo>
                      <a:lnTo>
                        <a:pt x="0" y="3"/>
                      </a:lnTo>
                      <a:lnTo>
                        <a:pt x="1" y="4"/>
                      </a:lnTo>
                      <a:lnTo>
                        <a:pt x="5" y="5"/>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02" name="Freeform 316"/>
                <p:cNvSpPr>
                  <a:spLocks/>
                </p:cNvSpPr>
                <p:nvPr/>
              </p:nvSpPr>
              <p:spPr bwMode="auto">
                <a:xfrm>
                  <a:off x="3423" y="1615"/>
                  <a:ext cx="10" cy="11"/>
                </a:xfrm>
                <a:custGeom>
                  <a:avLst/>
                  <a:gdLst>
                    <a:gd name="T0" fmla="*/ 0 w 32"/>
                    <a:gd name="T1" fmla="*/ 0 h 33"/>
                    <a:gd name="T2" fmla="*/ 0 w 32"/>
                    <a:gd name="T3" fmla="*/ 0 h 33"/>
                    <a:gd name="T4" fmla="*/ 0 w 32"/>
                    <a:gd name="T5" fmla="*/ 0 h 33"/>
                    <a:gd name="T6" fmla="*/ 0 w 32"/>
                    <a:gd name="T7" fmla="*/ 0 h 33"/>
                    <a:gd name="T8" fmla="*/ 0 w 32"/>
                    <a:gd name="T9" fmla="*/ 0 h 33"/>
                    <a:gd name="T10" fmla="*/ 0 w 32"/>
                    <a:gd name="T11" fmla="*/ 0 h 33"/>
                    <a:gd name="T12" fmla="*/ 0 w 32"/>
                    <a:gd name="T13" fmla="*/ 0 h 33"/>
                    <a:gd name="T14" fmla="*/ 0 w 32"/>
                    <a:gd name="T15" fmla="*/ 0 h 33"/>
                    <a:gd name="T16" fmla="*/ 0 w 32"/>
                    <a:gd name="T17" fmla="*/ 0 h 33"/>
                    <a:gd name="T18" fmla="*/ 0 w 32"/>
                    <a:gd name="T19" fmla="*/ 0 h 33"/>
                    <a:gd name="T20" fmla="*/ 0 w 32"/>
                    <a:gd name="T21" fmla="*/ 0 h 33"/>
                    <a:gd name="T22" fmla="*/ 0 w 32"/>
                    <a:gd name="T23" fmla="*/ 0 h 33"/>
                    <a:gd name="T24" fmla="*/ 0 w 32"/>
                    <a:gd name="T25" fmla="*/ 0 h 33"/>
                    <a:gd name="T26" fmla="*/ 0 w 32"/>
                    <a:gd name="T27" fmla="*/ 0 h 33"/>
                    <a:gd name="T28" fmla="*/ 0 w 32"/>
                    <a:gd name="T29" fmla="*/ 0 h 33"/>
                    <a:gd name="T30" fmla="*/ 0 w 32"/>
                    <a:gd name="T31" fmla="*/ 0 h 33"/>
                    <a:gd name="T32" fmla="*/ 0 w 32"/>
                    <a:gd name="T33" fmla="*/ 0 h 33"/>
                    <a:gd name="T34" fmla="*/ 0 w 32"/>
                    <a:gd name="T35" fmla="*/ 0 h 33"/>
                    <a:gd name="T36" fmla="*/ 0 w 32"/>
                    <a:gd name="T37" fmla="*/ 0 h 33"/>
                    <a:gd name="T38" fmla="*/ 0 w 32"/>
                    <a:gd name="T39" fmla="*/ 0 h 33"/>
                    <a:gd name="T40" fmla="*/ 0 w 32"/>
                    <a:gd name="T41" fmla="*/ 0 h 33"/>
                    <a:gd name="T42" fmla="*/ 0 w 32"/>
                    <a:gd name="T43" fmla="*/ 0 h 33"/>
                    <a:gd name="T44" fmla="*/ 0 w 32"/>
                    <a:gd name="T45" fmla="*/ 0 h 33"/>
                    <a:gd name="T46" fmla="*/ 0 w 32"/>
                    <a:gd name="T47" fmla="*/ 0 h 33"/>
                    <a:gd name="T48" fmla="*/ 0 w 32"/>
                    <a:gd name="T49" fmla="*/ 0 h 33"/>
                    <a:gd name="T50" fmla="*/ 0 w 32"/>
                    <a:gd name="T51" fmla="*/ 0 h 33"/>
                    <a:gd name="T52" fmla="*/ 0 w 32"/>
                    <a:gd name="T53" fmla="*/ 0 h 33"/>
                    <a:gd name="T54" fmla="*/ 0 w 32"/>
                    <a:gd name="T55" fmla="*/ 0 h 33"/>
                    <a:gd name="T56" fmla="*/ 0 w 32"/>
                    <a:gd name="T57" fmla="*/ 0 h 33"/>
                    <a:gd name="T58" fmla="*/ 0 w 32"/>
                    <a:gd name="T59" fmla="*/ 0 h 33"/>
                    <a:gd name="T60" fmla="*/ 0 w 32"/>
                    <a:gd name="T61" fmla="*/ 0 h 33"/>
                    <a:gd name="T62" fmla="*/ 0 w 32"/>
                    <a:gd name="T63" fmla="*/ 0 h 33"/>
                    <a:gd name="T64" fmla="*/ 0 w 32"/>
                    <a:gd name="T65" fmla="*/ 0 h 3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2"/>
                    <a:gd name="T100" fmla="*/ 0 h 33"/>
                    <a:gd name="T101" fmla="*/ 32 w 32"/>
                    <a:gd name="T102" fmla="*/ 33 h 3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2" h="33">
                      <a:moveTo>
                        <a:pt x="32" y="2"/>
                      </a:moveTo>
                      <a:lnTo>
                        <a:pt x="27" y="10"/>
                      </a:lnTo>
                      <a:lnTo>
                        <a:pt x="23" y="20"/>
                      </a:lnTo>
                      <a:lnTo>
                        <a:pt x="22" y="24"/>
                      </a:lnTo>
                      <a:lnTo>
                        <a:pt x="20" y="30"/>
                      </a:lnTo>
                      <a:lnTo>
                        <a:pt x="22" y="32"/>
                      </a:lnTo>
                      <a:lnTo>
                        <a:pt x="20" y="33"/>
                      </a:lnTo>
                      <a:lnTo>
                        <a:pt x="19" y="32"/>
                      </a:lnTo>
                      <a:lnTo>
                        <a:pt x="18" y="29"/>
                      </a:lnTo>
                      <a:lnTo>
                        <a:pt x="17" y="27"/>
                      </a:lnTo>
                      <a:lnTo>
                        <a:pt x="17" y="25"/>
                      </a:lnTo>
                      <a:lnTo>
                        <a:pt x="17" y="22"/>
                      </a:lnTo>
                      <a:lnTo>
                        <a:pt x="19" y="17"/>
                      </a:lnTo>
                      <a:lnTo>
                        <a:pt x="18" y="14"/>
                      </a:lnTo>
                      <a:lnTo>
                        <a:pt x="14" y="13"/>
                      </a:lnTo>
                      <a:lnTo>
                        <a:pt x="4" y="12"/>
                      </a:lnTo>
                      <a:lnTo>
                        <a:pt x="2" y="12"/>
                      </a:lnTo>
                      <a:lnTo>
                        <a:pt x="0" y="12"/>
                      </a:lnTo>
                      <a:lnTo>
                        <a:pt x="0" y="11"/>
                      </a:lnTo>
                      <a:lnTo>
                        <a:pt x="2" y="11"/>
                      </a:lnTo>
                      <a:lnTo>
                        <a:pt x="9" y="10"/>
                      </a:lnTo>
                      <a:lnTo>
                        <a:pt x="15" y="10"/>
                      </a:lnTo>
                      <a:lnTo>
                        <a:pt x="18" y="9"/>
                      </a:lnTo>
                      <a:lnTo>
                        <a:pt x="20" y="9"/>
                      </a:lnTo>
                      <a:lnTo>
                        <a:pt x="22" y="8"/>
                      </a:lnTo>
                      <a:lnTo>
                        <a:pt x="24" y="6"/>
                      </a:lnTo>
                      <a:lnTo>
                        <a:pt x="26" y="3"/>
                      </a:lnTo>
                      <a:lnTo>
                        <a:pt x="30" y="1"/>
                      </a:lnTo>
                      <a:lnTo>
                        <a:pt x="31" y="0"/>
                      </a:lnTo>
                      <a:lnTo>
                        <a:pt x="32" y="0"/>
                      </a:lnTo>
                      <a:lnTo>
                        <a:pt x="32" y="2"/>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03" name="Freeform 317"/>
                <p:cNvSpPr>
                  <a:spLocks/>
                </p:cNvSpPr>
                <p:nvPr/>
              </p:nvSpPr>
              <p:spPr bwMode="auto">
                <a:xfrm>
                  <a:off x="3437" y="1592"/>
                  <a:ext cx="10" cy="15"/>
                </a:xfrm>
                <a:custGeom>
                  <a:avLst/>
                  <a:gdLst>
                    <a:gd name="T0" fmla="*/ 0 w 31"/>
                    <a:gd name="T1" fmla="*/ 0 h 45"/>
                    <a:gd name="T2" fmla="*/ 0 w 31"/>
                    <a:gd name="T3" fmla="*/ 0 h 45"/>
                    <a:gd name="T4" fmla="*/ 0 w 31"/>
                    <a:gd name="T5" fmla="*/ 0 h 45"/>
                    <a:gd name="T6" fmla="*/ 0 w 31"/>
                    <a:gd name="T7" fmla="*/ 0 h 45"/>
                    <a:gd name="T8" fmla="*/ 0 w 31"/>
                    <a:gd name="T9" fmla="*/ 0 h 45"/>
                    <a:gd name="T10" fmla="*/ 0 w 31"/>
                    <a:gd name="T11" fmla="*/ 0 h 45"/>
                    <a:gd name="T12" fmla="*/ 0 w 31"/>
                    <a:gd name="T13" fmla="*/ 0 h 45"/>
                    <a:gd name="T14" fmla="*/ 0 w 31"/>
                    <a:gd name="T15" fmla="*/ 0 h 45"/>
                    <a:gd name="T16" fmla="*/ 0 w 31"/>
                    <a:gd name="T17" fmla="*/ 0 h 45"/>
                    <a:gd name="T18" fmla="*/ 0 w 31"/>
                    <a:gd name="T19" fmla="*/ 0 h 45"/>
                    <a:gd name="T20" fmla="*/ 0 w 31"/>
                    <a:gd name="T21" fmla="*/ 0 h 45"/>
                    <a:gd name="T22" fmla="*/ 0 w 31"/>
                    <a:gd name="T23" fmla="*/ 0 h 45"/>
                    <a:gd name="T24" fmla="*/ 0 w 31"/>
                    <a:gd name="T25" fmla="*/ 0 h 45"/>
                    <a:gd name="T26" fmla="*/ 0 w 31"/>
                    <a:gd name="T27" fmla="*/ 0 h 45"/>
                    <a:gd name="T28" fmla="*/ 0 w 31"/>
                    <a:gd name="T29" fmla="*/ 0 h 45"/>
                    <a:gd name="T30" fmla="*/ 0 w 31"/>
                    <a:gd name="T31" fmla="*/ 0 h 45"/>
                    <a:gd name="T32" fmla="*/ 0 w 31"/>
                    <a:gd name="T33" fmla="*/ 0 h 45"/>
                    <a:gd name="T34" fmla="*/ 0 w 31"/>
                    <a:gd name="T35" fmla="*/ 0 h 45"/>
                    <a:gd name="T36" fmla="*/ 0 w 31"/>
                    <a:gd name="T37" fmla="*/ 0 h 45"/>
                    <a:gd name="T38" fmla="*/ 0 w 31"/>
                    <a:gd name="T39" fmla="*/ 0 h 45"/>
                    <a:gd name="T40" fmla="*/ 0 w 31"/>
                    <a:gd name="T41" fmla="*/ 0 h 45"/>
                    <a:gd name="T42" fmla="*/ 0 w 31"/>
                    <a:gd name="T43" fmla="*/ 0 h 45"/>
                    <a:gd name="T44" fmla="*/ 0 w 31"/>
                    <a:gd name="T45" fmla="*/ 0 h 4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1"/>
                    <a:gd name="T70" fmla="*/ 0 h 45"/>
                    <a:gd name="T71" fmla="*/ 31 w 31"/>
                    <a:gd name="T72" fmla="*/ 45 h 4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1" h="45">
                      <a:moveTo>
                        <a:pt x="31" y="3"/>
                      </a:moveTo>
                      <a:lnTo>
                        <a:pt x="29" y="9"/>
                      </a:lnTo>
                      <a:lnTo>
                        <a:pt x="25" y="20"/>
                      </a:lnTo>
                      <a:lnTo>
                        <a:pt x="20" y="30"/>
                      </a:lnTo>
                      <a:lnTo>
                        <a:pt x="16" y="38"/>
                      </a:lnTo>
                      <a:lnTo>
                        <a:pt x="13" y="43"/>
                      </a:lnTo>
                      <a:lnTo>
                        <a:pt x="11" y="45"/>
                      </a:lnTo>
                      <a:lnTo>
                        <a:pt x="10" y="45"/>
                      </a:lnTo>
                      <a:lnTo>
                        <a:pt x="9" y="45"/>
                      </a:lnTo>
                      <a:lnTo>
                        <a:pt x="5" y="44"/>
                      </a:lnTo>
                      <a:lnTo>
                        <a:pt x="2" y="42"/>
                      </a:lnTo>
                      <a:lnTo>
                        <a:pt x="0" y="40"/>
                      </a:lnTo>
                      <a:lnTo>
                        <a:pt x="0" y="38"/>
                      </a:lnTo>
                      <a:lnTo>
                        <a:pt x="0" y="36"/>
                      </a:lnTo>
                      <a:lnTo>
                        <a:pt x="2" y="34"/>
                      </a:lnTo>
                      <a:lnTo>
                        <a:pt x="11" y="24"/>
                      </a:lnTo>
                      <a:lnTo>
                        <a:pt x="18" y="11"/>
                      </a:lnTo>
                      <a:lnTo>
                        <a:pt x="21" y="5"/>
                      </a:lnTo>
                      <a:lnTo>
                        <a:pt x="26" y="1"/>
                      </a:lnTo>
                      <a:lnTo>
                        <a:pt x="28" y="0"/>
                      </a:lnTo>
                      <a:lnTo>
                        <a:pt x="29" y="0"/>
                      </a:lnTo>
                      <a:lnTo>
                        <a:pt x="31" y="1"/>
                      </a:lnTo>
                      <a:lnTo>
                        <a:pt x="31" y="3"/>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04" name="Freeform 318"/>
                <p:cNvSpPr>
                  <a:spLocks/>
                </p:cNvSpPr>
                <p:nvPr/>
              </p:nvSpPr>
              <p:spPr bwMode="auto">
                <a:xfrm>
                  <a:off x="3441" y="1593"/>
                  <a:ext cx="6" cy="11"/>
                </a:xfrm>
                <a:custGeom>
                  <a:avLst/>
                  <a:gdLst>
                    <a:gd name="T0" fmla="*/ 0 w 18"/>
                    <a:gd name="T1" fmla="*/ 0 h 35"/>
                    <a:gd name="T2" fmla="*/ 0 w 18"/>
                    <a:gd name="T3" fmla="*/ 0 h 35"/>
                    <a:gd name="T4" fmla="*/ 0 w 18"/>
                    <a:gd name="T5" fmla="*/ 0 h 35"/>
                    <a:gd name="T6" fmla="*/ 0 w 18"/>
                    <a:gd name="T7" fmla="*/ 0 h 35"/>
                    <a:gd name="T8" fmla="*/ 0 w 18"/>
                    <a:gd name="T9" fmla="*/ 0 h 35"/>
                    <a:gd name="T10" fmla="*/ 0 w 18"/>
                    <a:gd name="T11" fmla="*/ 0 h 35"/>
                    <a:gd name="T12" fmla="*/ 0 w 18"/>
                    <a:gd name="T13" fmla="*/ 0 h 35"/>
                    <a:gd name="T14" fmla="*/ 0 w 18"/>
                    <a:gd name="T15" fmla="*/ 0 h 35"/>
                    <a:gd name="T16" fmla="*/ 0 w 18"/>
                    <a:gd name="T17" fmla="*/ 0 h 35"/>
                    <a:gd name="T18" fmla="*/ 0 w 18"/>
                    <a:gd name="T19" fmla="*/ 0 h 35"/>
                    <a:gd name="T20" fmla="*/ 0 w 18"/>
                    <a:gd name="T21" fmla="*/ 0 h 35"/>
                    <a:gd name="T22" fmla="*/ 0 w 18"/>
                    <a:gd name="T23" fmla="*/ 0 h 35"/>
                    <a:gd name="T24" fmla="*/ 0 w 18"/>
                    <a:gd name="T25" fmla="*/ 0 h 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
                    <a:gd name="T40" fmla="*/ 0 h 35"/>
                    <a:gd name="T41" fmla="*/ 18 w 18"/>
                    <a:gd name="T42" fmla="*/ 35 h 3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 h="35">
                      <a:moveTo>
                        <a:pt x="3" y="35"/>
                      </a:moveTo>
                      <a:lnTo>
                        <a:pt x="3" y="35"/>
                      </a:lnTo>
                      <a:lnTo>
                        <a:pt x="6" y="27"/>
                      </a:lnTo>
                      <a:lnTo>
                        <a:pt x="12" y="17"/>
                      </a:lnTo>
                      <a:lnTo>
                        <a:pt x="15" y="6"/>
                      </a:lnTo>
                      <a:lnTo>
                        <a:pt x="18" y="1"/>
                      </a:lnTo>
                      <a:lnTo>
                        <a:pt x="15" y="0"/>
                      </a:lnTo>
                      <a:lnTo>
                        <a:pt x="14" y="6"/>
                      </a:lnTo>
                      <a:lnTo>
                        <a:pt x="10" y="16"/>
                      </a:lnTo>
                      <a:lnTo>
                        <a:pt x="5" y="27"/>
                      </a:lnTo>
                      <a:lnTo>
                        <a:pt x="0" y="35"/>
                      </a:lnTo>
                      <a:lnTo>
                        <a:pt x="3" y="35"/>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05" name="Freeform 319"/>
                <p:cNvSpPr>
                  <a:spLocks/>
                </p:cNvSpPr>
                <p:nvPr/>
              </p:nvSpPr>
              <p:spPr bwMode="auto">
                <a:xfrm>
                  <a:off x="3439" y="1604"/>
                  <a:ext cx="3" cy="3"/>
                </a:xfrm>
                <a:custGeom>
                  <a:avLst/>
                  <a:gdLst>
                    <a:gd name="T0" fmla="*/ 0 w 10"/>
                    <a:gd name="T1" fmla="*/ 0 h 8"/>
                    <a:gd name="T2" fmla="*/ 0 w 10"/>
                    <a:gd name="T3" fmla="*/ 0 h 8"/>
                    <a:gd name="T4" fmla="*/ 0 w 10"/>
                    <a:gd name="T5" fmla="*/ 0 h 8"/>
                    <a:gd name="T6" fmla="*/ 0 w 10"/>
                    <a:gd name="T7" fmla="*/ 0 h 8"/>
                    <a:gd name="T8" fmla="*/ 0 w 10"/>
                    <a:gd name="T9" fmla="*/ 0 h 8"/>
                    <a:gd name="T10" fmla="*/ 0 w 10"/>
                    <a:gd name="T11" fmla="*/ 0 h 8"/>
                    <a:gd name="T12" fmla="*/ 0 w 10"/>
                    <a:gd name="T13" fmla="*/ 0 h 8"/>
                    <a:gd name="T14" fmla="*/ 0 w 10"/>
                    <a:gd name="T15" fmla="*/ 0 h 8"/>
                    <a:gd name="T16" fmla="*/ 0 w 10"/>
                    <a:gd name="T17" fmla="*/ 0 h 8"/>
                    <a:gd name="T18" fmla="*/ 0 w 10"/>
                    <a:gd name="T19" fmla="*/ 0 h 8"/>
                    <a:gd name="T20" fmla="*/ 0 w 10"/>
                    <a:gd name="T21" fmla="*/ 0 h 8"/>
                    <a:gd name="T22" fmla="*/ 0 w 10"/>
                    <a:gd name="T23" fmla="*/ 0 h 8"/>
                    <a:gd name="T24" fmla="*/ 0 w 10"/>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
                    <a:gd name="T40" fmla="*/ 0 h 8"/>
                    <a:gd name="T41" fmla="*/ 10 w 10"/>
                    <a:gd name="T42" fmla="*/ 8 h 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 h="8">
                      <a:moveTo>
                        <a:pt x="0" y="8"/>
                      </a:moveTo>
                      <a:lnTo>
                        <a:pt x="0" y="8"/>
                      </a:lnTo>
                      <a:lnTo>
                        <a:pt x="3" y="8"/>
                      </a:lnTo>
                      <a:lnTo>
                        <a:pt x="5" y="8"/>
                      </a:lnTo>
                      <a:lnTo>
                        <a:pt x="6" y="5"/>
                      </a:lnTo>
                      <a:lnTo>
                        <a:pt x="10" y="0"/>
                      </a:lnTo>
                      <a:lnTo>
                        <a:pt x="7" y="0"/>
                      </a:lnTo>
                      <a:lnTo>
                        <a:pt x="5" y="5"/>
                      </a:lnTo>
                      <a:lnTo>
                        <a:pt x="4" y="6"/>
                      </a:lnTo>
                      <a:lnTo>
                        <a:pt x="3" y="7"/>
                      </a:lnTo>
                      <a:lnTo>
                        <a:pt x="2" y="6"/>
                      </a:lnTo>
                      <a:lnTo>
                        <a:pt x="0" y="8"/>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06" name="Freeform 320"/>
                <p:cNvSpPr>
                  <a:spLocks/>
                </p:cNvSpPr>
                <p:nvPr/>
              </p:nvSpPr>
              <p:spPr bwMode="auto">
                <a:xfrm>
                  <a:off x="3436" y="1603"/>
                  <a:ext cx="4" cy="4"/>
                </a:xfrm>
                <a:custGeom>
                  <a:avLst/>
                  <a:gdLst>
                    <a:gd name="T0" fmla="*/ 0 w 10"/>
                    <a:gd name="T1" fmla="*/ 0 h 12"/>
                    <a:gd name="T2" fmla="*/ 0 w 10"/>
                    <a:gd name="T3" fmla="*/ 0 h 12"/>
                    <a:gd name="T4" fmla="*/ 0 w 10"/>
                    <a:gd name="T5" fmla="*/ 0 h 12"/>
                    <a:gd name="T6" fmla="*/ 0 w 10"/>
                    <a:gd name="T7" fmla="*/ 0 h 12"/>
                    <a:gd name="T8" fmla="*/ 0 w 10"/>
                    <a:gd name="T9" fmla="*/ 0 h 12"/>
                    <a:gd name="T10" fmla="*/ 0 w 10"/>
                    <a:gd name="T11" fmla="*/ 0 h 12"/>
                    <a:gd name="T12" fmla="*/ 0 w 10"/>
                    <a:gd name="T13" fmla="*/ 0 h 12"/>
                    <a:gd name="T14" fmla="*/ 0 w 10"/>
                    <a:gd name="T15" fmla="*/ 0 h 12"/>
                    <a:gd name="T16" fmla="*/ 0 w 10"/>
                    <a:gd name="T17" fmla="*/ 0 h 12"/>
                    <a:gd name="T18" fmla="*/ 0 w 10"/>
                    <a:gd name="T19" fmla="*/ 0 h 12"/>
                    <a:gd name="T20" fmla="*/ 0 w 10"/>
                    <a:gd name="T21" fmla="*/ 0 h 12"/>
                    <a:gd name="T22" fmla="*/ 0 w 10"/>
                    <a:gd name="T23" fmla="*/ 0 h 12"/>
                    <a:gd name="T24" fmla="*/ 0 w 10"/>
                    <a:gd name="T25" fmla="*/ 0 h 12"/>
                    <a:gd name="T26" fmla="*/ 0 w 10"/>
                    <a:gd name="T27" fmla="*/ 0 h 12"/>
                    <a:gd name="T28" fmla="*/ 0 w 10"/>
                    <a:gd name="T29" fmla="*/ 0 h 12"/>
                    <a:gd name="T30" fmla="*/ 0 w 10"/>
                    <a:gd name="T31" fmla="*/ 0 h 12"/>
                    <a:gd name="T32" fmla="*/ 0 w 10"/>
                    <a:gd name="T33" fmla="*/ 0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
                    <a:gd name="T52" fmla="*/ 0 h 12"/>
                    <a:gd name="T53" fmla="*/ 10 w 10"/>
                    <a:gd name="T54" fmla="*/ 12 h 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 h="12">
                      <a:moveTo>
                        <a:pt x="3" y="0"/>
                      </a:moveTo>
                      <a:lnTo>
                        <a:pt x="3" y="0"/>
                      </a:lnTo>
                      <a:lnTo>
                        <a:pt x="0" y="2"/>
                      </a:lnTo>
                      <a:lnTo>
                        <a:pt x="0" y="4"/>
                      </a:lnTo>
                      <a:lnTo>
                        <a:pt x="1" y="7"/>
                      </a:lnTo>
                      <a:lnTo>
                        <a:pt x="3" y="8"/>
                      </a:lnTo>
                      <a:lnTo>
                        <a:pt x="6" y="10"/>
                      </a:lnTo>
                      <a:lnTo>
                        <a:pt x="8" y="12"/>
                      </a:lnTo>
                      <a:lnTo>
                        <a:pt x="10" y="10"/>
                      </a:lnTo>
                      <a:lnTo>
                        <a:pt x="7" y="9"/>
                      </a:lnTo>
                      <a:lnTo>
                        <a:pt x="4" y="7"/>
                      </a:lnTo>
                      <a:lnTo>
                        <a:pt x="3" y="6"/>
                      </a:lnTo>
                      <a:lnTo>
                        <a:pt x="1" y="4"/>
                      </a:lnTo>
                      <a:lnTo>
                        <a:pt x="3" y="3"/>
                      </a:lnTo>
                      <a:lnTo>
                        <a:pt x="4" y="1"/>
                      </a:lnTo>
                      <a:lnTo>
                        <a:pt x="3"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07" name="Freeform 321"/>
                <p:cNvSpPr>
                  <a:spLocks/>
                </p:cNvSpPr>
                <p:nvPr/>
              </p:nvSpPr>
              <p:spPr bwMode="auto">
                <a:xfrm>
                  <a:off x="3437" y="1595"/>
                  <a:ext cx="6" cy="8"/>
                </a:xfrm>
                <a:custGeom>
                  <a:avLst/>
                  <a:gdLst>
                    <a:gd name="T0" fmla="*/ 0 w 17"/>
                    <a:gd name="T1" fmla="*/ 0 h 24"/>
                    <a:gd name="T2" fmla="*/ 0 w 17"/>
                    <a:gd name="T3" fmla="*/ 0 h 24"/>
                    <a:gd name="T4" fmla="*/ 0 w 17"/>
                    <a:gd name="T5" fmla="*/ 0 h 24"/>
                    <a:gd name="T6" fmla="*/ 0 w 17"/>
                    <a:gd name="T7" fmla="*/ 0 h 24"/>
                    <a:gd name="T8" fmla="*/ 0 w 17"/>
                    <a:gd name="T9" fmla="*/ 0 h 24"/>
                    <a:gd name="T10" fmla="*/ 0 w 17"/>
                    <a:gd name="T11" fmla="*/ 0 h 24"/>
                    <a:gd name="T12" fmla="*/ 0 w 17"/>
                    <a:gd name="T13" fmla="*/ 0 h 24"/>
                    <a:gd name="T14" fmla="*/ 0 w 17"/>
                    <a:gd name="T15" fmla="*/ 0 h 24"/>
                    <a:gd name="T16" fmla="*/ 0 w 17"/>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24"/>
                    <a:gd name="T29" fmla="*/ 17 w 17"/>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24">
                      <a:moveTo>
                        <a:pt x="16" y="0"/>
                      </a:moveTo>
                      <a:lnTo>
                        <a:pt x="16" y="0"/>
                      </a:lnTo>
                      <a:lnTo>
                        <a:pt x="8" y="12"/>
                      </a:lnTo>
                      <a:lnTo>
                        <a:pt x="0" y="23"/>
                      </a:lnTo>
                      <a:lnTo>
                        <a:pt x="1" y="24"/>
                      </a:lnTo>
                      <a:lnTo>
                        <a:pt x="9" y="13"/>
                      </a:lnTo>
                      <a:lnTo>
                        <a:pt x="17" y="1"/>
                      </a:lnTo>
                      <a:lnTo>
                        <a:pt x="16"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08" name="Freeform 322"/>
                <p:cNvSpPr>
                  <a:spLocks/>
                </p:cNvSpPr>
                <p:nvPr/>
              </p:nvSpPr>
              <p:spPr bwMode="auto">
                <a:xfrm>
                  <a:off x="3443" y="1591"/>
                  <a:ext cx="4" cy="5"/>
                </a:xfrm>
                <a:custGeom>
                  <a:avLst/>
                  <a:gdLst>
                    <a:gd name="T0" fmla="*/ 0 w 14"/>
                    <a:gd name="T1" fmla="*/ 0 h 13"/>
                    <a:gd name="T2" fmla="*/ 0 w 14"/>
                    <a:gd name="T3" fmla="*/ 0 h 13"/>
                    <a:gd name="T4" fmla="*/ 0 w 14"/>
                    <a:gd name="T5" fmla="*/ 0 h 13"/>
                    <a:gd name="T6" fmla="*/ 0 w 14"/>
                    <a:gd name="T7" fmla="*/ 0 h 13"/>
                    <a:gd name="T8" fmla="*/ 0 w 14"/>
                    <a:gd name="T9" fmla="*/ 0 h 13"/>
                    <a:gd name="T10" fmla="*/ 0 w 14"/>
                    <a:gd name="T11" fmla="*/ 0 h 13"/>
                    <a:gd name="T12" fmla="*/ 0 w 14"/>
                    <a:gd name="T13" fmla="*/ 0 h 13"/>
                    <a:gd name="T14" fmla="*/ 0 w 14"/>
                    <a:gd name="T15" fmla="*/ 0 h 13"/>
                    <a:gd name="T16" fmla="*/ 0 w 14"/>
                    <a:gd name="T17" fmla="*/ 0 h 13"/>
                    <a:gd name="T18" fmla="*/ 0 w 14"/>
                    <a:gd name="T19" fmla="*/ 0 h 13"/>
                    <a:gd name="T20" fmla="*/ 0 w 14"/>
                    <a:gd name="T21" fmla="*/ 0 h 13"/>
                    <a:gd name="T22" fmla="*/ 0 w 14"/>
                    <a:gd name="T23" fmla="*/ 0 h 13"/>
                    <a:gd name="T24" fmla="*/ 0 w 14"/>
                    <a:gd name="T25" fmla="*/ 0 h 13"/>
                    <a:gd name="T26" fmla="*/ 0 w 14"/>
                    <a:gd name="T27" fmla="*/ 0 h 13"/>
                    <a:gd name="T28" fmla="*/ 0 w 14"/>
                    <a:gd name="T29" fmla="*/ 0 h 13"/>
                    <a:gd name="T30" fmla="*/ 0 w 14"/>
                    <a:gd name="T31" fmla="*/ 0 h 13"/>
                    <a:gd name="T32" fmla="*/ 0 w 14"/>
                    <a:gd name="T33" fmla="*/ 0 h 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
                    <a:gd name="T52" fmla="*/ 0 h 13"/>
                    <a:gd name="T53" fmla="*/ 14 w 14"/>
                    <a:gd name="T54" fmla="*/ 13 h 1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 h="13">
                      <a:moveTo>
                        <a:pt x="14" y="5"/>
                      </a:moveTo>
                      <a:lnTo>
                        <a:pt x="14" y="5"/>
                      </a:lnTo>
                      <a:lnTo>
                        <a:pt x="14" y="2"/>
                      </a:lnTo>
                      <a:lnTo>
                        <a:pt x="13" y="0"/>
                      </a:lnTo>
                      <a:lnTo>
                        <a:pt x="10" y="0"/>
                      </a:lnTo>
                      <a:lnTo>
                        <a:pt x="8" y="1"/>
                      </a:lnTo>
                      <a:lnTo>
                        <a:pt x="3" y="6"/>
                      </a:lnTo>
                      <a:lnTo>
                        <a:pt x="0" y="12"/>
                      </a:lnTo>
                      <a:lnTo>
                        <a:pt x="1" y="13"/>
                      </a:lnTo>
                      <a:lnTo>
                        <a:pt x="4" y="7"/>
                      </a:lnTo>
                      <a:lnTo>
                        <a:pt x="9" y="2"/>
                      </a:lnTo>
                      <a:lnTo>
                        <a:pt x="10" y="1"/>
                      </a:lnTo>
                      <a:lnTo>
                        <a:pt x="11" y="1"/>
                      </a:lnTo>
                      <a:lnTo>
                        <a:pt x="11" y="2"/>
                      </a:lnTo>
                      <a:lnTo>
                        <a:pt x="11" y="4"/>
                      </a:lnTo>
                      <a:lnTo>
                        <a:pt x="14" y="5"/>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09" name="Freeform 323"/>
                <p:cNvSpPr>
                  <a:spLocks/>
                </p:cNvSpPr>
                <p:nvPr/>
              </p:nvSpPr>
              <p:spPr bwMode="auto">
                <a:xfrm>
                  <a:off x="3437" y="1604"/>
                  <a:ext cx="3" cy="2"/>
                </a:xfrm>
                <a:custGeom>
                  <a:avLst/>
                  <a:gdLst>
                    <a:gd name="T0" fmla="*/ 0 w 9"/>
                    <a:gd name="T1" fmla="*/ 0 h 7"/>
                    <a:gd name="T2" fmla="*/ 0 w 9"/>
                    <a:gd name="T3" fmla="*/ 0 h 7"/>
                    <a:gd name="T4" fmla="*/ 0 w 9"/>
                    <a:gd name="T5" fmla="*/ 0 h 7"/>
                    <a:gd name="T6" fmla="*/ 0 w 9"/>
                    <a:gd name="T7" fmla="*/ 0 h 7"/>
                    <a:gd name="T8" fmla="*/ 0 w 9"/>
                    <a:gd name="T9" fmla="*/ 0 h 7"/>
                    <a:gd name="T10" fmla="*/ 0 w 9"/>
                    <a:gd name="T11" fmla="*/ 0 h 7"/>
                    <a:gd name="T12" fmla="*/ 0 w 9"/>
                    <a:gd name="T13" fmla="*/ 0 h 7"/>
                    <a:gd name="T14" fmla="*/ 0 w 9"/>
                    <a:gd name="T15" fmla="*/ 0 h 7"/>
                    <a:gd name="T16" fmla="*/ 0 w 9"/>
                    <a:gd name="T17" fmla="*/ 0 h 7"/>
                    <a:gd name="T18" fmla="*/ 0 w 9"/>
                    <a:gd name="T19" fmla="*/ 0 h 7"/>
                    <a:gd name="T20" fmla="*/ 0 w 9"/>
                    <a:gd name="T21" fmla="*/ 0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
                    <a:gd name="T34" fmla="*/ 0 h 7"/>
                    <a:gd name="T35" fmla="*/ 9 w 9"/>
                    <a:gd name="T36" fmla="*/ 7 h 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 h="7">
                      <a:moveTo>
                        <a:pt x="4" y="7"/>
                      </a:moveTo>
                      <a:lnTo>
                        <a:pt x="7" y="7"/>
                      </a:lnTo>
                      <a:lnTo>
                        <a:pt x="9" y="7"/>
                      </a:lnTo>
                      <a:lnTo>
                        <a:pt x="9" y="3"/>
                      </a:lnTo>
                      <a:lnTo>
                        <a:pt x="7" y="0"/>
                      </a:lnTo>
                      <a:lnTo>
                        <a:pt x="4" y="0"/>
                      </a:lnTo>
                      <a:lnTo>
                        <a:pt x="1" y="0"/>
                      </a:lnTo>
                      <a:lnTo>
                        <a:pt x="0" y="0"/>
                      </a:lnTo>
                      <a:lnTo>
                        <a:pt x="0" y="3"/>
                      </a:lnTo>
                      <a:lnTo>
                        <a:pt x="2" y="6"/>
                      </a:lnTo>
                      <a:lnTo>
                        <a:pt x="4" y="7"/>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10" name="Freeform 324"/>
                <p:cNvSpPr>
                  <a:spLocks/>
                </p:cNvSpPr>
                <p:nvPr/>
              </p:nvSpPr>
              <p:spPr bwMode="auto">
                <a:xfrm>
                  <a:off x="3444" y="1570"/>
                  <a:ext cx="10" cy="23"/>
                </a:xfrm>
                <a:custGeom>
                  <a:avLst/>
                  <a:gdLst>
                    <a:gd name="T0" fmla="*/ 0 w 30"/>
                    <a:gd name="T1" fmla="*/ 0 h 70"/>
                    <a:gd name="T2" fmla="*/ 0 w 30"/>
                    <a:gd name="T3" fmla="*/ 0 h 70"/>
                    <a:gd name="T4" fmla="*/ 0 w 30"/>
                    <a:gd name="T5" fmla="*/ 0 h 70"/>
                    <a:gd name="T6" fmla="*/ 0 w 30"/>
                    <a:gd name="T7" fmla="*/ 0 h 70"/>
                    <a:gd name="T8" fmla="*/ 0 w 30"/>
                    <a:gd name="T9" fmla="*/ 0 h 70"/>
                    <a:gd name="T10" fmla="*/ 0 w 30"/>
                    <a:gd name="T11" fmla="*/ 0 h 70"/>
                    <a:gd name="T12" fmla="*/ 0 w 30"/>
                    <a:gd name="T13" fmla="*/ 0 h 70"/>
                    <a:gd name="T14" fmla="*/ 0 w 30"/>
                    <a:gd name="T15" fmla="*/ 0 h 70"/>
                    <a:gd name="T16" fmla="*/ 0 w 30"/>
                    <a:gd name="T17" fmla="*/ 0 h 70"/>
                    <a:gd name="T18" fmla="*/ 0 w 30"/>
                    <a:gd name="T19" fmla="*/ 0 h 70"/>
                    <a:gd name="T20" fmla="*/ 0 w 30"/>
                    <a:gd name="T21" fmla="*/ 0 h 70"/>
                    <a:gd name="T22" fmla="*/ 0 w 30"/>
                    <a:gd name="T23" fmla="*/ 0 h 70"/>
                    <a:gd name="T24" fmla="*/ 0 w 30"/>
                    <a:gd name="T25" fmla="*/ 0 h 70"/>
                    <a:gd name="T26" fmla="*/ 0 w 30"/>
                    <a:gd name="T27" fmla="*/ 0 h 70"/>
                    <a:gd name="T28" fmla="*/ 0 w 30"/>
                    <a:gd name="T29" fmla="*/ 0 h 70"/>
                    <a:gd name="T30" fmla="*/ 0 w 30"/>
                    <a:gd name="T31" fmla="*/ 0 h 70"/>
                    <a:gd name="T32" fmla="*/ 0 w 30"/>
                    <a:gd name="T33" fmla="*/ 0 h 70"/>
                    <a:gd name="T34" fmla="*/ 0 w 30"/>
                    <a:gd name="T35" fmla="*/ 0 h 70"/>
                    <a:gd name="T36" fmla="*/ 0 w 30"/>
                    <a:gd name="T37" fmla="*/ 0 h 70"/>
                    <a:gd name="T38" fmla="*/ 0 w 30"/>
                    <a:gd name="T39" fmla="*/ 0 h 70"/>
                    <a:gd name="T40" fmla="*/ 0 w 30"/>
                    <a:gd name="T41" fmla="*/ 0 h 70"/>
                    <a:gd name="T42" fmla="*/ 0 w 30"/>
                    <a:gd name="T43" fmla="*/ 0 h 70"/>
                    <a:gd name="T44" fmla="*/ 0 w 30"/>
                    <a:gd name="T45" fmla="*/ 0 h 70"/>
                    <a:gd name="T46" fmla="*/ 0 w 30"/>
                    <a:gd name="T47" fmla="*/ 0 h 70"/>
                    <a:gd name="T48" fmla="*/ 0 w 30"/>
                    <a:gd name="T49" fmla="*/ 0 h 70"/>
                    <a:gd name="T50" fmla="*/ 0 w 30"/>
                    <a:gd name="T51" fmla="*/ 0 h 70"/>
                    <a:gd name="T52" fmla="*/ 0 w 30"/>
                    <a:gd name="T53" fmla="*/ 0 h 70"/>
                    <a:gd name="T54" fmla="*/ 0 w 30"/>
                    <a:gd name="T55" fmla="*/ 0 h 70"/>
                    <a:gd name="T56" fmla="*/ 0 w 30"/>
                    <a:gd name="T57" fmla="*/ 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0"/>
                    <a:gd name="T88" fmla="*/ 0 h 70"/>
                    <a:gd name="T89" fmla="*/ 30 w 30"/>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0" h="70">
                      <a:moveTo>
                        <a:pt x="30" y="5"/>
                      </a:moveTo>
                      <a:lnTo>
                        <a:pt x="30" y="12"/>
                      </a:lnTo>
                      <a:lnTo>
                        <a:pt x="29" y="23"/>
                      </a:lnTo>
                      <a:lnTo>
                        <a:pt x="27" y="35"/>
                      </a:lnTo>
                      <a:lnTo>
                        <a:pt x="23" y="48"/>
                      </a:lnTo>
                      <a:lnTo>
                        <a:pt x="20" y="55"/>
                      </a:lnTo>
                      <a:lnTo>
                        <a:pt x="16" y="64"/>
                      </a:lnTo>
                      <a:lnTo>
                        <a:pt x="15" y="67"/>
                      </a:lnTo>
                      <a:lnTo>
                        <a:pt x="13" y="69"/>
                      </a:lnTo>
                      <a:lnTo>
                        <a:pt x="12" y="70"/>
                      </a:lnTo>
                      <a:lnTo>
                        <a:pt x="11" y="70"/>
                      </a:lnTo>
                      <a:lnTo>
                        <a:pt x="6" y="69"/>
                      </a:lnTo>
                      <a:lnTo>
                        <a:pt x="3" y="70"/>
                      </a:lnTo>
                      <a:lnTo>
                        <a:pt x="1" y="69"/>
                      </a:lnTo>
                      <a:lnTo>
                        <a:pt x="0" y="68"/>
                      </a:lnTo>
                      <a:lnTo>
                        <a:pt x="0" y="65"/>
                      </a:lnTo>
                      <a:lnTo>
                        <a:pt x="1" y="63"/>
                      </a:lnTo>
                      <a:lnTo>
                        <a:pt x="4" y="57"/>
                      </a:lnTo>
                      <a:lnTo>
                        <a:pt x="8" y="49"/>
                      </a:lnTo>
                      <a:lnTo>
                        <a:pt x="13" y="39"/>
                      </a:lnTo>
                      <a:lnTo>
                        <a:pt x="16" y="30"/>
                      </a:lnTo>
                      <a:lnTo>
                        <a:pt x="21" y="16"/>
                      </a:lnTo>
                      <a:lnTo>
                        <a:pt x="23" y="5"/>
                      </a:lnTo>
                      <a:lnTo>
                        <a:pt x="25" y="2"/>
                      </a:lnTo>
                      <a:lnTo>
                        <a:pt x="27" y="0"/>
                      </a:lnTo>
                      <a:lnTo>
                        <a:pt x="28" y="0"/>
                      </a:lnTo>
                      <a:lnTo>
                        <a:pt x="29" y="1"/>
                      </a:lnTo>
                      <a:lnTo>
                        <a:pt x="30" y="2"/>
                      </a:lnTo>
                      <a:lnTo>
                        <a:pt x="30" y="5"/>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11" name="Freeform 325"/>
                <p:cNvSpPr>
                  <a:spLocks/>
                </p:cNvSpPr>
                <p:nvPr/>
              </p:nvSpPr>
              <p:spPr bwMode="auto">
                <a:xfrm>
                  <a:off x="3451" y="1571"/>
                  <a:ext cx="3" cy="15"/>
                </a:xfrm>
                <a:custGeom>
                  <a:avLst/>
                  <a:gdLst>
                    <a:gd name="T0" fmla="*/ 0 w 10"/>
                    <a:gd name="T1" fmla="*/ 0 h 43"/>
                    <a:gd name="T2" fmla="*/ 0 w 10"/>
                    <a:gd name="T3" fmla="*/ 0 h 43"/>
                    <a:gd name="T4" fmla="*/ 0 w 10"/>
                    <a:gd name="T5" fmla="*/ 0 h 43"/>
                    <a:gd name="T6" fmla="*/ 0 w 10"/>
                    <a:gd name="T7" fmla="*/ 0 h 43"/>
                    <a:gd name="T8" fmla="*/ 0 w 10"/>
                    <a:gd name="T9" fmla="*/ 0 h 43"/>
                    <a:gd name="T10" fmla="*/ 0 w 10"/>
                    <a:gd name="T11" fmla="*/ 0 h 43"/>
                    <a:gd name="T12" fmla="*/ 0 w 10"/>
                    <a:gd name="T13" fmla="*/ 0 h 43"/>
                    <a:gd name="T14" fmla="*/ 0 w 10"/>
                    <a:gd name="T15" fmla="*/ 0 h 43"/>
                    <a:gd name="T16" fmla="*/ 0 w 10"/>
                    <a:gd name="T17" fmla="*/ 0 h 43"/>
                    <a:gd name="T18" fmla="*/ 0 w 10"/>
                    <a:gd name="T19" fmla="*/ 0 h 43"/>
                    <a:gd name="T20" fmla="*/ 0 w 10"/>
                    <a:gd name="T21" fmla="*/ 0 h 43"/>
                    <a:gd name="T22" fmla="*/ 0 w 10"/>
                    <a:gd name="T23" fmla="*/ 0 h 43"/>
                    <a:gd name="T24" fmla="*/ 0 w 10"/>
                    <a:gd name="T25" fmla="*/ 0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
                    <a:gd name="T40" fmla="*/ 0 h 43"/>
                    <a:gd name="T41" fmla="*/ 10 w 10"/>
                    <a:gd name="T42" fmla="*/ 43 h 4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 h="43">
                      <a:moveTo>
                        <a:pt x="3" y="43"/>
                      </a:moveTo>
                      <a:lnTo>
                        <a:pt x="3" y="43"/>
                      </a:lnTo>
                      <a:lnTo>
                        <a:pt x="6" y="30"/>
                      </a:lnTo>
                      <a:lnTo>
                        <a:pt x="8" y="18"/>
                      </a:lnTo>
                      <a:lnTo>
                        <a:pt x="10" y="7"/>
                      </a:lnTo>
                      <a:lnTo>
                        <a:pt x="10" y="0"/>
                      </a:lnTo>
                      <a:lnTo>
                        <a:pt x="8" y="0"/>
                      </a:lnTo>
                      <a:lnTo>
                        <a:pt x="7" y="7"/>
                      </a:lnTo>
                      <a:lnTo>
                        <a:pt x="6" y="18"/>
                      </a:lnTo>
                      <a:lnTo>
                        <a:pt x="4" y="30"/>
                      </a:lnTo>
                      <a:lnTo>
                        <a:pt x="0" y="42"/>
                      </a:lnTo>
                      <a:lnTo>
                        <a:pt x="3" y="43"/>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12" name="Freeform 326"/>
                <p:cNvSpPr>
                  <a:spLocks/>
                </p:cNvSpPr>
                <p:nvPr/>
              </p:nvSpPr>
              <p:spPr bwMode="auto">
                <a:xfrm>
                  <a:off x="3447" y="1585"/>
                  <a:ext cx="5" cy="8"/>
                </a:xfrm>
                <a:custGeom>
                  <a:avLst/>
                  <a:gdLst>
                    <a:gd name="T0" fmla="*/ 0 w 15"/>
                    <a:gd name="T1" fmla="*/ 0 h 24"/>
                    <a:gd name="T2" fmla="*/ 0 w 15"/>
                    <a:gd name="T3" fmla="*/ 0 h 24"/>
                    <a:gd name="T4" fmla="*/ 0 w 15"/>
                    <a:gd name="T5" fmla="*/ 0 h 24"/>
                    <a:gd name="T6" fmla="*/ 0 w 15"/>
                    <a:gd name="T7" fmla="*/ 0 h 24"/>
                    <a:gd name="T8" fmla="*/ 0 w 15"/>
                    <a:gd name="T9" fmla="*/ 0 h 24"/>
                    <a:gd name="T10" fmla="*/ 0 w 15"/>
                    <a:gd name="T11" fmla="*/ 0 h 24"/>
                    <a:gd name="T12" fmla="*/ 0 w 15"/>
                    <a:gd name="T13" fmla="*/ 0 h 24"/>
                    <a:gd name="T14" fmla="*/ 0 w 15"/>
                    <a:gd name="T15" fmla="*/ 0 h 24"/>
                    <a:gd name="T16" fmla="*/ 0 w 15"/>
                    <a:gd name="T17" fmla="*/ 0 h 24"/>
                    <a:gd name="T18" fmla="*/ 0 w 15"/>
                    <a:gd name="T19" fmla="*/ 0 h 24"/>
                    <a:gd name="T20" fmla="*/ 0 w 15"/>
                    <a:gd name="T21" fmla="*/ 0 h 24"/>
                    <a:gd name="T22" fmla="*/ 0 w 15"/>
                    <a:gd name="T23" fmla="*/ 0 h 24"/>
                    <a:gd name="T24" fmla="*/ 0 w 15"/>
                    <a:gd name="T25" fmla="*/ 0 h 24"/>
                    <a:gd name="T26" fmla="*/ 0 w 15"/>
                    <a:gd name="T27" fmla="*/ 0 h 24"/>
                    <a:gd name="T28" fmla="*/ 0 w 15"/>
                    <a:gd name="T29" fmla="*/ 0 h 24"/>
                    <a:gd name="T30" fmla="*/ 0 w 15"/>
                    <a:gd name="T31" fmla="*/ 0 h 24"/>
                    <a:gd name="T32" fmla="*/ 0 w 15"/>
                    <a:gd name="T33" fmla="*/ 0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24"/>
                    <a:gd name="T53" fmla="*/ 15 w 15"/>
                    <a:gd name="T54" fmla="*/ 24 h 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24">
                      <a:moveTo>
                        <a:pt x="0" y="23"/>
                      </a:moveTo>
                      <a:lnTo>
                        <a:pt x="0" y="23"/>
                      </a:lnTo>
                      <a:lnTo>
                        <a:pt x="2" y="24"/>
                      </a:lnTo>
                      <a:lnTo>
                        <a:pt x="4" y="23"/>
                      </a:lnTo>
                      <a:lnTo>
                        <a:pt x="5" y="20"/>
                      </a:lnTo>
                      <a:lnTo>
                        <a:pt x="8" y="17"/>
                      </a:lnTo>
                      <a:lnTo>
                        <a:pt x="11" y="9"/>
                      </a:lnTo>
                      <a:lnTo>
                        <a:pt x="15" y="1"/>
                      </a:lnTo>
                      <a:lnTo>
                        <a:pt x="12" y="0"/>
                      </a:lnTo>
                      <a:lnTo>
                        <a:pt x="10" y="8"/>
                      </a:lnTo>
                      <a:lnTo>
                        <a:pt x="6" y="17"/>
                      </a:lnTo>
                      <a:lnTo>
                        <a:pt x="4" y="20"/>
                      </a:lnTo>
                      <a:lnTo>
                        <a:pt x="3" y="22"/>
                      </a:lnTo>
                      <a:lnTo>
                        <a:pt x="2" y="22"/>
                      </a:lnTo>
                      <a:lnTo>
                        <a:pt x="1" y="22"/>
                      </a:lnTo>
                      <a:lnTo>
                        <a:pt x="0" y="23"/>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13" name="Freeform 327"/>
                <p:cNvSpPr>
                  <a:spLocks/>
                </p:cNvSpPr>
                <p:nvPr/>
              </p:nvSpPr>
              <p:spPr bwMode="auto">
                <a:xfrm>
                  <a:off x="3445" y="1592"/>
                  <a:ext cx="2" cy="1"/>
                </a:xfrm>
                <a:custGeom>
                  <a:avLst/>
                  <a:gdLst>
                    <a:gd name="T0" fmla="*/ 0 w 8"/>
                    <a:gd name="T1" fmla="*/ 0 h 3"/>
                    <a:gd name="T2" fmla="*/ 0 w 8"/>
                    <a:gd name="T3" fmla="*/ 0 h 3"/>
                    <a:gd name="T4" fmla="*/ 0 w 8"/>
                    <a:gd name="T5" fmla="*/ 0 h 3"/>
                    <a:gd name="T6" fmla="*/ 0 w 8"/>
                    <a:gd name="T7" fmla="*/ 0 h 3"/>
                    <a:gd name="T8" fmla="*/ 0 w 8"/>
                    <a:gd name="T9" fmla="*/ 0 h 3"/>
                    <a:gd name="T10" fmla="*/ 0 w 8"/>
                    <a:gd name="T11" fmla="*/ 0 h 3"/>
                    <a:gd name="T12" fmla="*/ 0 w 8"/>
                    <a:gd name="T13" fmla="*/ 0 h 3"/>
                    <a:gd name="T14" fmla="*/ 0 w 8"/>
                    <a:gd name="T15" fmla="*/ 0 h 3"/>
                    <a:gd name="T16" fmla="*/ 0 w 8"/>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3"/>
                    <a:gd name="T29" fmla="*/ 8 w 8"/>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3">
                      <a:moveTo>
                        <a:pt x="0" y="3"/>
                      </a:moveTo>
                      <a:lnTo>
                        <a:pt x="0" y="3"/>
                      </a:lnTo>
                      <a:lnTo>
                        <a:pt x="3" y="2"/>
                      </a:lnTo>
                      <a:lnTo>
                        <a:pt x="7" y="2"/>
                      </a:lnTo>
                      <a:lnTo>
                        <a:pt x="8" y="1"/>
                      </a:lnTo>
                      <a:lnTo>
                        <a:pt x="3" y="0"/>
                      </a:lnTo>
                      <a:lnTo>
                        <a:pt x="0" y="1"/>
                      </a:lnTo>
                      <a:lnTo>
                        <a:pt x="0" y="3"/>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14" name="Freeform 328"/>
                <p:cNvSpPr>
                  <a:spLocks/>
                </p:cNvSpPr>
                <p:nvPr/>
              </p:nvSpPr>
              <p:spPr bwMode="auto">
                <a:xfrm>
                  <a:off x="3443" y="1590"/>
                  <a:ext cx="2" cy="3"/>
                </a:xfrm>
                <a:custGeom>
                  <a:avLst/>
                  <a:gdLst>
                    <a:gd name="T0" fmla="*/ 1 w 4"/>
                    <a:gd name="T1" fmla="*/ 0 h 9"/>
                    <a:gd name="T2" fmla="*/ 1 w 4"/>
                    <a:gd name="T3" fmla="*/ 0 h 9"/>
                    <a:gd name="T4" fmla="*/ 0 w 4"/>
                    <a:gd name="T5" fmla="*/ 0 h 9"/>
                    <a:gd name="T6" fmla="*/ 0 w 4"/>
                    <a:gd name="T7" fmla="*/ 0 h 9"/>
                    <a:gd name="T8" fmla="*/ 1 w 4"/>
                    <a:gd name="T9" fmla="*/ 0 h 9"/>
                    <a:gd name="T10" fmla="*/ 1 w 4"/>
                    <a:gd name="T11" fmla="*/ 0 h 9"/>
                    <a:gd name="T12" fmla="*/ 1 w 4"/>
                    <a:gd name="T13" fmla="*/ 0 h 9"/>
                    <a:gd name="T14" fmla="*/ 1 w 4"/>
                    <a:gd name="T15" fmla="*/ 0 h 9"/>
                    <a:gd name="T16" fmla="*/ 1 w 4"/>
                    <a:gd name="T17" fmla="*/ 0 h 9"/>
                    <a:gd name="T18" fmla="*/ 1 w 4"/>
                    <a:gd name="T19" fmla="*/ 0 h 9"/>
                    <a:gd name="T20" fmla="*/ 1 w 4"/>
                    <a:gd name="T21" fmla="*/ 0 h 9"/>
                    <a:gd name="T22" fmla="*/ 1 w 4"/>
                    <a:gd name="T23" fmla="*/ 0 h 9"/>
                    <a:gd name="T24" fmla="*/ 1 w 4"/>
                    <a:gd name="T25" fmla="*/ 0 h 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
                    <a:gd name="T40" fmla="*/ 0 h 9"/>
                    <a:gd name="T41" fmla="*/ 4 w 4"/>
                    <a:gd name="T42" fmla="*/ 9 h 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 h="9">
                      <a:moveTo>
                        <a:pt x="1" y="0"/>
                      </a:moveTo>
                      <a:lnTo>
                        <a:pt x="1" y="0"/>
                      </a:lnTo>
                      <a:lnTo>
                        <a:pt x="0" y="3"/>
                      </a:lnTo>
                      <a:lnTo>
                        <a:pt x="0" y="6"/>
                      </a:lnTo>
                      <a:lnTo>
                        <a:pt x="1" y="8"/>
                      </a:lnTo>
                      <a:lnTo>
                        <a:pt x="4" y="9"/>
                      </a:lnTo>
                      <a:lnTo>
                        <a:pt x="4" y="7"/>
                      </a:lnTo>
                      <a:lnTo>
                        <a:pt x="2" y="7"/>
                      </a:lnTo>
                      <a:lnTo>
                        <a:pt x="1" y="6"/>
                      </a:lnTo>
                      <a:lnTo>
                        <a:pt x="1" y="4"/>
                      </a:lnTo>
                      <a:lnTo>
                        <a:pt x="2" y="1"/>
                      </a:lnTo>
                      <a:lnTo>
                        <a:pt x="1"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15" name="Freeform 329"/>
                <p:cNvSpPr>
                  <a:spLocks/>
                </p:cNvSpPr>
                <p:nvPr/>
              </p:nvSpPr>
              <p:spPr bwMode="auto">
                <a:xfrm>
                  <a:off x="3444" y="1580"/>
                  <a:ext cx="6" cy="11"/>
                </a:xfrm>
                <a:custGeom>
                  <a:avLst/>
                  <a:gdLst>
                    <a:gd name="T0" fmla="*/ 0 w 18"/>
                    <a:gd name="T1" fmla="*/ 0 h 33"/>
                    <a:gd name="T2" fmla="*/ 0 w 18"/>
                    <a:gd name="T3" fmla="*/ 0 h 33"/>
                    <a:gd name="T4" fmla="*/ 0 w 18"/>
                    <a:gd name="T5" fmla="*/ 0 h 33"/>
                    <a:gd name="T6" fmla="*/ 0 w 18"/>
                    <a:gd name="T7" fmla="*/ 0 h 33"/>
                    <a:gd name="T8" fmla="*/ 0 w 18"/>
                    <a:gd name="T9" fmla="*/ 0 h 33"/>
                    <a:gd name="T10" fmla="*/ 0 w 18"/>
                    <a:gd name="T11" fmla="*/ 0 h 33"/>
                    <a:gd name="T12" fmla="*/ 0 w 18"/>
                    <a:gd name="T13" fmla="*/ 0 h 33"/>
                    <a:gd name="T14" fmla="*/ 0 w 18"/>
                    <a:gd name="T15" fmla="*/ 0 h 33"/>
                    <a:gd name="T16" fmla="*/ 0 w 18"/>
                    <a:gd name="T17" fmla="*/ 0 h 33"/>
                    <a:gd name="T18" fmla="*/ 0 w 18"/>
                    <a:gd name="T19" fmla="*/ 0 h 33"/>
                    <a:gd name="T20" fmla="*/ 0 w 18"/>
                    <a:gd name="T21" fmla="*/ 0 h 33"/>
                    <a:gd name="T22" fmla="*/ 0 w 18"/>
                    <a:gd name="T23" fmla="*/ 0 h 33"/>
                    <a:gd name="T24" fmla="*/ 0 w 18"/>
                    <a:gd name="T25" fmla="*/ 0 h 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
                    <a:gd name="T40" fmla="*/ 0 h 33"/>
                    <a:gd name="T41" fmla="*/ 18 w 18"/>
                    <a:gd name="T42" fmla="*/ 33 h 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 h="33">
                      <a:moveTo>
                        <a:pt x="15" y="0"/>
                      </a:moveTo>
                      <a:lnTo>
                        <a:pt x="15" y="0"/>
                      </a:lnTo>
                      <a:lnTo>
                        <a:pt x="12" y="9"/>
                      </a:lnTo>
                      <a:lnTo>
                        <a:pt x="8" y="18"/>
                      </a:lnTo>
                      <a:lnTo>
                        <a:pt x="4" y="26"/>
                      </a:lnTo>
                      <a:lnTo>
                        <a:pt x="0" y="32"/>
                      </a:lnTo>
                      <a:lnTo>
                        <a:pt x="1" y="33"/>
                      </a:lnTo>
                      <a:lnTo>
                        <a:pt x="5" y="27"/>
                      </a:lnTo>
                      <a:lnTo>
                        <a:pt x="10" y="19"/>
                      </a:lnTo>
                      <a:lnTo>
                        <a:pt x="14" y="10"/>
                      </a:lnTo>
                      <a:lnTo>
                        <a:pt x="18" y="0"/>
                      </a:lnTo>
                      <a:lnTo>
                        <a:pt x="15"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16" name="Freeform 330"/>
                <p:cNvSpPr>
                  <a:spLocks/>
                </p:cNvSpPr>
                <p:nvPr/>
              </p:nvSpPr>
              <p:spPr bwMode="auto">
                <a:xfrm>
                  <a:off x="3449" y="1571"/>
                  <a:ext cx="3" cy="9"/>
                </a:xfrm>
                <a:custGeom>
                  <a:avLst/>
                  <a:gdLst>
                    <a:gd name="T0" fmla="*/ 0 w 10"/>
                    <a:gd name="T1" fmla="*/ 0 h 25"/>
                    <a:gd name="T2" fmla="*/ 0 w 10"/>
                    <a:gd name="T3" fmla="*/ 0 h 25"/>
                    <a:gd name="T4" fmla="*/ 0 w 10"/>
                    <a:gd name="T5" fmla="*/ 0 h 25"/>
                    <a:gd name="T6" fmla="*/ 0 w 10"/>
                    <a:gd name="T7" fmla="*/ 0 h 25"/>
                    <a:gd name="T8" fmla="*/ 0 w 10"/>
                    <a:gd name="T9" fmla="*/ 0 h 25"/>
                    <a:gd name="T10" fmla="*/ 0 w 10"/>
                    <a:gd name="T11" fmla="*/ 0 h 25"/>
                    <a:gd name="T12" fmla="*/ 0 w 10"/>
                    <a:gd name="T13" fmla="*/ 0 h 25"/>
                    <a:gd name="T14" fmla="*/ 0 w 10"/>
                    <a:gd name="T15" fmla="*/ 0 h 25"/>
                    <a:gd name="T16" fmla="*/ 0 w 10"/>
                    <a:gd name="T17" fmla="*/ 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25"/>
                    <a:gd name="T29" fmla="*/ 10 w 10"/>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25">
                      <a:moveTo>
                        <a:pt x="8" y="0"/>
                      </a:moveTo>
                      <a:lnTo>
                        <a:pt x="8" y="0"/>
                      </a:lnTo>
                      <a:lnTo>
                        <a:pt x="5" y="11"/>
                      </a:lnTo>
                      <a:lnTo>
                        <a:pt x="0" y="25"/>
                      </a:lnTo>
                      <a:lnTo>
                        <a:pt x="3" y="25"/>
                      </a:lnTo>
                      <a:lnTo>
                        <a:pt x="7" y="11"/>
                      </a:lnTo>
                      <a:lnTo>
                        <a:pt x="10" y="0"/>
                      </a:lnTo>
                      <a:lnTo>
                        <a:pt x="8"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17" name="Freeform 331"/>
                <p:cNvSpPr>
                  <a:spLocks/>
                </p:cNvSpPr>
                <p:nvPr/>
              </p:nvSpPr>
              <p:spPr bwMode="auto">
                <a:xfrm>
                  <a:off x="3451" y="1569"/>
                  <a:ext cx="3" cy="2"/>
                </a:xfrm>
                <a:custGeom>
                  <a:avLst/>
                  <a:gdLst>
                    <a:gd name="T0" fmla="*/ 0 w 9"/>
                    <a:gd name="T1" fmla="*/ 0 h 6"/>
                    <a:gd name="T2" fmla="*/ 0 w 9"/>
                    <a:gd name="T3" fmla="*/ 0 h 6"/>
                    <a:gd name="T4" fmla="*/ 0 w 9"/>
                    <a:gd name="T5" fmla="*/ 0 h 6"/>
                    <a:gd name="T6" fmla="*/ 0 w 9"/>
                    <a:gd name="T7" fmla="*/ 0 h 6"/>
                    <a:gd name="T8" fmla="*/ 0 w 9"/>
                    <a:gd name="T9" fmla="*/ 0 h 6"/>
                    <a:gd name="T10" fmla="*/ 0 w 9"/>
                    <a:gd name="T11" fmla="*/ 0 h 6"/>
                    <a:gd name="T12" fmla="*/ 0 w 9"/>
                    <a:gd name="T13" fmla="*/ 0 h 6"/>
                    <a:gd name="T14" fmla="*/ 0 w 9"/>
                    <a:gd name="T15" fmla="*/ 0 h 6"/>
                    <a:gd name="T16" fmla="*/ 0 w 9"/>
                    <a:gd name="T17" fmla="*/ 0 h 6"/>
                    <a:gd name="T18" fmla="*/ 0 w 9"/>
                    <a:gd name="T19" fmla="*/ 0 h 6"/>
                    <a:gd name="T20" fmla="*/ 0 w 9"/>
                    <a:gd name="T21" fmla="*/ 0 h 6"/>
                    <a:gd name="T22" fmla="*/ 0 w 9"/>
                    <a:gd name="T23" fmla="*/ 0 h 6"/>
                    <a:gd name="T24" fmla="*/ 0 w 9"/>
                    <a:gd name="T25" fmla="*/ 0 h 6"/>
                    <a:gd name="T26" fmla="*/ 0 w 9"/>
                    <a:gd name="T27" fmla="*/ 0 h 6"/>
                    <a:gd name="T28" fmla="*/ 0 w 9"/>
                    <a:gd name="T29" fmla="*/ 0 h 6"/>
                    <a:gd name="T30" fmla="*/ 0 w 9"/>
                    <a:gd name="T31" fmla="*/ 0 h 6"/>
                    <a:gd name="T32" fmla="*/ 0 w 9"/>
                    <a:gd name="T33" fmla="*/ 0 h 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
                    <a:gd name="T52" fmla="*/ 0 h 6"/>
                    <a:gd name="T53" fmla="*/ 9 w 9"/>
                    <a:gd name="T54" fmla="*/ 6 h 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 h="6">
                      <a:moveTo>
                        <a:pt x="9" y="6"/>
                      </a:moveTo>
                      <a:lnTo>
                        <a:pt x="9" y="6"/>
                      </a:lnTo>
                      <a:lnTo>
                        <a:pt x="9" y="3"/>
                      </a:lnTo>
                      <a:lnTo>
                        <a:pt x="7" y="1"/>
                      </a:lnTo>
                      <a:lnTo>
                        <a:pt x="6" y="0"/>
                      </a:lnTo>
                      <a:lnTo>
                        <a:pt x="4" y="0"/>
                      </a:lnTo>
                      <a:lnTo>
                        <a:pt x="2" y="2"/>
                      </a:lnTo>
                      <a:lnTo>
                        <a:pt x="0" y="6"/>
                      </a:lnTo>
                      <a:lnTo>
                        <a:pt x="2" y="6"/>
                      </a:lnTo>
                      <a:lnTo>
                        <a:pt x="3" y="3"/>
                      </a:lnTo>
                      <a:lnTo>
                        <a:pt x="5" y="2"/>
                      </a:lnTo>
                      <a:lnTo>
                        <a:pt x="6" y="2"/>
                      </a:lnTo>
                      <a:lnTo>
                        <a:pt x="6" y="4"/>
                      </a:lnTo>
                      <a:lnTo>
                        <a:pt x="7" y="6"/>
                      </a:lnTo>
                      <a:lnTo>
                        <a:pt x="9" y="6"/>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18" name="Freeform 332"/>
                <p:cNvSpPr>
                  <a:spLocks/>
                </p:cNvSpPr>
                <p:nvPr/>
              </p:nvSpPr>
              <p:spPr bwMode="auto">
                <a:xfrm>
                  <a:off x="3444" y="1591"/>
                  <a:ext cx="4" cy="2"/>
                </a:xfrm>
                <a:custGeom>
                  <a:avLst/>
                  <a:gdLst>
                    <a:gd name="T0" fmla="*/ 0 w 12"/>
                    <a:gd name="T1" fmla="*/ 0 h 6"/>
                    <a:gd name="T2" fmla="*/ 0 w 12"/>
                    <a:gd name="T3" fmla="*/ 0 h 6"/>
                    <a:gd name="T4" fmla="*/ 0 w 12"/>
                    <a:gd name="T5" fmla="*/ 0 h 6"/>
                    <a:gd name="T6" fmla="*/ 0 w 12"/>
                    <a:gd name="T7" fmla="*/ 0 h 6"/>
                    <a:gd name="T8" fmla="*/ 0 w 12"/>
                    <a:gd name="T9" fmla="*/ 0 h 6"/>
                    <a:gd name="T10" fmla="*/ 0 w 12"/>
                    <a:gd name="T11" fmla="*/ 0 h 6"/>
                    <a:gd name="T12" fmla="*/ 0 w 12"/>
                    <a:gd name="T13" fmla="*/ 0 h 6"/>
                    <a:gd name="T14" fmla="*/ 0 w 12"/>
                    <a:gd name="T15" fmla="*/ 0 h 6"/>
                    <a:gd name="T16" fmla="*/ 0 w 12"/>
                    <a:gd name="T17" fmla="*/ 0 h 6"/>
                    <a:gd name="T18" fmla="*/ 0 w 12"/>
                    <a:gd name="T19" fmla="*/ 0 h 6"/>
                    <a:gd name="T20" fmla="*/ 0 w 12"/>
                    <a:gd name="T21" fmla="*/ 0 h 6"/>
                    <a:gd name="T22" fmla="*/ 0 w 12"/>
                    <a:gd name="T23" fmla="*/ 0 h 6"/>
                    <a:gd name="T24" fmla="*/ 0 w 12"/>
                    <a:gd name="T25" fmla="*/ 0 h 6"/>
                    <a:gd name="T26" fmla="*/ 0 w 12"/>
                    <a:gd name="T27" fmla="*/ 0 h 6"/>
                    <a:gd name="T28" fmla="*/ 0 w 12"/>
                    <a:gd name="T29" fmla="*/ 0 h 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6"/>
                    <a:gd name="T47" fmla="*/ 12 w 12"/>
                    <a:gd name="T48" fmla="*/ 6 h 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6">
                      <a:moveTo>
                        <a:pt x="8" y="6"/>
                      </a:moveTo>
                      <a:lnTo>
                        <a:pt x="11" y="6"/>
                      </a:lnTo>
                      <a:lnTo>
                        <a:pt x="12" y="6"/>
                      </a:lnTo>
                      <a:lnTo>
                        <a:pt x="12" y="4"/>
                      </a:lnTo>
                      <a:lnTo>
                        <a:pt x="12" y="2"/>
                      </a:lnTo>
                      <a:lnTo>
                        <a:pt x="11" y="0"/>
                      </a:lnTo>
                      <a:lnTo>
                        <a:pt x="10" y="0"/>
                      </a:lnTo>
                      <a:lnTo>
                        <a:pt x="5" y="0"/>
                      </a:lnTo>
                      <a:lnTo>
                        <a:pt x="1" y="3"/>
                      </a:lnTo>
                      <a:lnTo>
                        <a:pt x="0" y="4"/>
                      </a:lnTo>
                      <a:lnTo>
                        <a:pt x="1" y="5"/>
                      </a:lnTo>
                      <a:lnTo>
                        <a:pt x="1" y="6"/>
                      </a:lnTo>
                      <a:lnTo>
                        <a:pt x="4" y="6"/>
                      </a:lnTo>
                      <a:lnTo>
                        <a:pt x="5" y="5"/>
                      </a:lnTo>
                      <a:lnTo>
                        <a:pt x="8" y="6"/>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19" name="Freeform 333"/>
                <p:cNvSpPr>
                  <a:spLocks/>
                </p:cNvSpPr>
                <p:nvPr/>
              </p:nvSpPr>
              <p:spPr bwMode="auto">
                <a:xfrm>
                  <a:off x="3434" y="1498"/>
                  <a:ext cx="6" cy="12"/>
                </a:xfrm>
                <a:custGeom>
                  <a:avLst/>
                  <a:gdLst>
                    <a:gd name="T0" fmla="*/ 0 w 18"/>
                    <a:gd name="T1" fmla="*/ 0 h 35"/>
                    <a:gd name="T2" fmla="*/ 0 w 18"/>
                    <a:gd name="T3" fmla="*/ 0 h 35"/>
                    <a:gd name="T4" fmla="*/ 0 w 18"/>
                    <a:gd name="T5" fmla="*/ 0 h 35"/>
                    <a:gd name="T6" fmla="*/ 0 w 18"/>
                    <a:gd name="T7" fmla="*/ 0 h 35"/>
                    <a:gd name="T8" fmla="*/ 0 w 18"/>
                    <a:gd name="T9" fmla="*/ 0 h 35"/>
                    <a:gd name="T10" fmla="*/ 0 w 18"/>
                    <a:gd name="T11" fmla="*/ 0 h 35"/>
                    <a:gd name="T12" fmla="*/ 0 w 18"/>
                    <a:gd name="T13" fmla="*/ 0 h 35"/>
                    <a:gd name="T14" fmla="*/ 0 w 18"/>
                    <a:gd name="T15" fmla="*/ 0 h 35"/>
                    <a:gd name="T16" fmla="*/ 0 w 18"/>
                    <a:gd name="T17" fmla="*/ 0 h 35"/>
                    <a:gd name="T18" fmla="*/ 0 w 18"/>
                    <a:gd name="T19" fmla="*/ 0 h 35"/>
                    <a:gd name="T20" fmla="*/ 0 w 18"/>
                    <a:gd name="T21" fmla="*/ 0 h 35"/>
                    <a:gd name="T22" fmla="*/ 0 w 18"/>
                    <a:gd name="T23" fmla="*/ 0 h 35"/>
                    <a:gd name="T24" fmla="*/ 0 w 18"/>
                    <a:gd name="T25" fmla="*/ 0 h 35"/>
                    <a:gd name="T26" fmla="*/ 0 w 18"/>
                    <a:gd name="T27" fmla="*/ 0 h 35"/>
                    <a:gd name="T28" fmla="*/ 0 w 18"/>
                    <a:gd name="T29" fmla="*/ 0 h 35"/>
                    <a:gd name="T30" fmla="*/ 0 w 18"/>
                    <a:gd name="T31" fmla="*/ 0 h 35"/>
                    <a:gd name="T32" fmla="*/ 0 w 18"/>
                    <a:gd name="T33" fmla="*/ 0 h 35"/>
                    <a:gd name="T34" fmla="*/ 0 w 18"/>
                    <a:gd name="T35" fmla="*/ 0 h 35"/>
                    <a:gd name="T36" fmla="*/ 0 w 18"/>
                    <a:gd name="T37" fmla="*/ 0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
                    <a:gd name="T58" fmla="*/ 0 h 35"/>
                    <a:gd name="T59" fmla="*/ 18 w 18"/>
                    <a:gd name="T60" fmla="*/ 35 h 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 h="35">
                      <a:moveTo>
                        <a:pt x="12" y="3"/>
                      </a:moveTo>
                      <a:lnTo>
                        <a:pt x="15" y="10"/>
                      </a:lnTo>
                      <a:lnTo>
                        <a:pt x="18" y="18"/>
                      </a:lnTo>
                      <a:lnTo>
                        <a:pt x="18" y="24"/>
                      </a:lnTo>
                      <a:lnTo>
                        <a:pt x="18" y="28"/>
                      </a:lnTo>
                      <a:lnTo>
                        <a:pt x="18" y="31"/>
                      </a:lnTo>
                      <a:lnTo>
                        <a:pt x="15" y="33"/>
                      </a:lnTo>
                      <a:lnTo>
                        <a:pt x="11" y="35"/>
                      </a:lnTo>
                      <a:lnTo>
                        <a:pt x="8" y="35"/>
                      </a:lnTo>
                      <a:lnTo>
                        <a:pt x="6" y="34"/>
                      </a:lnTo>
                      <a:lnTo>
                        <a:pt x="4" y="30"/>
                      </a:lnTo>
                      <a:lnTo>
                        <a:pt x="2" y="13"/>
                      </a:lnTo>
                      <a:lnTo>
                        <a:pt x="0" y="3"/>
                      </a:lnTo>
                      <a:lnTo>
                        <a:pt x="3" y="2"/>
                      </a:lnTo>
                      <a:lnTo>
                        <a:pt x="5" y="1"/>
                      </a:lnTo>
                      <a:lnTo>
                        <a:pt x="7" y="0"/>
                      </a:lnTo>
                      <a:lnTo>
                        <a:pt x="10" y="0"/>
                      </a:lnTo>
                      <a:lnTo>
                        <a:pt x="11" y="1"/>
                      </a:lnTo>
                      <a:lnTo>
                        <a:pt x="12" y="3"/>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20" name="Freeform 334"/>
                <p:cNvSpPr>
                  <a:spLocks/>
                </p:cNvSpPr>
                <p:nvPr/>
              </p:nvSpPr>
              <p:spPr bwMode="auto">
                <a:xfrm>
                  <a:off x="3421" y="1508"/>
                  <a:ext cx="18" cy="21"/>
                </a:xfrm>
                <a:custGeom>
                  <a:avLst/>
                  <a:gdLst>
                    <a:gd name="T0" fmla="*/ 0 w 54"/>
                    <a:gd name="T1" fmla="*/ 0 h 63"/>
                    <a:gd name="T2" fmla="*/ 0 w 54"/>
                    <a:gd name="T3" fmla="*/ 0 h 63"/>
                    <a:gd name="T4" fmla="*/ 0 w 54"/>
                    <a:gd name="T5" fmla="*/ 0 h 63"/>
                    <a:gd name="T6" fmla="*/ 0 w 54"/>
                    <a:gd name="T7" fmla="*/ 0 h 63"/>
                    <a:gd name="T8" fmla="*/ 0 w 54"/>
                    <a:gd name="T9" fmla="*/ 0 h 63"/>
                    <a:gd name="T10" fmla="*/ 0 w 54"/>
                    <a:gd name="T11" fmla="*/ 0 h 63"/>
                    <a:gd name="T12" fmla="*/ 0 w 54"/>
                    <a:gd name="T13" fmla="*/ 0 h 63"/>
                    <a:gd name="T14" fmla="*/ 0 w 54"/>
                    <a:gd name="T15" fmla="*/ 0 h 63"/>
                    <a:gd name="T16" fmla="*/ 0 w 54"/>
                    <a:gd name="T17" fmla="*/ 0 h 63"/>
                    <a:gd name="T18" fmla="*/ 0 w 54"/>
                    <a:gd name="T19" fmla="*/ 0 h 63"/>
                    <a:gd name="T20" fmla="*/ 0 w 54"/>
                    <a:gd name="T21" fmla="*/ 0 h 63"/>
                    <a:gd name="T22" fmla="*/ 0 w 54"/>
                    <a:gd name="T23" fmla="*/ 0 h 63"/>
                    <a:gd name="T24" fmla="*/ 0 w 54"/>
                    <a:gd name="T25" fmla="*/ 0 h 63"/>
                    <a:gd name="T26" fmla="*/ 0 w 54"/>
                    <a:gd name="T27" fmla="*/ 0 h 63"/>
                    <a:gd name="T28" fmla="*/ 0 w 54"/>
                    <a:gd name="T29" fmla="*/ 0 h 63"/>
                    <a:gd name="T30" fmla="*/ 0 w 54"/>
                    <a:gd name="T31" fmla="*/ 0 h 63"/>
                    <a:gd name="T32" fmla="*/ 0 w 54"/>
                    <a:gd name="T33" fmla="*/ 0 h 63"/>
                    <a:gd name="T34" fmla="*/ 0 w 54"/>
                    <a:gd name="T35" fmla="*/ 0 h 63"/>
                    <a:gd name="T36" fmla="*/ 0 w 54"/>
                    <a:gd name="T37" fmla="*/ 0 h 63"/>
                    <a:gd name="T38" fmla="*/ 0 w 54"/>
                    <a:gd name="T39" fmla="*/ 0 h 63"/>
                    <a:gd name="T40" fmla="*/ 0 w 54"/>
                    <a:gd name="T41" fmla="*/ 0 h 63"/>
                    <a:gd name="T42" fmla="*/ 0 w 54"/>
                    <a:gd name="T43" fmla="*/ 0 h 63"/>
                    <a:gd name="T44" fmla="*/ 0 w 54"/>
                    <a:gd name="T45" fmla="*/ 0 h 63"/>
                    <a:gd name="T46" fmla="*/ 0 w 54"/>
                    <a:gd name="T47" fmla="*/ 0 h 63"/>
                    <a:gd name="T48" fmla="*/ 0 w 54"/>
                    <a:gd name="T49" fmla="*/ 0 h 63"/>
                    <a:gd name="T50" fmla="*/ 0 w 54"/>
                    <a:gd name="T51" fmla="*/ 0 h 63"/>
                    <a:gd name="T52" fmla="*/ 0 w 54"/>
                    <a:gd name="T53" fmla="*/ 0 h 63"/>
                    <a:gd name="T54" fmla="*/ 0 w 54"/>
                    <a:gd name="T55" fmla="*/ 0 h 63"/>
                    <a:gd name="T56" fmla="*/ 0 w 54"/>
                    <a:gd name="T57" fmla="*/ 0 h 6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4"/>
                    <a:gd name="T88" fmla="*/ 0 h 63"/>
                    <a:gd name="T89" fmla="*/ 54 w 54"/>
                    <a:gd name="T90" fmla="*/ 63 h 6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4" h="63">
                      <a:moveTo>
                        <a:pt x="54" y="3"/>
                      </a:moveTo>
                      <a:lnTo>
                        <a:pt x="53" y="11"/>
                      </a:lnTo>
                      <a:lnTo>
                        <a:pt x="49" y="23"/>
                      </a:lnTo>
                      <a:lnTo>
                        <a:pt x="44" y="34"/>
                      </a:lnTo>
                      <a:lnTo>
                        <a:pt x="38" y="43"/>
                      </a:lnTo>
                      <a:lnTo>
                        <a:pt x="31" y="49"/>
                      </a:lnTo>
                      <a:lnTo>
                        <a:pt x="24" y="56"/>
                      </a:lnTo>
                      <a:lnTo>
                        <a:pt x="21" y="58"/>
                      </a:lnTo>
                      <a:lnTo>
                        <a:pt x="17" y="61"/>
                      </a:lnTo>
                      <a:lnTo>
                        <a:pt x="14" y="63"/>
                      </a:lnTo>
                      <a:lnTo>
                        <a:pt x="12" y="63"/>
                      </a:lnTo>
                      <a:lnTo>
                        <a:pt x="7" y="63"/>
                      </a:lnTo>
                      <a:lnTo>
                        <a:pt x="4" y="62"/>
                      </a:lnTo>
                      <a:lnTo>
                        <a:pt x="1" y="61"/>
                      </a:lnTo>
                      <a:lnTo>
                        <a:pt x="1" y="59"/>
                      </a:lnTo>
                      <a:lnTo>
                        <a:pt x="0" y="58"/>
                      </a:lnTo>
                      <a:lnTo>
                        <a:pt x="1" y="57"/>
                      </a:lnTo>
                      <a:lnTo>
                        <a:pt x="5" y="51"/>
                      </a:lnTo>
                      <a:lnTo>
                        <a:pt x="10" y="43"/>
                      </a:lnTo>
                      <a:lnTo>
                        <a:pt x="17" y="34"/>
                      </a:lnTo>
                      <a:lnTo>
                        <a:pt x="24" y="28"/>
                      </a:lnTo>
                      <a:lnTo>
                        <a:pt x="37" y="13"/>
                      </a:lnTo>
                      <a:lnTo>
                        <a:pt x="46" y="3"/>
                      </a:lnTo>
                      <a:lnTo>
                        <a:pt x="47" y="2"/>
                      </a:lnTo>
                      <a:lnTo>
                        <a:pt x="51" y="1"/>
                      </a:lnTo>
                      <a:lnTo>
                        <a:pt x="52" y="0"/>
                      </a:lnTo>
                      <a:lnTo>
                        <a:pt x="54" y="1"/>
                      </a:lnTo>
                      <a:lnTo>
                        <a:pt x="54" y="3"/>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21" name="Freeform 335"/>
                <p:cNvSpPr>
                  <a:spLocks/>
                </p:cNvSpPr>
                <p:nvPr/>
              </p:nvSpPr>
              <p:spPr bwMode="auto">
                <a:xfrm>
                  <a:off x="3421" y="1516"/>
                  <a:ext cx="15" cy="13"/>
                </a:xfrm>
                <a:custGeom>
                  <a:avLst/>
                  <a:gdLst>
                    <a:gd name="T0" fmla="*/ 0 w 44"/>
                    <a:gd name="T1" fmla="*/ 0 h 39"/>
                    <a:gd name="T2" fmla="*/ 0 w 44"/>
                    <a:gd name="T3" fmla="*/ 0 h 39"/>
                    <a:gd name="T4" fmla="*/ 0 w 44"/>
                    <a:gd name="T5" fmla="*/ 0 h 39"/>
                    <a:gd name="T6" fmla="*/ 0 w 44"/>
                    <a:gd name="T7" fmla="*/ 0 h 39"/>
                    <a:gd name="T8" fmla="*/ 0 w 44"/>
                    <a:gd name="T9" fmla="*/ 0 h 39"/>
                    <a:gd name="T10" fmla="*/ 0 w 44"/>
                    <a:gd name="T11" fmla="*/ 0 h 39"/>
                    <a:gd name="T12" fmla="*/ 0 w 44"/>
                    <a:gd name="T13" fmla="*/ 0 h 39"/>
                    <a:gd name="T14" fmla="*/ 0 w 44"/>
                    <a:gd name="T15" fmla="*/ 0 h 39"/>
                    <a:gd name="T16" fmla="*/ 0 w 44"/>
                    <a:gd name="T17" fmla="*/ 0 h 39"/>
                    <a:gd name="T18" fmla="*/ 0 w 44"/>
                    <a:gd name="T19" fmla="*/ 0 h 39"/>
                    <a:gd name="T20" fmla="*/ 0 w 44"/>
                    <a:gd name="T21" fmla="*/ 0 h 39"/>
                    <a:gd name="T22" fmla="*/ 0 w 44"/>
                    <a:gd name="T23" fmla="*/ 0 h 39"/>
                    <a:gd name="T24" fmla="*/ 0 w 44"/>
                    <a:gd name="T25" fmla="*/ 0 h 39"/>
                    <a:gd name="T26" fmla="*/ 0 w 44"/>
                    <a:gd name="T27" fmla="*/ 0 h 39"/>
                    <a:gd name="T28" fmla="*/ 0 w 44"/>
                    <a:gd name="T29" fmla="*/ 0 h 39"/>
                    <a:gd name="T30" fmla="*/ 0 w 44"/>
                    <a:gd name="T31" fmla="*/ 0 h 39"/>
                    <a:gd name="T32" fmla="*/ 0 w 44"/>
                    <a:gd name="T33" fmla="*/ 0 h 39"/>
                    <a:gd name="T34" fmla="*/ 0 w 44"/>
                    <a:gd name="T35" fmla="*/ 0 h 39"/>
                    <a:gd name="T36" fmla="*/ 0 w 44"/>
                    <a:gd name="T37" fmla="*/ 0 h 39"/>
                    <a:gd name="T38" fmla="*/ 0 w 44"/>
                    <a:gd name="T39" fmla="*/ 0 h 39"/>
                    <a:gd name="T40" fmla="*/ 0 w 44"/>
                    <a:gd name="T41" fmla="*/ 0 h 39"/>
                    <a:gd name="T42" fmla="*/ 0 w 44"/>
                    <a:gd name="T43" fmla="*/ 0 h 39"/>
                    <a:gd name="T44" fmla="*/ 0 w 44"/>
                    <a:gd name="T45" fmla="*/ 0 h 3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4"/>
                    <a:gd name="T70" fmla="*/ 0 h 39"/>
                    <a:gd name="T71" fmla="*/ 44 w 44"/>
                    <a:gd name="T72" fmla="*/ 39 h 3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4" h="39">
                      <a:moveTo>
                        <a:pt x="24" y="2"/>
                      </a:moveTo>
                      <a:lnTo>
                        <a:pt x="27" y="1"/>
                      </a:lnTo>
                      <a:lnTo>
                        <a:pt x="30" y="0"/>
                      </a:lnTo>
                      <a:lnTo>
                        <a:pt x="34" y="0"/>
                      </a:lnTo>
                      <a:lnTo>
                        <a:pt x="37" y="1"/>
                      </a:lnTo>
                      <a:lnTo>
                        <a:pt x="41" y="3"/>
                      </a:lnTo>
                      <a:lnTo>
                        <a:pt x="43" y="5"/>
                      </a:lnTo>
                      <a:lnTo>
                        <a:pt x="44" y="8"/>
                      </a:lnTo>
                      <a:lnTo>
                        <a:pt x="43" y="11"/>
                      </a:lnTo>
                      <a:lnTo>
                        <a:pt x="37" y="20"/>
                      </a:lnTo>
                      <a:lnTo>
                        <a:pt x="30" y="27"/>
                      </a:lnTo>
                      <a:lnTo>
                        <a:pt x="22" y="33"/>
                      </a:lnTo>
                      <a:lnTo>
                        <a:pt x="16" y="38"/>
                      </a:lnTo>
                      <a:lnTo>
                        <a:pt x="9" y="39"/>
                      </a:lnTo>
                      <a:lnTo>
                        <a:pt x="4" y="38"/>
                      </a:lnTo>
                      <a:lnTo>
                        <a:pt x="1" y="37"/>
                      </a:lnTo>
                      <a:lnTo>
                        <a:pt x="0" y="36"/>
                      </a:lnTo>
                      <a:lnTo>
                        <a:pt x="1" y="33"/>
                      </a:lnTo>
                      <a:lnTo>
                        <a:pt x="1" y="31"/>
                      </a:lnTo>
                      <a:lnTo>
                        <a:pt x="4" y="27"/>
                      </a:lnTo>
                      <a:lnTo>
                        <a:pt x="9" y="20"/>
                      </a:lnTo>
                      <a:lnTo>
                        <a:pt x="16" y="11"/>
                      </a:lnTo>
                      <a:lnTo>
                        <a:pt x="24" y="2"/>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22" name="Freeform 336"/>
                <p:cNvSpPr>
                  <a:spLocks/>
                </p:cNvSpPr>
                <p:nvPr/>
              </p:nvSpPr>
              <p:spPr bwMode="auto">
                <a:xfrm>
                  <a:off x="3422" y="1525"/>
                  <a:ext cx="5" cy="4"/>
                </a:xfrm>
                <a:custGeom>
                  <a:avLst/>
                  <a:gdLst>
                    <a:gd name="T0" fmla="*/ 0 w 15"/>
                    <a:gd name="T1" fmla="*/ 0 h 10"/>
                    <a:gd name="T2" fmla="*/ 0 w 15"/>
                    <a:gd name="T3" fmla="*/ 0 h 10"/>
                    <a:gd name="T4" fmla="*/ 0 w 15"/>
                    <a:gd name="T5" fmla="*/ 0 h 10"/>
                    <a:gd name="T6" fmla="*/ 0 w 15"/>
                    <a:gd name="T7" fmla="*/ 0 h 10"/>
                    <a:gd name="T8" fmla="*/ 0 w 15"/>
                    <a:gd name="T9" fmla="*/ 0 h 10"/>
                    <a:gd name="T10" fmla="*/ 0 w 15"/>
                    <a:gd name="T11" fmla="*/ 0 h 10"/>
                    <a:gd name="T12" fmla="*/ 0 w 15"/>
                    <a:gd name="T13" fmla="*/ 0 h 10"/>
                    <a:gd name="T14" fmla="*/ 0 w 15"/>
                    <a:gd name="T15" fmla="*/ 0 h 10"/>
                    <a:gd name="T16" fmla="*/ 0 w 15"/>
                    <a:gd name="T17" fmla="*/ 0 h 10"/>
                    <a:gd name="T18" fmla="*/ 0 w 15"/>
                    <a:gd name="T19" fmla="*/ 0 h 10"/>
                    <a:gd name="T20" fmla="*/ 0 w 15"/>
                    <a:gd name="T21" fmla="*/ 0 h 10"/>
                    <a:gd name="T22" fmla="*/ 0 w 15"/>
                    <a:gd name="T23" fmla="*/ 0 h 10"/>
                    <a:gd name="T24" fmla="*/ 0 w 15"/>
                    <a:gd name="T25" fmla="*/ 0 h 10"/>
                    <a:gd name="T26" fmla="*/ 0 w 15"/>
                    <a:gd name="T27" fmla="*/ 0 h 10"/>
                    <a:gd name="T28" fmla="*/ 0 w 15"/>
                    <a:gd name="T29" fmla="*/ 0 h 10"/>
                    <a:gd name="T30" fmla="*/ 0 w 15"/>
                    <a:gd name="T31" fmla="*/ 0 h 10"/>
                    <a:gd name="T32" fmla="*/ 0 w 15"/>
                    <a:gd name="T33" fmla="*/ 0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10"/>
                    <a:gd name="T53" fmla="*/ 15 w 15"/>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10">
                      <a:moveTo>
                        <a:pt x="8" y="10"/>
                      </a:moveTo>
                      <a:lnTo>
                        <a:pt x="12" y="10"/>
                      </a:lnTo>
                      <a:lnTo>
                        <a:pt x="15" y="6"/>
                      </a:lnTo>
                      <a:lnTo>
                        <a:pt x="15" y="4"/>
                      </a:lnTo>
                      <a:lnTo>
                        <a:pt x="14" y="2"/>
                      </a:lnTo>
                      <a:lnTo>
                        <a:pt x="12" y="1"/>
                      </a:lnTo>
                      <a:lnTo>
                        <a:pt x="8" y="0"/>
                      </a:lnTo>
                      <a:lnTo>
                        <a:pt x="5" y="1"/>
                      </a:lnTo>
                      <a:lnTo>
                        <a:pt x="4" y="2"/>
                      </a:lnTo>
                      <a:lnTo>
                        <a:pt x="3" y="3"/>
                      </a:lnTo>
                      <a:lnTo>
                        <a:pt x="2" y="5"/>
                      </a:lnTo>
                      <a:lnTo>
                        <a:pt x="0" y="6"/>
                      </a:lnTo>
                      <a:lnTo>
                        <a:pt x="0" y="7"/>
                      </a:lnTo>
                      <a:lnTo>
                        <a:pt x="0" y="9"/>
                      </a:lnTo>
                      <a:lnTo>
                        <a:pt x="2" y="9"/>
                      </a:lnTo>
                      <a:lnTo>
                        <a:pt x="6" y="10"/>
                      </a:lnTo>
                      <a:lnTo>
                        <a:pt x="8" y="10"/>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23" name="Freeform 337"/>
                <p:cNvSpPr>
                  <a:spLocks/>
                </p:cNvSpPr>
                <p:nvPr/>
              </p:nvSpPr>
              <p:spPr bwMode="auto">
                <a:xfrm>
                  <a:off x="3391" y="1580"/>
                  <a:ext cx="12" cy="10"/>
                </a:xfrm>
                <a:custGeom>
                  <a:avLst/>
                  <a:gdLst>
                    <a:gd name="T0" fmla="*/ 0 w 35"/>
                    <a:gd name="T1" fmla="*/ 0 h 30"/>
                    <a:gd name="T2" fmla="*/ 0 w 35"/>
                    <a:gd name="T3" fmla="*/ 0 h 30"/>
                    <a:gd name="T4" fmla="*/ 0 w 35"/>
                    <a:gd name="T5" fmla="*/ 0 h 30"/>
                    <a:gd name="T6" fmla="*/ 0 w 35"/>
                    <a:gd name="T7" fmla="*/ 0 h 30"/>
                    <a:gd name="T8" fmla="*/ 0 w 35"/>
                    <a:gd name="T9" fmla="*/ 0 h 30"/>
                    <a:gd name="T10" fmla="*/ 0 w 35"/>
                    <a:gd name="T11" fmla="*/ 0 h 30"/>
                    <a:gd name="T12" fmla="*/ 0 w 35"/>
                    <a:gd name="T13" fmla="*/ 0 h 30"/>
                    <a:gd name="T14" fmla="*/ 0 w 35"/>
                    <a:gd name="T15" fmla="*/ 0 h 30"/>
                    <a:gd name="T16" fmla="*/ 0 w 35"/>
                    <a:gd name="T17" fmla="*/ 0 h 30"/>
                    <a:gd name="T18" fmla="*/ 0 w 35"/>
                    <a:gd name="T19" fmla="*/ 0 h 30"/>
                    <a:gd name="T20" fmla="*/ 0 w 35"/>
                    <a:gd name="T21" fmla="*/ 0 h 30"/>
                    <a:gd name="T22" fmla="*/ 0 w 35"/>
                    <a:gd name="T23" fmla="*/ 0 h 30"/>
                    <a:gd name="T24" fmla="*/ 0 w 35"/>
                    <a:gd name="T25" fmla="*/ 0 h 30"/>
                    <a:gd name="T26" fmla="*/ 0 w 35"/>
                    <a:gd name="T27" fmla="*/ 0 h 30"/>
                    <a:gd name="T28" fmla="*/ 0 w 35"/>
                    <a:gd name="T29" fmla="*/ 0 h 30"/>
                    <a:gd name="T30" fmla="*/ 0 w 35"/>
                    <a:gd name="T31" fmla="*/ 0 h 30"/>
                    <a:gd name="T32" fmla="*/ 0 w 35"/>
                    <a:gd name="T33" fmla="*/ 0 h 30"/>
                    <a:gd name="T34" fmla="*/ 0 w 35"/>
                    <a:gd name="T35" fmla="*/ 0 h 30"/>
                    <a:gd name="T36" fmla="*/ 0 w 35"/>
                    <a:gd name="T37" fmla="*/ 0 h 30"/>
                    <a:gd name="T38" fmla="*/ 0 w 35"/>
                    <a:gd name="T39" fmla="*/ 0 h 30"/>
                    <a:gd name="T40" fmla="*/ 0 w 35"/>
                    <a:gd name="T41" fmla="*/ 0 h 30"/>
                    <a:gd name="T42" fmla="*/ 0 w 35"/>
                    <a:gd name="T43" fmla="*/ 0 h 30"/>
                    <a:gd name="T44" fmla="*/ 0 w 35"/>
                    <a:gd name="T45" fmla="*/ 0 h 30"/>
                    <a:gd name="T46" fmla="*/ 0 w 35"/>
                    <a:gd name="T47" fmla="*/ 0 h 30"/>
                    <a:gd name="T48" fmla="*/ 0 w 35"/>
                    <a:gd name="T49" fmla="*/ 0 h 30"/>
                    <a:gd name="T50" fmla="*/ 0 w 35"/>
                    <a:gd name="T51" fmla="*/ 0 h 30"/>
                    <a:gd name="T52" fmla="*/ 0 w 35"/>
                    <a:gd name="T53" fmla="*/ 0 h 30"/>
                    <a:gd name="T54" fmla="*/ 0 w 35"/>
                    <a:gd name="T55" fmla="*/ 0 h 30"/>
                    <a:gd name="T56" fmla="*/ 0 w 35"/>
                    <a:gd name="T57" fmla="*/ 0 h 30"/>
                    <a:gd name="T58" fmla="*/ 0 w 35"/>
                    <a:gd name="T59" fmla="*/ 0 h 30"/>
                    <a:gd name="T60" fmla="*/ 0 w 35"/>
                    <a:gd name="T61" fmla="*/ 0 h 3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5"/>
                    <a:gd name="T94" fmla="*/ 0 h 30"/>
                    <a:gd name="T95" fmla="*/ 35 w 35"/>
                    <a:gd name="T96" fmla="*/ 30 h 3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5" h="30">
                      <a:moveTo>
                        <a:pt x="34" y="2"/>
                      </a:moveTo>
                      <a:lnTo>
                        <a:pt x="28" y="11"/>
                      </a:lnTo>
                      <a:lnTo>
                        <a:pt x="23" y="18"/>
                      </a:lnTo>
                      <a:lnTo>
                        <a:pt x="21" y="21"/>
                      </a:lnTo>
                      <a:lnTo>
                        <a:pt x="19" y="28"/>
                      </a:lnTo>
                      <a:lnTo>
                        <a:pt x="19" y="30"/>
                      </a:lnTo>
                      <a:lnTo>
                        <a:pt x="17" y="24"/>
                      </a:lnTo>
                      <a:lnTo>
                        <a:pt x="19" y="19"/>
                      </a:lnTo>
                      <a:lnTo>
                        <a:pt x="20" y="17"/>
                      </a:lnTo>
                      <a:lnTo>
                        <a:pt x="20" y="16"/>
                      </a:lnTo>
                      <a:lnTo>
                        <a:pt x="19" y="16"/>
                      </a:lnTo>
                      <a:lnTo>
                        <a:pt x="17" y="16"/>
                      </a:lnTo>
                      <a:lnTo>
                        <a:pt x="13" y="17"/>
                      </a:lnTo>
                      <a:lnTo>
                        <a:pt x="3" y="18"/>
                      </a:lnTo>
                      <a:lnTo>
                        <a:pt x="2" y="17"/>
                      </a:lnTo>
                      <a:lnTo>
                        <a:pt x="0" y="17"/>
                      </a:lnTo>
                      <a:lnTo>
                        <a:pt x="0" y="16"/>
                      </a:lnTo>
                      <a:lnTo>
                        <a:pt x="2" y="16"/>
                      </a:lnTo>
                      <a:lnTo>
                        <a:pt x="7" y="16"/>
                      </a:lnTo>
                      <a:lnTo>
                        <a:pt x="12" y="15"/>
                      </a:lnTo>
                      <a:lnTo>
                        <a:pt x="15" y="14"/>
                      </a:lnTo>
                      <a:lnTo>
                        <a:pt x="19" y="13"/>
                      </a:lnTo>
                      <a:lnTo>
                        <a:pt x="23" y="9"/>
                      </a:lnTo>
                      <a:lnTo>
                        <a:pt x="28" y="6"/>
                      </a:lnTo>
                      <a:lnTo>
                        <a:pt x="31" y="2"/>
                      </a:lnTo>
                      <a:lnTo>
                        <a:pt x="34" y="1"/>
                      </a:lnTo>
                      <a:lnTo>
                        <a:pt x="35" y="0"/>
                      </a:lnTo>
                      <a:lnTo>
                        <a:pt x="35" y="1"/>
                      </a:lnTo>
                      <a:lnTo>
                        <a:pt x="34" y="2"/>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24" name="Freeform 338"/>
                <p:cNvSpPr>
                  <a:spLocks/>
                </p:cNvSpPr>
                <p:nvPr/>
              </p:nvSpPr>
              <p:spPr bwMode="auto">
                <a:xfrm>
                  <a:off x="3401" y="1571"/>
                  <a:ext cx="9" cy="11"/>
                </a:xfrm>
                <a:custGeom>
                  <a:avLst/>
                  <a:gdLst>
                    <a:gd name="T0" fmla="*/ 0 w 28"/>
                    <a:gd name="T1" fmla="*/ 0 h 34"/>
                    <a:gd name="T2" fmla="*/ 0 w 28"/>
                    <a:gd name="T3" fmla="*/ 0 h 34"/>
                    <a:gd name="T4" fmla="*/ 0 w 28"/>
                    <a:gd name="T5" fmla="*/ 0 h 34"/>
                    <a:gd name="T6" fmla="*/ 0 w 28"/>
                    <a:gd name="T7" fmla="*/ 0 h 34"/>
                    <a:gd name="T8" fmla="*/ 0 w 28"/>
                    <a:gd name="T9" fmla="*/ 0 h 34"/>
                    <a:gd name="T10" fmla="*/ 0 w 28"/>
                    <a:gd name="T11" fmla="*/ 0 h 34"/>
                    <a:gd name="T12" fmla="*/ 0 w 28"/>
                    <a:gd name="T13" fmla="*/ 0 h 34"/>
                    <a:gd name="T14" fmla="*/ 0 w 28"/>
                    <a:gd name="T15" fmla="*/ 0 h 34"/>
                    <a:gd name="T16" fmla="*/ 0 w 28"/>
                    <a:gd name="T17" fmla="*/ 0 h 34"/>
                    <a:gd name="T18" fmla="*/ 0 w 28"/>
                    <a:gd name="T19" fmla="*/ 0 h 34"/>
                    <a:gd name="T20" fmla="*/ 0 w 28"/>
                    <a:gd name="T21" fmla="*/ 0 h 34"/>
                    <a:gd name="T22" fmla="*/ 0 w 28"/>
                    <a:gd name="T23" fmla="*/ 0 h 34"/>
                    <a:gd name="T24" fmla="*/ 0 w 28"/>
                    <a:gd name="T25" fmla="*/ 0 h 34"/>
                    <a:gd name="T26" fmla="*/ 0 w 28"/>
                    <a:gd name="T27" fmla="*/ 0 h 34"/>
                    <a:gd name="T28" fmla="*/ 0 w 28"/>
                    <a:gd name="T29" fmla="*/ 0 h 34"/>
                    <a:gd name="T30" fmla="*/ 0 w 28"/>
                    <a:gd name="T31" fmla="*/ 0 h 34"/>
                    <a:gd name="T32" fmla="*/ 0 w 28"/>
                    <a:gd name="T33" fmla="*/ 0 h 34"/>
                    <a:gd name="T34" fmla="*/ 0 w 28"/>
                    <a:gd name="T35" fmla="*/ 0 h 34"/>
                    <a:gd name="T36" fmla="*/ 0 w 28"/>
                    <a:gd name="T37" fmla="*/ 0 h 3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
                    <a:gd name="T58" fmla="*/ 0 h 34"/>
                    <a:gd name="T59" fmla="*/ 28 w 28"/>
                    <a:gd name="T60" fmla="*/ 34 h 3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 h="34">
                      <a:moveTo>
                        <a:pt x="26" y="5"/>
                      </a:moveTo>
                      <a:lnTo>
                        <a:pt x="22" y="16"/>
                      </a:lnTo>
                      <a:lnTo>
                        <a:pt x="16" y="25"/>
                      </a:lnTo>
                      <a:lnTo>
                        <a:pt x="12" y="29"/>
                      </a:lnTo>
                      <a:lnTo>
                        <a:pt x="10" y="31"/>
                      </a:lnTo>
                      <a:lnTo>
                        <a:pt x="7" y="34"/>
                      </a:lnTo>
                      <a:lnTo>
                        <a:pt x="4" y="34"/>
                      </a:lnTo>
                      <a:lnTo>
                        <a:pt x="2" y="32"/>
                      </a:lnTo>
                      <a:lnTo>
                        <a:pt x="0" y="31"/>
                      </a:lnTo>
                      <a:lnTo>
                        <a:pt x="1" y="28"/>
                      </a:lnTo>
                      <a:lnTo>
                        <a:pt x="3" y="26"/>
                      </a:lnTo>
                      <a:lnTo>
                        <a:pt x="14" y="13"/>
                      </a:lnTo>
                      <a:lnTo>
                        <a:pt x="22" y="2"/>
                      </a:lnTo>
                      <a:lnTo>
                        <a:pt x="23" y="1"/>
                      </a:lnTo>
                      <a:lnTo>
                        <a:pt x="25" y="0"/>
                      </a:lnTo>
                      <a:lnTo>
                        <a:pt x="26" y="0"/>
                      </a:lnTo>
                      <a:lnTo>
                        <a:pt x="28" y="1"/>
                      </a:lnTo>
                      <a:lnTo>
                        <a:pt x="28" y="2"/>
                      </a:lnTo>
                      <a:lnTo>
                        <a:pt x="26" y="5"/>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25" name="Freeform 339"/>
                <p:cNvSpPr>
                  <a:spLocks/>
                </p:cNvSpPr>
                <p:nvPr/>
              </p:nvSpPr>
              <p:spPr bwMode="auto">
                <a:xfrm>
                  <a:off x="3402" y="1572"/>
                  <a:ext cx="8" cy="10"/>
                </a:xfrm>
                <a:custGeom>
                  <a:avLst/>
                  <a:gdLst>
                    <a:gd name="T0" fmla="*/ 0 w 24"/>
                    <a:gd name="T1" fmla="*/ 0 h 30"/>
                    <a:gd name="T2" fmla="*/ 0 w 24"/>
                    <a:gd name="T3" fmla="*/ 0 h 30"/>
                    <a:gd name="T4" fmla="*/ 0 w 24"/>
                    <a:gd name="T5" fmla="*/ 0 h 30"/>
                    <a:gd name="T6" fmla="*/ 0 w 24"/>
                    <a:gd name="T7" fmla="*/ 0 h 30"/>
                    <a:gd name="T8" fmla="*/ 0 w 24"/>
                    <a:gd name="T9" fmla="*/ 0 h 30"/>
                    <a:gd name="T10" fmla="*/ 0 w 24"/>
                    <a:gd name="T11" fmla="*/ 0 h 30"/>
                    <a:gd name="T12" fmla="*/ 0 w 24"/>
                    <a:gd name="T13" fmla="*/ 0 h 30"/>
                    <a:gd name="T14" fmla="*/ 0 w 24"/>
                    <a:gd name="T15" fmla="*/ 0 h 30"/>
                    <a:gd name="T16" fmla="*/ 0 w 24"/>
                    <a:gd name="T17" fmla="*/ 0 h 30"/>
                    <a:gd name="T18" fmla="*/ 0 w 24"/>
                    <a:gd name="T19" fmla="*/ 0 h 30"/>
                    <a:gd name="T20" fmla="*/ 0 w 24"/>
                    <a:gd name="T21" fmla="*/ 0 h 30"/>
                    <a:gd name="T22" fmla="*/ 0 w 24"/>
                    <a:gd name="T23" fmla="*/ 0 h 30"/>
                    <a:gd name="T24" fmla="*/ 0 w 24"/>
                    <a:gd name="T25" fmla="*/ 0 h 30"/>
                    <a:gd name="T26" fmla="*/ 0 w 24"/>
                    <a:gd name="T27" fmla="*/ 0 h 30"/>
                    <a:gd name="T28" fmla="*/ 0 w 24"/>
                    <a:gd name="T29" fmla="*/ 0 h 30"/>
                    <a:gd name="T30" fmla="*/ 0 w 24"/>
                    <a:gd name="T31" fmla="*/ 0 h 30"/>
                    <a:gd name="T32" fmla="*/ 0 w 24"/>
                    <a:gd name="T33" fmla="*/ 0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
                    <a:gd name="T52" fmla="*/ 0 h 30"/>
                    <a:gd name="T53" fmla="*/ 24 w 24"/>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 h="30">
                      <a:moveTo>
                        <a:pt x="0" y="30"/>
                      </a:moveTo>
                      <a:lnTo>
                        <a:pt x="0" y="30"/>
                      </a:lnTo>
                      <a:lnTo>
                        <a:pt x="4" y="30"/>
                      </a:lnTo>
                      <a:lnTo>
                        <a:pt x="6" y="27"/>
                      </a:lnTo>
                      <a:lnTo>
                        <a:pt x="10" y="24"/>
                      </a:lnTo>
                      <a:lnTo>
                        <a:pt x="13" y="20"/>
                      </a:lnTo>
                      <a:lnTo>
                        <a:pt x="19" y="11"/>
                      </a:lnTo>
                      <a:lnTo>
                        <a:pt x="24" y="0"/>
                      </a:lnTo>
                      <a:lnTo>
                        <a:pt x="22" y="0"/>
                      </a:lnTo>
                      <a:lnTo>
                        <a:pt x="17" y="10"/>
                      </a:lnTo>
                      <a:lnTo>
                        <a:pt x="11" y="19"/>
                      </a:lnTo>
                      <a:lnTo>
                        <a:pt x="8" y="23"/>
                      </a:lnTo>
                      <a:lnTo>
                        <a:pt x="5" y="26"/>
                      </a:lnTo>
                      <a:lnTo>
                        <a:pt x="3" y="27"/>
                      </a:lnTo>
                      <a:lnTo>
                        <a:pt x="2" y="29"/>
                      </a:lnTo>
                      <a:lnTo>
                        <a:pt x="0" y="3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26" name="Freeform 340"/>
                <p:cNvSpPr>
                  <a:spLocks/>
                </p:cNvSpPr>
                <p:nvPr/>
              </p:nvSpPr>
              <p:spPr bwMode="auto">
                <a:xfrm>
                  <a:off x="3401" y="1579"/>
                  <a:ext cx="2" cy="3"/>
                </a:xfrm>
                <a:custGeom>
                  <a:avLst/>
                  <a:gdLst>
                    <a:gd name="T0" fmla="*/ 0 w 6"/>
                    <a:gd name="T1" fmla="*/ 0 h 10"/>
                    <a:gd name="T2" fmla="*/ 0 w 6"/>
                    <a:gd name="T3" fmla="*/ 0 h 10"/>
                    <a:gd name="T4" fmla="*/ 0 w 6"/>
                    <a:gd name="T5" fmla="*/ 0 h 10"/>
                    <a:gd name="T6" fmla="*/ 0 w 6"/>
                    <a:gd name="T7" fmla="*/ 0 h 10"/>
                    <a:gd name="T8" fmla="*/ 0 w 6"/>
                    <a:gd name="T9" fmla="*/ 0 h 10"/>
                    <a:gd name="T10" fmla="*/ 0 w 6"/>
                    <a:gd name="T11" fmla="*/ 0 h 10"/>
                    <a:gd name="T12" fmla="*/ 0 w 6"/>
                    <a:gd name="T13" fmla="*/ 0 h 10"/>
                    <a:gd name="T14" fmla="*/ 0 w 6"/>
                    <a:gd name="T15" fmla="*/ 0 h 10"/>
                    <a:gd name="T16" fmla="*/ 0 w 6"/>
                    <a:gd name="T17" fmla="*/ 0 h 10"/>
                    <a:gd name="T18" fmla="*/ 0 w 6"/>
                    <a:gd name="T19" fmla="*/ 0 h 10"/>
                    <a:gd name="T20" fmla="*/ 0 w 6"/>
                    <a:gd name="T21" fmla="*/ 0 h 10"/>
                    <a:gd name="T22" fmla="*/ 0 w 6"/>
                    <a:gd name="T23" fmla="*/ 0 h 10"/>
                    <a:gd name="T24" fmla="*/ 0 w 6"/>
                    <a:gd name="T25" fmla="*/ 0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
                    <a:gd name="T40" fmla="*/ 0 h 10"/>
                    <a:gd name="T41" fmla="*/ 6 w 6"/>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 h="10">
                      <a:moveTo>
                        <a:pt x="2" y="0"/>
                      </a:moveTo>
                      <a:lnTo>
                        <a:pt x="2" y="0"/>
                      </a:lnTo>
                      <a:lnTo>
                        <a:pt x="0" y="3"/>
                      </a:lnTo>
                      <a:lnTo>
                        <a:pt x="0" y="6"/>
                      </a:lnTo>
                      <a:lnTo>
                        <a:pt x="1" y="9"/>
                      </a:lnTo>
                      <a:lnTo>
                        <a:pt x="4" y="10"/>
                      </a:lnTo>
                      <a:lnTo>
                        <a:pt x="6" y="9"/>
                      </a:lnTo>
                      <a:lnTo>
                        <a:pt x="2" y="7"/>
                      </a:lnTo>
                      <a:lnTo>
                        <a:pt x="1" y="6"/>
                      </a:lnTo>
                      <a:lnTo>
                        <a:pt x="2" y="4"/>
                      </a:lnTo>
                      <a:lnTo>
                        <a:pt x="3" y="1"/>
                      </a:lnTo>
                      <a:lnTo>
                        <a:pt x="2"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27" name="Freeform 341"/>
                <p:cNvSpPr>
                  <a:spLocks/>
                </p:cNvSpPr>
                <p:nvPr/>
              </p:nvSpPr>
              <p:spPr bwMode="auto">
                <a:xfrm>
                  <a:off x="3401" y="1571"/>
                  <a:ext cx="7" cy="8"/>
                </a:xfrm>
                <a:custGeom>
                  <a:avLst/>
                  <a:gdLst>
                    <a:gd name="T0" fmla="*/ 0 w 21"/>
                    <a:gd name="T1" fmla="*/ 0 h 24"/>
                    <a:gd name="T2" fmla="*/ 0 w 21"/>
                    <a:gd name="T3" fmla="*/ 0 h 24"/>
                    <a:gd name="T4" fmla="*/ 0 w 21"/>
                    <a:gd name="T5" fmla="*/ 0 h 24"/>
                    <a:gd name="T6" fmla="*/ 0 w 21"/>
                    <a:gd name="T7" fmla="*/ 0 h 24"/>
                    <a:gd name="T8" fmla="*/ 0 w 21"/>
                    <a:gd name="T9" fmla="*/ 0 h 24"/>
                    <a:gd name="T10" fmla="*/ 0 w 21"/>
                    <a:gd name="T11" fmla="*/ 0 h 24"/>
                    <a:gd name="T12" fmla="*/ 0 w 21"/>
                    <a:gd name="T13" fmla="*/ 0 h 24"/>
                    <a:gd name="T14" fmla="*/ 0 w 21"/>
                    <a:gd name="T15" fmla="*/ 0 h 24"/>
                    <a:gd name="T16" fmla="*/ 0 w 2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24"/>
                    <a:gd name="T29" fmla="*/ 21 w 21"/>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24">
                      <a:moveTo>
                        <a:pt x="20" y="0"/>
                      </a:moveTo>
                      <a:lnTo>
                        <a:pt x="20" y="0"/>
                      </a:lnTo>
                      <a:lnTo>
                        <a:pt x="12" y="10"/>
                      </a:lnTo>
                      <a:lnTo>
                        <a:pt x="0" y="23"/>
                      </a:lnTo>
                      <a:lnTo>
                        <a:pt x="1" y="24"/>
                      </a:lnTo>
                      <a:lnTo>
                        <a:pt x="13" y="11"/>
                      </a:lnTo>
                      <a:lnTo>
                        <a:pt x="21" y="1"/>
                      </a:lnTo>
                      <a:lnTo>
                        <a:pt x="20"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28" name="Freeform 342"/>
                <p:cNvSpPr>
                  <a:spLocks/>
                </p:cNvSpPr>
                <p:nvPr/>
              </p:nvSpPr>
              <p:spPr bwMode="auto">
                <a:xfrm>
                  <a:off x="3408" y="1571"/>
                  <a:ext cx="2" cy="1"/>
                </a:xfrm>
                <a:custGeom>
                  <a:avLst/>
                  <a:gdLst>
                    <a:gd name="T0" fmla="*/ 0 w 7"/>
                    <a:gd name="T1" fmla="*/ 0 h 5"/>
                    <a:gd name="T2" fmla="*/ 0 w 7"/>
                    <a:gd name="T3" fmla="*/ 0 h 5"/>
                    <a:gd name="T4" fmla="*/ 0 w 7"/>
                    <a:gd name="T5" fmla="*/ 0 h 5"/>
                    <a:gd name="T6" fmla="*/ 0 w 7"/>
                    <a:gd name="T7" fmla="*/ 0 h 5"/>
                    <a:gd name="T8" fmla="*/ 0 w 7"/>
                    <a:gd name="T9" fmla="*/ 0 h 5"/>
                    <a:gd name="T10" fmla="*/ 0 w 7"/>
                    <a:gd name="T11" fmla="*/ 0 h 5"/>
                    <a:gd name="T12" fmla="*/ 0 w 7"/>
                    <a:gd name="T13" fmla="*/ 0 h 5"/>
                    <a:gd name="T14" fmla="*/ 0 w 7"/>
                    <a:gd name="T15" fmla="*/ 0 h 5"/>
                    <a:gd name="T16" fmla="*/ 0 w 7"/>
                    <a:gd name="T17" fmla="*/ 0 h 5"/>
                    <a:gd name="T18" fmla="*/ 0 w 7"/>
                    <a:gd name="T19" fmla="*/ 0 h 5"/>
                    <a:gd name="T20" fmla="*/ 0 w 7"/>
                    <a:gd name="T21" fmla="*/ 0 h 5"/>
                    <a:gd name="T22" fmla="*/ 0 w 7"/>
                    <a:gd name="T23" fmla="*/ 0 h 5"/>
                    <a:gd name="T24" fmla="*/ 0 w 7"/>
                    <a:gd name="T25" fmla="*/ 0 h 5"/>
                    <a:gd name="T26" fmla="*/ 0 w 7"/>
                    <a:gd name="T27" fmla="*/ 0 h 5"/>
                    <a:gd name="T28" fmla="*/ 0 w 7"/>
                    <a:gd name="T29" fmla="*/ 0 h 5"/>
                    <a:gd name="T30" fmla="*/ 0 w 7"/>
                    <a:gd name="T31" fmla="*/ 0 h 5"/>
                    <a:gd name="T32" fmla="*/ 0 w 7"/>
                    <a:gd name="T33" fmla="*/ 0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5"/>
                    <a:gd name="T53" fmla="*/ 7 w 7"/>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5">
                      <a:moveTo>
                        <a:pt x="6" y="5"/>
                      </a:moveTo>
                      <a:lnTo>
                        <a:pt x="6" y="5"/>
                      </a:lnTo>
                      <a:lnTo>
                        <a:pt x="7" y="2"/>
                      </a:lnTo>
                      <a:lnTo>
                        <a:pt x="7" y="1"/>
                      </a:lnTo>
                      <a:lnTo>
                        <a:pt x="6" y="0"/>
                      </a:lnTo>
                      <a:lnTo>
                        <a:pt x="3" y="0"/>
                      </a:lnTo>
                      <a:lnTo>
                        <a:pt x="1" y="1"/>
                      </a:lnTo>
                      <a:lnTo>
                        <a:pt x="0" y="2"/>
                      </a:lnTo>
                      <a:lnTo>
                        <a:pt x="1" y="3"/>
                      </a:lnTo>
                      <a:lnTo>
                        <a:pt x="2" y="2"/>
                      </a:lnTo>
                      <a:lnTo>
                        <a:pt x="4" y="1"/>
                      </a:lnTo>
                      <a:lnTo>
                        <a:pt x="4" y="2"/>
                      </a:lnTo>
                      <a:lnTo>
                        <a:pt x="4" y="5"/>
                      </a:lnTo>
                      <a:lnTo>
                        <a:pt x="6" y="5"/>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29" name="Freeform 343"/>
                <p:cNvSpPr>
                  <a:spLocks/>
                </p:cNvSpPr>
                <p:nvPr/>
              </p:nvSpPr>
              <p:spPr bwMode="auto">
                <a:xfrm>
                  <a:off x="3408" y="1560"/>
                  <a:ext cx="7" cy="12"/>
                </a:xfrm>
                <a:custGeom>
                  <a:avLst/>
                  <a:gdLst>
                    <a:gd name="T0" fmla="*/ 0 w 22"/>
                    <a:gd name="T1" fmla="*/ 0 h 36"/>
                    <a:gd name="T2" fmla="*/ 0 w 22"/>
                    <a:gd name="T3" fmla="*/ 0 h 36"/>
                    <a:gd name="T4" fmla="*/ 0 w 22"/>
                    <a:gd name="T5" fmla="*/ 0 h 36"/>
                    <a:gd name="T6" fmla="*/ 0 w 22"/>
                    <a:gd name="T7" fmla="*/ 0 h 36"/>
                    <a:gd name="T8" fmla="*/ 0 w 22"/>
                    <a:gd name="T9" fmla="*/ 0 h 36"/>
                    <a:gd name="T10" fmla="*/ 0 w 22"/>
                    <a:gd name="T11" fmla="*/ 0 h 36"/>
                    <a:gd name="T12" fmla="*/ 0 w 22"/>
                    <a:gd name="T13" fmla="*/ 0 h 36"/>
                    <a:gd name="T14" fmla="*/ 0 w 22"/>
                    <a:gd name="T15" fmla="*/ 0 h 36"/>
                    <a:gd name="T16" fmla="*/ 0 w 22"/>
                    <a:gd name="T17" fmla="*/ 0 h 36"/>
                    <a:gd name="T18" fmla="*/ 0 w 22"/>
                    <a:gd name="T19" fmla="*/ 0 h 36"/>
                    <a:gd name="T20" fmla="*/ 0 w 22"/>
                    <a:gd name="T21" fmla="*/ 0 h 36"/>
                    <a:gd name="T22" fmla="*/ 0 w 22"/>
                    <a:gd name="T23" fmla="*/ 0 h 36"/>
                    <a:gd name="T24" fmla="*/ 0 w 22"/>
                    <a:gd name="T25" fmla="*/ 0 h 36"/>
                    <a:gd name="T26" fmla="*/ 0 w 22"/>
                    <a:gd name="T27" fmla="*/ 0 h 36"/>
                    <a:gd name="T28" fmla="*/ 0 w 22"/>
                    <a:gd name="T29" fmla="*/ 0 h 36"/>
                    <a:gd name="T30" fmla="*/ 0 w 22"/>
                    <a:gd name="T31" fmla="*/ 0 h 36"/>
                    <a:gd name="T32" fmla="*/ 0 w 22"/>
                    <a:gd name="T33" fmla="*/ 0 h 36"/>
                    <a:gd name="T34" fmla="*/ 0 w 22"/>
                    <a:gd name="T35" fmla="*/ 0 h 36"/>
                    <a:gd name="T36" fmla="*/ 0 w 22"/>
                    <a:gd name="T37" fmla="*/ 0 h 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
                    <a:gd name="T58" fmla="*/ 0 h 36"/>
                    <a:gd name="T59" fmla="*/ 22 w 22"/>
                    <a:gd name="T60" fmla="*/ 36 h 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 h="36">
                      <a:moveTo>
                        <a:pt x="21" y="4"/>
                      </a:moveTo>
                      <a:lnTo>
                        <a:pt x="18" y="15"/>
                      </a:lnTo>
                      <a:lnTo>
                        <a:pt x="14" y="26"/>
                      </a:lnTo>
                      <a:lnTo>
                        <a:pt x="11" y="30"/>
                      </a:lnTo>
                      <a:lnTo>
                        <a:pt x="9" y="33"/>
                      </a:lnTo>
                      <a:lnTo>
                        <a:pt x="7" y="35"/>
                      </a:lnTo>
                      <a:lnTo>
                        <a:pt x="4" y="36"/>
                      </a:lnTo>
                      <a:lnTo>
                        <a:pt x="1" y="35"/>
                      </a:lnTo>
                      <a:lnTo>
                        <a:pt x="0" y="34"/>
                      </a:lnTo>
                      <a:lnTo>
                        <a:pt x="0" y="31"/>
                      </a:lnTo>
                      <a:lnTo>
                        <a:pt x="1" y="28"/>
                      </a:lnTo>
                      <a:lnTo>
                        <a:pt x="9" y="13"/>
                      </a:lnTo>
                      <a:lnTo>
                        <a:pt x="15" y="3"/>
                      </a:lnTo>
                      <a:lnTo>
                        <a:pt x="16" y="2"/>
                      </a:lnTo>
                      <a:lnTo>
                        <a:pt x="18" y="0"/>
                      </a:lnTo>
                      <a:lnTo>
                        <a:pt x="19" y="0"/>
                      </a:lnTo>
                      <a:lnTo>
                        <a:pt x="21" y="0"/>
                      </a:lnTo>
                      <a:lnTo>
                        <a:pt x="22" y="2"/>
                      </a:lnTo>
                      <a:lnTo>
                        <a:pt x="21" y="4"/>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30" name="Freeform 344"/>
                <p:cNvSpPr>
                  <a:spLocks/>
                </p:cNvSpPr>
                <p:nvPr/>
              </p:nvSpPr>
              <p:spPr bwMode="auto">
                <a:xfrm>
                  <a:off x="3409" y="1562"/>
                  <a:ext cx="6" cy="11"/>
                </a:xfrm>
                <a:custGeom>
                  <a:avLst/>
                  <a:gdLst>
                    <a:gd name="T0" fmla="*/ 0 w 18"/>
                    <a:gd name="T1" fmla="*/ 0 h 33"/>
                    <a:gd name="T2" fmla="*/ 0 w 18"/>
                    <a:gd name="T3" fmla="*/ 0 h 33"/>
                    <a:gd name="T4" fmla="*/ 0 w 18"/>
                    <a:gd name="T5" fmla="*/ 0 h 33"/>
                    <a:gd name="T6" fmla="*/ 0 w 18"/>
                    <a:gd name="T7" fmla="*/ 0 h 33"/>
                    <a:gd name="T8" fmla="*/ 0 w 18"/>
                    <a:gd name="T9" fmla="*/ 0 h 33"/>
                    <a:gd name="T10" fmla="*/ 0 w 18"/>
                    <a:gd name="T11" fmla="*/ 0 h 33"/>
                    <a:gd name="T12" fmla="*/ 0 w 18"/>
                    <a:gd name="T13" fmla="*/ 0 h 33"/>
                    <a:gd name="T14" fmla="*/ 0 w 18"/>
                    <a:gd name="T15" fmla="*/ 0 h 33"/>
                    <a:gd name="T16" fmla="*/ 0 w 18"/>
                    <a:gd name="T17" fmla="*/ 0 h 33"/>
                    <a:gd name="T18" fmla="*/ 0 w 18"/>
                    <a:gd name="T19" fmla="*/ 0 h 33"/>
                    <a:gd name="T20" fmla="*/ 0 w 18"/>
                    <a:gd name="T21" fmla="*/ 0 h 33"/>
                    <a:gd name="T22" fmla="*/ 0 w 18"/>
                    <a:gd name="T23" fmla="*/ 0 h 33"/>
                    <a:gd name="T24" fmla="*/ 0 w 18"/>
                    <a:gd name="T25" fmla="*/ 0 h 33"/>
                    <a:gd name="T26" fmla="*/ 0 w 18"/>
                    <a:gd name="T27" fmla="*/ 0 h 33"/>
                    <a:gd name="T28" fmla="*/ 0 w 18"/>
                    <a:gd name="T29" fmla="*/ 0 h 33"/>
                    <a:gd name="T30" fmla="*/ 0 w 18"/>
                    <a:gd name="T31" fmla="*/ 0 h 33"/>
                    <a:gd name="T32" fmla="*/ 0 w 18"/>
                    <a:gd name="T33" fmla="*/ 0 h 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33"/>
                    <a:gd name="T53" fmla="*/ 18 w 18"/>
                    <a:gd name="T54" fmla="*/ 33 h 3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33">
                      <a:moveTo>
                        <a:pt x="0" y="33"/>
                      </a:moveTo>
                      <a:lnTo>
                        <a:pt x="0" y="33"/>
                      </a:lnTo>
                      <a:lnTo>
                        <a:pt x="3" y="32"/>
                      </a:lnTo>
                      <a:lnTo>
                        <a:pt x="6" y="29"/>
                      </a:lnTo>
                      <a:lnTo>
                        <a:pt x="8" y="26"/>
                      </a:lnTo>
                      <a:lnTo>
                        <a:pt x="11" y="22"/>
                      </a:lnTo>
                      <a:lnTo>
                        <a:pt x="14" y="11"/>
                      </a:lnTo>
                      <a:lnTo>
                        <a:pt x="18" y="0"/>
                      </a:lnTo>
                      <a:lnTo>
                        <a:pt x="15" y="0"/>
                      </a:lnTo>
                      <a:lnTo>
                        <a:pt x="13" y="10"/>
                      </a:lnTo>
                      <a:lnTo>
                        <a:pt x="8" y="21"/>
                      </a:lnTo>
                      <a:lnTo>
                        <a:pt x="6" y="25"/>
                      </a:lnTo>
                      <a:lnTo>
                        <a:pt x="4" y="29"/>
                      </a:lnTo>
                      <a:lnTo>
                        <a:pt x="3" y="31"/>
                      </a:lnTo>
                      <a:lnTo>
                        <a:pt x="0" y="31"/>
                      </a:lnTo>
                      <a:lnTo>
                        <a:pt x="0" y="33"/>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31" name="Freeform 345"/>
                <p:cNvSpPr>
                  <a:spLocks/>
                </p:cNvSpPr>
                <p:nvPr/>
              </p:nvSpPr>
              <p:spPr bwMode="auto">
                <a:xfrm>
                  <a:off x="3408" y="1570"/>
                  <a:ext cx="1" cy="3"/>
                </a:xfrm>
                <a:custGeom>
                  <a:avLst/>
                  <a:gdLst>
                    <a:gd name="T0" fmla="*/ 0 w 5"/>
                    <a:gd name="T1" fmla="*/ 0 h 9"/>
                    <a:gd name="T2" fmla="*/ 0 w 5"/>
                    <a:gd name="T3" fmla="*/ 0 h 9"/>
                    <a:gd name="T4" fmla="*/ 0 w 5"/>
                    <a:gd name="T5" fmla="*/ 0 h 9"/>
                    <a:gd name="T6" fmla="*/ 0 w 5"/>
                    <a:gd name="T7" fmla="*/ 0 h 9"/>
                    <a:gd name="T8" fmla="*/ 0 w 5"/>
                    <a:gd name="T9" fmla="*/ 0 h 9"/>
                    <a:gd name="T10" fmla="*/ 0 w 5"/>
                    <a:gd name="T11" fmla="*/ 0 h 9"/>
                    <a:gd name="T12" fmla="*/ 0 w 5"/>
                    <a:gd name="T13" fmla="*/ 0 h 9"/>
                    <a:gd name="T14" fmla="*/ 0 w 5"/>
                    <a:gd name="T15" fmla="*/ 0 h 9"/>
                    <a:gd name="T16" fmla="*/ 0 w 5"/>
                    <a:gd name="T17" fmla="*/ 0 h 9"/>
                    <a:gd name="T18" fmla="*/ 0 w 5"/>
                    <a:gd name="T19" fmla="*/ 0 h 9"/>
                    <a:gd name="T20" fmla="*/ 0 w 5"/>
                    <a:gd name="T21" fmla="*/ 0 h 9"/>
                    <a:gd name="T22" fmla="*/ 0 w 5"/>
                    <a:gd name="T23" fmla="*/ 0 h 9"/>
                    <a:gd name="T24" fmla="*/ 0 w 5"/>
                    <a:gd name="T25" fmla="*/ 0 h 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
                    <a:gd name="T40" fmla="*/ 0 h 9"/>
                    <a:gd name="T41" fmla="*/ 5 w 5"/>
                    <a:gd name="T42" fmla="*/ 9 h 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 h="9">
                      <a:moveTo>
                        <a:pt x="1" y="0"/>
                      </a:moveTo>
                      <a:lnTo>
                        <a:pt x="1" y="0"/>
                      </a:lnTo>
                      <a:lnTo>
                        <a:pt x="0" y="3"/>
                      </a:lnTo>
                      <a:lnTo>
                        <a:pt x="0" y="6"/>
                      </a:lnTo>
                      <a:lnTo>
                        <a:pt x="2" y="8"/>
                      </a:lnTo>
                      <a:lnTo>
                        <a:pt x="5" y="9"/>
                      </a:lnTo>
                      <a:lnTo>
                        <a:pt x="5" y="7"/>
                      </a:lnTo>
                      <a:lnTo>
                        <a:pt x="3" y="6"/>
                      </a:lnTo>
                      <a:lnTo>
                        <a:pt x="1" y="5"/>
                      </a:lnTo>
                      <a:lnTo>
                        <a:pt x="1" y="4"/>
                      </a:lnTo>
                      <a:lnTo>
                        <a:pt x="3" y="1"/>
                      </a:lnTo>
                      <a:lnTo>
                        <a:pt x="1"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32" name="Freeform 346"/>
                <p:cNvSpPr>
                  <a:spLocks/>
                </p:cNvSpPr>
                <p:nvPr/>
              </p:nvSpPr>
              <p:spPr bwMode="auto">
                <a:xfrm>
                  <a:off x="3408" y="1561"/>
                  <a:ext cx="5" cy="9"/>
                </a:xfrm>
                <a:custGeom>
                  <a:avLst/>
                  <a:gdLst>
                    <a:gd name="T0" fmla="*/ 0 w 16"/>
                    <a:gd name="T1" fmla="*/ 0 h 27"/>
                    <a:gd name="T2" fmla="*/ 0 w 16"/>
                    <a:gd name="T3" fmla="*/ 0 h 27"/>
                    <a:gd name="T4" fmla="*/ 0 w 16"/>
                    <a:gd name="T5" fmla="*/ 0 h 27"/>
                    <a:gd name="T6" fmla="*/ 0 w 16"/>
                    <a:gd name="T7" fmla="*/ 0 h 27"/>
                    <a:gd name="T8" fmla="*/ 0 w 16"/>
                    <a:gd name="T9" fmla="*/ 0 h 27"/>
                    <a:gd name="T10" fmla="*/ 0 w 16"/>
                    <a:gd name="T11" fmla="*/ 0 h 27"/>
                    <a:gd name="T12" fmla="*/ 0 w 16"/>
                    <a:gd name="T13" fmla="*/ 0 h 27"/>
                    <a:gd name="T14" fmla="*/ 0 w 16"/>
                    <a:gd name="T15" fmla="*/ 0 h 27"/>
                    <a:gd name="T16" fmla="*/ 0 w 16"/>
                    <a:gd name="T17" fmla="*/ 0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27"/>
                    <a:gd name="T29" fmla="*/ 16 w 16"/>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27">
                      <a:moveTo>
                        <a:pt x="15" y="0"/>
                      </a:moveTo>
                      <a:lnTo>
                        <a:pt x="15" y="0"/>
                      </a:lnTo>
                      <a:lnTo>
                        <a:pt x="8" y="11"/>
                      </a:lnTo>
                      <a:lnTo>
                        <a:pt x="0" y="26"/>
                      </a:lnTo>
                      <a:lnTo>
                        <a:pt x="2" y="27"/>
                      </a:lnTo>
                      <a:lnTo>
                        <a:pt x="10" y="12"/>
                      </a:lnTo>
                      <a:lnTo>
                        <a:pt x="16" y="1"/>
                      </a:lnTo>
                      <a:lnTo>
                        <a:pt x="15"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33" name="Freeform 347"/>
                <p:cNvSpPr>
                  <a:spLocks/>
                </p:cNvSpPr>
                <p:nvPr/>
              </p:nvSpPr>
              <p:spPr bwMode="auto">
                <a:xfrm>
                  <a:off x="3413" y="1560"/>
                  <a:ext cx="2" cy="2"/>
                </a:xfrm>
                <a:custGeom>
                  <a:avLst/>
                  <a:gdLst>
                    <a:gd name="T0" fmla="*/ 0 w 7"/>
                    <a:gd name="T1" fmla="*/ 0 h 5"/>
                    <a:gd name="T2" fmla="*/ 0 w 7"/>
                    <a:gd name="T3" fmla="*/ 0 h 5"/>
                    <a:gd name="T4" fmla="*/ 0 w 7"/>
                    <a:gd name="T5" fmla="*/ 0 h 5"/>
                    <a:gd name="T6" fmla="*/ 0 w 7"/>
                    <a:gd name="T7" fmla="*/ 0 h 5"/>
                    <a:gd name="T8" fmla="*/ 0 w 7"/>
                    <a:gd name="T9" fmla="*/ 0 h 5"/>
                    <a:gd name="T10" fmla="*/ 0 w 7"/>
                    <a:gd name="T11" fmla="*/ 0 h 5"/>
                    <a:gd name="T12" fmla="*/ 0 w 7"/>
                    <a:gd name="T13" fmla="*/ 0 h 5"/>
                    <a:gd name="T14" fmla="*/ 0 w 7"/>
                    <a:gd name="T15" fmla="*/ 0 h 5"/>
                    <a:gd name="T16" fmla="*/ 0 w 7"/>
                    <a:gd name="T17" fmla="*/ 0 h 5"/>
                    <a:gd name="T18" fmla="*/ 0 w 7"/>
                    <a:gd name="T19" fmla="*/ 0 h 5"/>
                    <a:gd name="T20" fmla="*/ 0 w 7"/>
                    <a:gd name="T21" fmla="*/ 0 h 5"/>
                    <a:gd name="T22" fmla="*/ 0 w 7"/>
                    <a:gd name="T23" fmla="*/ 0 h 5"/>
                    <a:gd name="T24" fmla="*/ 0 w 7"/>
                    <a:gd name="T25" fmla="*/ 0 h 5"/>
                    <a:gd name="T26" fmla="*/ 0 w 7"/>
                    <a:gd name="T27" fmla="*/ 0 h 5"/>
                    <a:gd name="T28" fmla="*/ 0 w 7"/>
                    <a:gd name="T29" fmla="*/ 0 h 5"/>
                    <a:gd name="T30" fmla="*/ 0 w 7"/>
                    <a:gd name="T31" fmla="*/ 0 h 5"/>
                    <a:gd name="T32" fmla="*/ 0 w 7"/>
                    <a:gd name="T33" fmla="*/ 0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5"/>
                    <a:gd name="T53" fmla="*/ 7 w 7"/>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5">
                      <a:moveTo>
                        <a:pt x="7" y="5"/>
                      </a:moveTo>
                      <a:lnTo>
                        <a:pt x="7" y="5"/>
                      </a:lnTo>
                      <a:lnTo>
                        <a:pt x="7" y="3"/>
                      </a:lnTo>
                      <a:lnTo>
                        <a:pt x="7" y="1"/>
                      </a:lnTo>
                      <a:lnTo>
                        <a:pt x="6" y="0"/>
                      </a:lnTo>
                      <a:lnTo>
                        <a:pt x="3" y="1"/>
                      </a:lnTo>
                      <a:lnTo>
                        <a:pt x="1" y="2"/>
                      </a:lnTo>
                      <a:lnTo>
                        <a:pt x="0" y="3"/>
                      </a:lnTo>
                      <a:lnTo>
                        <a:pt x="1" y="4"/>
                      </a:lnTo>
                      <a:lnTo>
                        <a:pt x="2" y="3"/>
                      </a:lnTo>
                      <a:lnTo>
                        <a:pt x="4" y="2"/>
                      </a:lnTo>
                      <a:lnTo>
                        <a:pt x="6" y="2"/>
                      </a:lnTo>
                      <a:lnTo>
                        <a:pt x="6" y="3"/>
                      </a:lnTo>
                      <a:lnTo>
                        <a:pt x="4" y="5"/>
                      </a:lnTo>
                      <a:lnTo>
                        <a:pt x="7" y="5"/>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34" name="Freeform 348"/>
                <p:cNvSpPr>
                  <a:spLocks/>
                </p:cNvSpPr>
                <p:nvPr/>
              </p:nvSpPr>
              <p:spPr bwMode="auto">
                <a:xfrm>
                  <a:off x="3413" y="1550"/>
                  <a:ext cx="6" cy="12"/>
                </a:xfrm>
                <a:custGeom>
                  <a:avLst/>
                  <a:gdLst>
                    <a:gd name="T0" fmla="*/ 0 w 18"/>
                    <a:gd name="T1" fmla="*/ 0 h 37"/>
                    <a:gd name="T2" fmla="*/ 0 w 18"/>
                    <a:gd name="T3" fmla="*/ 0 h 37"/>
                    <a:gd name="T4" fmla="*/ 0 w 18"/>
                    <a:gd name="T5" fmla="*/ 0 h 37"/>
                    <a:gd name="T6" fmla="*/ 0 w 18"/>
                    <a:gd name="T7" fmla="*/ 0 h 37"/>
                    <a:gd name="T8" fmla="*/ 0 w 18"/>
                    <a:gd name="T9" fmla="*/ 0 h 37"/>
                    <a:gd name="T10" fmla="*/ 0 w 18"/>
                    <a:gd name="T11" fmla="*/ 0 h 37"/>
                    <a:gd name="T12" fmla="*/ 0 w 18"/>
                    <a:gd name="T13" fmla="*/ 0 h 37"/>
                    <a:gd name="T14" fmla="*/ 0 w 18"/>
                    <a:gd name="T15" fmla="*/ 0 h 37"/>
                    <a:gd name="T16" fmla="*/ 0 w 18"/>
                    <a:gd name="T17" fmla="*/ 0 h 37"/>
                    <a:gd name="T18" fmla="*/ 0 w 18"/>
                    <a:gd name="T19" fmla="*/ 0 h 37"/>
                    <a:gd name="T20" fmla="*/ 0 w 18"/>
                    <a:gd name="T21" fmla="*/ 0 h 37"/>
                    <a:gd name="T22" fmla="*/ 0 w 18"/>
                    <a:gd name="T23" fmla="*/ 0 h 37"/>
                    <a:gd name="T24" fmla="*/ 0 w 18"/>
                    <a:gd name="T25" fmla="*/ 0 h 37"/>
                    <a:gd name="T26" fmla="*/ 0 w 18"/>
                    <a:gd name="T27" fmla="*/ 0 h 37"/>
                    <a:gd name="T28" fmla="*/ 0 w 18"/>
                    <a:gd name="T29" fmla="*/ 0 h 37"/>
                    <a:gd name="T30" fmla="*/ 0 w 18"/>
                    <a:gd name="T31" fmla="*/ 0 h 37"/>
                    <a:gd name="T32" fmla="*/ 0 w 18"/>
                    <a:gd name="T33" fmla="*/ 0 h 37"/>
                    <a:gd name="T34" fmla="*/ 0 w 18"/>
                    <a:gd name="T35" fmla="*/ 0 h 37"/>
                    <a:gd name="T36" fmla="*/ 0 w 18"/>
                    <a:gd name="T37" fmla="*/ 0 h 3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
                    <a:gd name="T58" fmla="*/ 0 h 37"/>
                    <a:gd name="T59" fmla="*/ 18 w 18"/>
                    <a:gd name="T60" fmla="*/ 37 h 3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 h="37">
                      <a:moveTo>
                        <a:pt x="18" y="5"/>
                      </a:moveTo>
                      <a:lnTo>
                        <a:pt x="17" y="15"/>
                      </a:lnTo>
                      <a:lnTo>
                        <a:pt x="13" y="26"/>
                      </a:lnTo>
                      <a:lnTo>
                        <a:pt x="11" y="31"/>
                      </a:lnTo>
                      <a:lnTo>
                        <a:pt x="10" y="34"/>
                      </a:lnTo>
                      <a:lnTo>
                        <a:pt x="8" y="37"/>
                      </a:lnTo>
                      <a:lnTo>
                        <a:pt x="5" y="37"/>
                      </a:lnTo>
                      <a:lnTo>
                        <a:pt x="2" y="37"/>
                      </a:lnTo>
                      <a:lnTo>
                        <a:pt x="0" y="36"/>
                      </a:lnTo>
                      <a:lnTo>
                        <a:pt x="0" y="34"/>
                      </a:lnTo>
                      <a:lnTo>
                        <a:pt x="1" y="30"/>
                      </a:lnTo>
                      <a:lnTo>
                        <a:pt x="8" y="15"/>
                      </a:lnTo>
                      <a:lnTo>
                        <a:pt x="13" y="3"/>
                      </a:lnTo>
                      <a:lnTo>
                        <a:pt x="15" y="2"/>
                      </a:lnTo>
                      <a:lnTo>
                        <a:pt x="16" y="0"/>
                      </a:lnTo>
                      <a:lnTo>
                        <a:pt x="17" y="0"/>
                      </a:lnTo>
                      <a:lnTo>
                        <a:pt x="18" y="0"/>
                      </a:lnTo>
                      <a:lnTo>
                        <a:pt x="18" y="1"/>
                      </a:lnTo>
                      <a:lnTo>
                        <a:pt x="18" y="5"/>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35" name="Freeform 349"/>
                <p:cNvSpPr>
                  <a:spLocks/>
                </p:cNvSpPr>
                <p:nvPr/>
              </p:nvSpPr>
              <p:spPr bwMode="auto">
                <a:xfrm>
                  <a:off x="3414" y="1551"/>
                  <a:ext cx="5" cy="11"/>
                </a:xfrm>
                <a:custGeom>
                  <a:avLst/>
                  <a:gdLst>
                    <a:gd name="T0" fmla="*/ 0 w 14"/>
                    <a:gd name="T1" fmla="*/ 0 h 33"/>
                    <a:gd name="T2" fmla="*/ 0 w 14"/>
                    <a:gd name="T3" fmla="*/ 0 h 33"/>
                    <a:gd name="T4" fmla="*/ 0 w 14"/>
                    <a:gd name="T5" fmla="*/ 0 h 33"/>
                    <a:gd name="T6" fmla="*/ 0 w 14"/>
                    <a:gd name="T7" fmla="*/ 0 h 33"/>
                    <a:gd name="T8" fmla="*/ 0 w 14"/>
                    <a:gd name="T9" fmla="*/ 0 h 33"/>
                    <a:gd name="T10" fmla="*/ 0 w 14"/>
                    <a:gd name="T11" fmla="*/ 0 h 33"/>
                    <a:gd name="T12" fmla="*/ 0 w 14"/>
                    <a:gd name="T13" fmla="*/ 0 h 33"/>
                    <a:gd name="T14" fmla="*/ 0 w 14"/>
                    <a:gd name="T15" fmla="*/ 0 h 33"/>
                    <a:gd name="T16" fmla="*/ 0 w 14"/>
                    <a:gd name="T17" fmla="*/ 0 h 33"/>
                    <a:gd name="T18" fmla="*/ 0 w 14"/>
                    <a:gd name="T19" fmla="*/ 0 h 33"/>
                    <a:gd name="T20" fmla="*/ 0 w 14"/>
                    <a:gd name="T21" fmla="*/ 0 h 33"/>
                    <a:gd name="T22" fmla="*/ 0 w 14"/>
                    <a:gd name="T23" fmla="*/ 0 h 33"/>
                    <a:gd name="T24" fmla="*/ 0 w 14"/>
                    <a:gd name="T25" fmla="*/ 0 h 33"/>
                    <a:gd name="T26" fmla="*/ 0 w 14"/>
                    <a:gd name="T27" fmla="*/ 0 h 33"/>
                    <a:gd name="T28" fmla="*/ 0 w 14"/>
                    <a:gd name="T29" fmla="*/ 0 h 33"/>
                    <a:gd name="T30" fmla="*/ 0 w 14"/>
                    <a:gd name="T31" fmla="*/ 0 h 33"/>
                    <a:gd name="T32" fmla="*/ 0 w 14"/>
                    <a:gd name="T33" fmla="*/ 0 h 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
                    <a:gd name="T52" fmla="*/ 0 h 33"/>
                    <a:gd name="T53" fmla="*/ 14 w 14"/>
                    <a:gd name="T54" fmla="*/ 33 h 3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 h="33">
                      <a:moveTo>
                        <a:pt x="0" y="33"/>
                      </a:moveTo>
                      <a:lnTo>
                        <a:pt x="0" y="33"/>
                      </a:lnTo>
                      <a:lnTo>
                        <a:pt x="3" y="32"/>
                      </a:lnTo>
                      <a:lnTo>
                        <a:pt x="5" y="30"/>
                      </a:lnTo>
                      <a:lnTo>
                        <a:pt x="7" y="26"/>
                      </a:lnTo>
                      <a:lnTo>
                        <a:pt x="10" y="21"/>
                      </a:lnTo>
                      <a:lnTo>
                        <a:pt x="12" y="10"/>
                      </a:lnTo>
                      <a:lnTo>
                        <a:pt x="14" y="0"/>
                      </a:lnTo>
                      <a:lnTo>
                        <a:pt x="13" y="0"/>
                      </a:lnTo>
                      <a:lnTo>
                        <a:pt x="11" y="10"/>
                      </a:lnTo>
                      <a:lnTo>
                        <a:pt x="7" y="20"/>
                      </a:lnTo>
                      <a:lnTo>
                        <a:pt x="6" y="26"/>
                      </a:lnTo>
                      <a:lnTo>
                        <a:pt x="4" y="29"/>
                      </a:lnTo>
                      <a:lnTo>
                        <a:pt x="2" y="31"/>
                      </a:lnTo>
                      <a:lnTo>
                        <a:pt x="0" y="32"/>
                      </a:lnTo>
                      <a:lnTo>
                        <a:pt x="0" y="33"/>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36" name="Freeform 350"/>
                <p:cNvSpPr>
                  <a:spLocks/>
                </p:cNvSpPr>
                <p:nvPr/>
              </p:nvSpPr>
              <p:spPr bwMode="auto">
                <a:xfrm>
                  <a:off x="3412" y="1560"/>
                  <a:ext cx="2" cy="2"/>
                </a:xfrm>
                <a:custGeom>
                  <a:avLst/>
                  <a:gdLst>
                    <a:gd name="T0" fmla="*/ 0 w 7"/>
                    <a:gd name="T1" fmla="*/ 0 h 8"/>
                    <a:gd name="T2" fmla="*/ 0 w 7"/>
                    <a:gd name="T3" fmla="*/ 0 h 8"/>
                    <a:gd name="T4" fmla="*/ 0 w 7"/>
                    <a:gd name="T5" fmla="*/ 0 h 8"/>
                    <a:gd name="T6" fmla="*/ 0 w 7"/>
                    <a:gd name="T7" fmla="*/ 0 h 8"/>
                    <a:gd name="T8" fmla="*/ 0 w 7"/>
                    <a:gd name="T9" fmla="*/ 0 h 8"/>
                    <a:gd name="T10" fmla="*/ 0 w 7"/>
                    <a:gd name="T11" fmla="*/ 0 h 8"/>
                    <a:gd name="T12" fmla="*/ 0 w 7"/>
                    <a:gd name="T13" fmla="*/ 0 h 8"/>
                    <a:gd name="T14" fmla="*/ 0 w 7"/>
                    <a:gd name="T15" fmla="*/ 0 h 8"/>
                    <a:gd name="T16" fmla="*/ 0 w 7"/>
                    <a:gd name="T17" fmla="*/ 0 h 8"/>
                    <a:gd name="T18" fmla="*/ 0 w 7"/>
                    <a:gd name="T19" fmla="*/ 0 h 8"/>
                    <a:gd name="T20" fmla="*/ 0 w 7"/>
                    <a:gd name="T21" fmla="*/ 0 h 8"/>
                    <a:gd name="T22" fmla="*/ 0 w 7"/>
                    <a:gd name="T23" fmla="*/ 0 h 8"/>
                    <a:gd name="T24" fmla="*/ 0 w 7"/>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
                    <a:gd name="T40" fmla="*/ 0 h 8"/>
                    <a:gd name="T41" fmla="*/ 7 w 7"/>
                    <a:gd name="T42" fmla="*/ 8 h 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 h="8">
                      <a:moveTo>
                        <a:pt x="2" y="0"/>
                      </a:moveTo>
                      <a:lnTo>
                        <a:pt x="2" y="0"/>
                      </a:lnTo>
                      <a:lnTo>
                        <a:pt x="0" y="4"/>
                      </a:lnTo>
                      <a:lnTo>
                        <a:pt x="2" y="6"/>
                      </a:lnTo>
                      <a:lnTo>
                        <a:pt x="4" y="8"/>
                      </a:lnTo>
                      <a:lnTo>
                        <a:pt x="7" y="8"/>
                      </a:lnTo>
                      <a:lnTo>
                        <a:pt x="7" y="7"/>
                      </a:lnTo>
                      <a:lnTo>
                        <a:pt x="4" y="6"/>
                      </a:lnTo>
                      <a:lnTo>
                        <a:pt x="3" y="5"/>
                      </a:lnTo>
                      <a:lnTo>
                        <a:pt x="3" y="4"/>
                      </a:lnTo>
                      <a:lnTo>
                        <a:pt x="4" y="1"/>
                      </a:lnTo>
                      <a:lnTo>
                        <a:pt x="2"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37" name="Freeform 351"/>
                <p:cNvSpPr>
                  <a:spLocks/>
                </p:cNvSpPr>
                <p:nvPr/>
              </p:nvSpPr>
              <p:spPr bwMode="auto">
                <a:xfrm>
                  <a:off x="3413" y="1550"/>
                  <a:ext cx="4" cy="10"/>
                </a:xfrm>
                <a:custGeom>
                  <a:avLst/>
                  <a:gdLst>
                    <a:gd name="T0" fmla="*/ 0 w 13"/>
                    <a:gd name="T1" fmla="*/ 0 h 29"/>
                    <a:gd name="T2" fmla="*/ 0 w 13"/>
                    <a:gd name="T3" fmla="*/ 0 h 29"/>
                    <a:gd name="T4" fmla="*/ 0 w 13"/>
                    <a:gd name="T5" fmla="*/ 0 h 29"/>
                    <a:gd name="T6" fmla="*/ 0 w 13"/>
                    <a:gd name="T7" fmla="*/ 0 h 29"/>
                    <a:gd name="T8" fmla="*/ 0 w 13"/>
                    <a:gd name="T9" fmla="*/ 0 h 29"/>
                    <a:gd name="T10" fmla="*/ 0 w 13"/>
                    <a:gd name="T11" fmla="*/ 0 h 29"/>
                    <a:gd name="T12" fmla="*/ 0 w 13"/>
                    <a:gd name="T13" fmla="*/ 0 h 29"/>
                    <a:gd name="T14" fmla="*/ 0 w 13"/>
                    <a:gd name="T15" fmla="*/ 0 h 29"/>
                    <a:gd name="T16" fmla="*/ 0 w 13"/>
                    <a:gd name="T17" fmla="*/ 0 h 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9"/>
                    <a:gd name="T29" fmla="*/ 13 w 13"/>
                    <a:gd name="T30" fmla="*/ 29 h 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9">
                      <a:moveTo>
                        <a:pt x="12" y="0"/>
                      </a:moveTo>
                      <a:lnTo>
                        <a:pt x="12" y="0"/>
                      </a:lnTo>
                      <a:lnTo>
                        <a:pt x="8" y="12"/>
                      </a:lnTo>
                      <a:lnTo>
                        <a:pt x="0" y="28"/>
                      </a:lnTo>
                      <a:lnTo>
                        <a:pt x="2" y="29"/>
                      </a:lnTo>
                      <a:lnTo>
                        <a:pt x="9" y="13"/>
                      </a:lnTo>
                      <a:lnTo>
                        <a:pt x="13" y="1"/>
                      </a:lnTo>
                      <a:lnTo>
                        <a:pt x="12"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38" name="Freeform 352"/>
                <p:cNvSpPr>
                  <a:spLocks/>
                </p:cNvSpPr>
                <p:nvPr/>
              </p:nvSpPr>
              <p:spPr bwMode="auto">
                <a:xfrm>
                  <a:off x="3417" y="1549"/>
                  <a:ext cx="2" cy="2"/>
                </a:xfrm>
                <a:custGeom>
                  <a:avLst/>
                  <a:gdLst>
                    <a:gd name="T0" fmla="*/ 0 w 7"/>
                    <a:gd name="T1" fmla="*/ 0 h 6"/>
                    <a:gd name="T2" fmla="*/ 0 w 7"/>
                    <a:gd name="T3" fmla="*/ 0 h 6"/>
                    <a:gd name="T4" fmla="*/ 0 w 7"/>
                    <a:gd name="T5" fmla="*/ 0 h 6"/>
                    <a:gd name="T6" fmla="*/ 0 w 7"/>
                    <a:gd name="T7" fmla="*/ 0 h 6"/>
                    <a:gd name="T8" fmla="*/ 0 w 7"/>
                    <a:gd name="T9" fmla="*/ 0 h 6"/>
                    <a:gd name="T10" fmla="*/ 0 w 7"/>
                    <a:gd name="T11" fmla="*/ 0 h 6"/>
                    <a:gd name="T12" fmla="*/ 0 w 7"/>
                    <a:gd name="T13" fmla="*/ 0 h 6"/>
                    <a:gd name="T14" fmla="*/ 0 w 7"/>
                    <a:gd name="T15" fmla="*/ 0 h 6"/>
                    <a:gd name="T16" fmla="*/ 0 w 7"/>
                    <a:gd name="T17" fmla="*/ 0 h 6"/>
                    <a:gd name="T18" fmla="*/ 0 w 7"/>
                    <a:gd name="T19" fmla="*/ 0 h 6"/>
                    <a:gd name="T20" fmla="*/ 0 w 7"/>
                    <a:gd name="T21" fmla="*/ 0 h 6"/>
                    <a:gd name="T22" fmla="*/ 0 w 7"/>
                    <a:gd name="T23" fmla="*/ 0 h 6"/>
                    <a:gd name="T24" fmla="*/ 0 w 7"/>
                    <a:gd name="T25" fmla="*/ 0 h 6"/>
                    <a:gd name="T26" fmla="*/ 0 w 7"/>
                    <a:gd name="T27" fmla="*/ 0 h 6"/>
                    <a:gd name="T28" fmla="*/ 0 w 7"/>
                    <a:gd name="T29" fmla="*/ 0 h 6"/>
                    <a:gd name="T30" fmla="*/ 0 w 7"/>
                    <a:gd name="T31" fmla="*/ 0 h 6"/>
                    <a:gd name="T32" fmla="*/ 0 w 7"/>
                    <a:gd name="T33" fmla="*/ 0 h 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6"/>
                    <a:gd name="T53" fmla="*/ 7 w 7"/>
                    <a:gd name="T54" fmla="*/ 6 h 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6">
                      <a:moveTo>
                        <a:pt x="7" y="6"/>
                      </a:moveTo>
                      <a:lnTo>
                        <a:pt x="7" y="6"/>
                      </a:lnTo>
                      <a:lnTo>
                        <a:pt x="7" y="2"/>
                      </a:lnTo>
                      <a:lnTo>
                        <a:pt x="7" y="0"/>
                      </a:lnTo>
                      <a:lnTo>
                        <a:pt x="5" y="0"/>
                      </a:lnTo>
                      <a:lnTo>
                        <a:pt x="4" y="0"/>
                      </a:lnTo>
                      <a:lnTo>
                        <a:pt x="1" y="2"/>
                      </a:lnTo>
                      <a:lnTo>
                        <a:pt x="0" y="3"/>
                      </a:lnTo>
                      <a:lnTo>
                        <a:pt x="1" y="4"/>
                      </a:lnTo>
                      <a:lnTo>
                        <a:pt x="3" y="3"/>
                      </a:lnTo>
                      <a:lnTo>
                        <a:pt x="5" y="1"/>
                      </a:lnTo>
                      <a:lnTo>
                        <a:pt x="6" y="2"/>
                      </a:lnTo>
                      <a:lnTo>
                        <a:pt x="6" y="6"/>
                      </a:lnTo>
                      <a:lnTo>
                        <a:pt x="7" y="6"/>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39" name="Freeform 353"/>
                <p:cNvSpPr>
                  <a:spLocks/>
                </p:cNvSpPr>
                <p:nvPr/>
              </p:nvSpPr>
              <p:spPr bwMode="auto">
                <a:xfrm>
                  <a:off x="3417" y="1527"/>
                  <a:ext cx="8" cy="25"/>
                </a:xfrm>
                <a:custGeom>
                  <a:avLst/>
                  <a:gdLst>
                    <a:gd name="T0" fmla="*/ 0 w 25"/>
                    <a:gd name="T1" fmla="*/ 0 h 75"/>
                    <a:gd name="T2" fmla="*/ 0 w 25"/>
                    <a:gd name="T3" fmla="*/ 0 h 75"/>
                    <a:gd name="T4" fmla="*/ 0 w 25"/>
                    <a:gd name="T5" fmla="*/ 0 h 75"/>
                    <a:gd name="T6" fmla="*/ 0 w 25"/>
                    <a:gd name="T7" fmla="*/ 0 h 75"/>
                    <a:gd name="T8" fmla="*/ 0 w 25"/>
                    <a:gd name="T9" fmla="*/ 0 h 75"/>
                    <a:gd name="T10" fmla="*/ 0 w 25"/>
                    <a:gd name="T11" fmla="*/ 0 h 75"/>
                    <a:gd name="T12" fmla="*/ 0 w 25"/>
                    <a:gd name="T13" fmla="*/ 0 h 75"/>
                    <a:gd name="T14" fmla="*/ 0 w 25"/>
                    <a:gd name="T15" fmla="*/ 0 h 75"/>
                    <a:gd name="T16" fmla="*/ 0 w 25"/>
                    <a:gd name="T17" fmla="*/ 0 h 75"/>
                    <a:gd name="T18" fmla="*/ 0 w 25"/>
                    <a:gd name="T19" fmla="*/ 0 h 75"/>
                    <a:gd name="T20" fmla="*/ 0 w 25"/>
                    <a:gd name="T21" fmla="*/ 0 h 75"/>
                    <a:gd name="T22" fmla="*/ 0 w 25"/>
                    <a:gd name="T23" fmla="*/ 0 h 75"/>
                    <a:gd name="T24" fmla="*/ 0 w 25"/>
                    <a:gd name="T25" fmla="*/ 0 h 75"/>
                    <a:gd name="T26" fmla="*/ 0 w 25"/>
                    <a:gd name="T27" fmla="*/ 0 h 75"/>
                    <a:gd name="T28" fmla="*/ 0 w 25"/>
                    <a:gd name="T29" fmla="*/ 0 h 75"/>
                    <a:gd name="T30" fmla="*/ 0 w 25"/>
                    <a:gd name="T31" fmla="*/ 0 h 75"/>
                    <a:gd name="T32" fmla="*/ 0 w 25"/>
                    <a:gd name="T33" fmla="*/ 0 h 75"/>
                    <a:gd name="T34" fmla="*/ 0 w 25"/>
                    <a:gd name="T35" fmla="*/ 0 h 75"/>
                    <a:gd name="T36" fmla="*/ 0 w 25"/>
                    <a:gd name="T37" fmla="*/ 0 h 75"/>
                    <a:gd name="T38" fmla="*/ 0 w 25"/>
                    <a:gd name="T39" fmla="*/ 0 h 75"/>
                    <a:gd name="T40" fmla="*/ 0 w 25"/>
                    <a:gd name="T41" fmla="*/ 0 h 75"/>
                    <a:gd name="T42" fmla="*/ 0 w 25"/>
                    <a:gd name="T43" fmla="*/ 0 h 75"/>
                    <a:gd name="T44" fmla="*/ 0 w 25"/>
                    <a:gd name="T45" fmla="*/ 0 h 75"/>
                    <a:gd name="T46" fmla="*/ 0 w 25"/>
                    <a:gd name="T47" fmla="*/ 0 h 75"/>
                    <a:gd name="T48" fmla="*/ 0 w 25"/>
                    <a:gd name="T49" fmla="*/ 0 h 75"/>
                    <a:gd name="T50" fmla="*/ 0 w 25"/>
                    <a:gd name="T51" fmla="*/ 0 h 75"/>
                    <a:gd name="T52" fmla="*/ 0 w 25"/>
                    <a:gd name="T53" fmla="*/ 0 h 7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5"/>
                    <a:gd name="T82" fmla="*/ 0 h 75"/>
                    <a:gd name="T83" fmla="*/ 25 w 25"/>
                    <a:gd name="T84" fmla="*/ 75 h 7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5" h="75">
                      <a:moveTo>
                        <a:pt x="25" y="5"/>
                      </a:moveTo>
                      <a:lnTo>
                        <a:pt x="25" y="12"/>
                      </a:lnTo>
                      <a:lnTo>
                        <a:pt x="22" y="29"/>
                      </a:lnTo>
                      <a:lnTo>
                        <a:pt x="20" y="39"/>
                      </a:lnTo>
                      <a:lnTo>
                        <a:pt x="18" y="50"/>
                      </a:lnTo>
                      <a:lnTo>
                        <a:pt x="13" y="60"/>
                      </a:lnTo>
                      <a:lnTo>
                        <a:pt x="10" y="70"/>
                      </a:lnTo>
                      <a:lnTo>
                        <a:pt x="7" y="73"/>
                      </a:lnTo>
                      <a:lnTo>
                        <a:pt x="5" y="75"/>
                      </a:lnTo>
                      <a:lnTo>
                        <a:pt x="3" y="75"/>
                      </a:lnTo>
                      <a:lnTo>
                        <a:pt x="1" y="75"/>
                      </a:lnTo>
                      <a:lnTo>
                        <a:pt x="0" y="74"/>
                      </a:lnTo>
                      <a:lnTo>
                        <a:pt x="0" y="71"/>
                      </a:lnTo>
                      <a:lnTo>
                        <a:pt x="0" y="69"/>
                      </a:lnTo>
                      <a:lnTo>
                        <a:pt x="1" y="67"/>
                      </a:lnTo>
                      <a:lnTo>
                        <a:pt x="4" y="57"/>
                      </a:lnTo>
                      <a:lnTo>
                        <a:pt x="8" y="37"/>
                      </a:lnTo>
                      <a:lnTo>
                        <a:pt x="13" y="16"/>
                      </a:lnTo>
                      <a:lnTo>
                        <a:pt x="15" y="4"/>
                      </a:lnTo>
                      <a:lnTo>
                        <a:pt x="17" y="2"/>
                      </a:lnTo>
                      <a:lnTo>
                        <a:pt x="18" y="1"/>
                      </a:lnTo>
                      <a:lnTo>
                        <a:pt x="19" y="0"/>
                      </a:lnTo>
                      <a:lnTo>
                        <a:pt x="21" y="0"/>
                      </a:lnTo>
                      <a:lnTo>
                        <a:pt x="22" y="1"/>
                      </a:lnTo>
                      <a:lnTo>
                        <a:pt x="25" y="1"/>
                      </a:lnTo>
                      <a:lnTo>
                        <a:pt x="25" y="4"/>
                      </a:lnTo>
                      <a:lnTo>
                        <a:pt x="25" y="5"/>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40" name="Freeform 354"/>
                <p:cNvSpPr>
                  <a:spLocks/>
                </p:cNvSpPr>
                <p:nvPr/>
              </p:nvSpPr>
              <p:spPr bwMode="auto">
                <a:xfrm>
                  <a:off x="3419" y="1529"/>
                  <a:ext cx="6" cy="21"/>
                </a:xfrm>
                <a:custGeom>
                  <a:avLst/>
                  <a:gdLst>
                    <a:gd name="T0" fmla="*/ 0 w 18"/>
                    <a:gd name="T1" fmla="*/ 0 h 65"/>
                    <a:gd name="T2" fmla="*/ 0 w 18"/>
                    <a:gd name="T3" fmla="*/ 0 h 65"/>
                    <a:gd name="T4" fmla="*/ 0 w 18"/>
                    <a:gd name="T5" fmla="*/ 0 h 65"/>
                    <a:gd name="T6" fmla="*/ 0 w 18"/>
                    <a:gd name="T7" fmla="*/ 0 h 65"/>
                    <a:gd name="T8" fmla="*/ 0 w 18"/>
                    <a:gd name="T9" fmla="*/ 0 h 65"/>
                    <a:gd name="T10" fmla="*/ 0 w 18"/>
                    <a:gd name="T11" fmla="*/ 0 h 65"/>
                    <a:gd name="T12" fmla="*/ 0 w 18"/>
                    <a:gd name="T13" fmla="*/ 0 h 65"/>
                    <a:gd name="T14" fmla="*/ 0 w 18"/>
                    <a:gd name="T15" fmla="*/ 0 h 65"/>
                    <a:gd name="T16" fmla="*/ 0 w 18"/>
                    <a:gd name="T17" fmla="*/ 0 h 65"/>
                    <a:gd name="T18" fmla="*/ 0 w 18"/>
                    <a:gd name="T19" fmla="*/ 0 h 65"/>
                    <a:gd name="T20" fmla="*/ 0 w 18"/>
                    <a:gd name="T21" fmla="*/ 0 h 65"/>
                    <a:gd name="T22" fmla="*/ 0 w 18"/>
                    <a:gd name="T23" fmla="*/ 0 h 65"/>
                    <a:gd name="T24" fmla="*/ 0 w 18"/>
                    <a:gd name="T25" fmla="*/ 0 h 65"/>
                    <a:gd name="T26" fmla="*/ 0 w 18"/>
                    <a:gd name="T27" fmla="*/ 0 h 65"/>
                    <a:gd name="T28" fmla="*/ 0 w 18"/>
                    <a:gd name="T29" fmla="*/ 0 h 65"/>
                    <a:gd name="T30" fmla="*/ 0 w 18"/>
                    <a:gd name="T31" fmla="*/ 0 h 65"/>
                    <a:gd name="T32" fmla="*/ 0 w 18"/>
                    <a:gd name="T33" fmla="*/ 0 h 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65"/>
                    <a:gd name="T53" fmla="*/ 18 w 18"/>
                    <a:gd name="T54" fmla="*/ 65 h 6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65">
                      <a:moveTo>
                        <a:pt x="2" y="65"/>
                      </a:moveTo>
                      <a:lnTo>
                        <a:pt x="2" y="65"/>
                      </a:lnTo>
                      <a:lnTo>
                        <a:pt x="6" y="56"/>
                      </a:lnTo>
                      <a:lnTo>
                        <a:pt x="10" y="45"/>
                      </a:lnTo>
                      <a:lnTo>
                        <a:pt x="13" y="34"/>
                      </a:lnTo>
                      <a:lnTo>
                        <a:pt x="14" y="24"/>
                      </a:lnTo>
                      <a:lnTo>
                        <a:pt x="17" y="7"/>
                      </a:lnTo>
                      <a:lnTo>
                        <a:pt x="18" y="0"/>
                      </a:lnTo>
                      <a:lnTo>
                        <a:pt x="15" y="0"/>
                      </a:lnTo>
                      <a:lnTo>
                        <a:pt x="15" y="7"/>
                      </a:lnTo>
                      <a:lnTo>
                        <a:pt x="13" y="24"/>
                      </a:lnTo>
                      <a:lnTo>
                        <a:pt x="11" y="34"/>
                      </a:lnTo>
                      <a:lnTo>
                        <a:pt x="9" y="45"/>
                      </a:lnTo>
                      <a:lnTo>
                        <a:pt x="5" y="55"/>
                      </a:lnTo>
                      <a:lnTo>
                        <a:pt x="0" y="64"/>
                      </a:lnTo>
                      <a:lnTo>
                        <a:pt x="2" y="65"/>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41" name="Freeform 355"/>
                <p:cNvSpPr>
                  <a:spLocks/>
                </p:cNvSpPr>
                <p:nvPr/>
              </p:nvSpPr>
              <p:spPr bwMode="auto">
                <a:xfrm>
                  <a:off x="3416" y="1549"/>
                  <a:ext cx="4" cy="3"/>
                </a:xfrm>
                <a:custGeom>
                  <a:avLst/>
                  <a:gdLst>
                    <a:gd name="T0" fmla="*/ 0 w 11"/>
                    <a:gd name="T1" fmla="*/ 0 h 9"/>
                    <a:gd name="T2" fmla="*/ 0 w 11"/>
                    <a:gd name="T3" fmla="*/ 0 h 9"/>
                    <a:gd name="T4" fmla="*/ 0 w 11"/>
                    <a:gd name="T5" fmla="*/ 0 h 9"/>
                    <a:gd name="T6" fmla="*/ 0 w 11"/>
                    <a:gd name="T7" fmla="*/ 0 h 9"/>
                    <a:gd name="T8" fmla="*/ 0 w 11"/>
                    <a:gd name="T9" fmla="*/ 0 h 9"/>
                    <a:gd name="T10" fmla="*/ 0 w 11"/>
                    <a:gd name="T11" fmla="*/ 0 h 9"/>
                    <a:gd name="T12" fmla="*/ 0 w 11"/>
                    <a:gd name="T13" fmla="*/ 0 h 9"/>
                    <a:gd name="T14" fmla="*/ 0 w 11"/>
                    <a:gd name="T15" fmla="*/ 0 h 9"/>
                    <a:gd name="T16" fmla="*/ 0 w 11"/>
                    <a:gd name="T17" fmla="*/ 0 h 9"/>
                    <a:gd name="T18" fmla="*/ 0 w 11"/>
                    <a:gd name="T19" fmla="*/ 0 h 9"/>
                    <a:gd name="T20" fmla="*/ 0 w 11"/>
                    <a:gd name="T21" fmla="*/ 0 h 9"/>
                    <a:gd name="T22" fmla="*/ 0 w 11"/>
                    <a:gd name="T23" fmla="*/ 0 h 9"/>
                    <a:gd name="T24" fmla="*/ 0 w 11"/>
                    <a:gd name="T25" fmla="*/ 0 h 9"/>
                    <a:gd name="T26" fmla="*/ 0 w 11"/>
                    <a:gd name="T27" fmla="*/ 0 h 9"/>
                    <a:gd name="T28" fmla="*/ 0 w 11"/>
                    <a:gd name="T29" fmla="*/ 0 h 9"/>
                    <a:gd name="T30" fmla="*/ 0 w 11"/>
                    <a:gd name="T31" fmla="*/ 0 h 9"/>
                    <a:gd name="T32" fmla="*/ 0 w 11"/>
                    <a:gd name="T33" fmla="*/ 0 h 9"/>
                    <a:gd name="T34" fmla="*/ 0 w 11"/>
                    <a:gd name="T35" fmla="*/ 0 h 9"/>
                    <a:gd name="T36" fmla="*/ 0 w 11"/>
                    <a:gd name="T37" fmla="*/ 0 h 9"/>
                    <a:gd name="T38" fmla="*/ 0 w 11"/>
                    <a:gd name="T39" fmla="*/ 0 h 9"/>
                    <a:gd name="T40" fmla="*/ 0 w 11"/>
                    <a:gd name="T41" fmla="*/ 0 h 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9"/>
                    <a:gd name="T65" fmla="*/ 11 w 11"/>
                    <a:gd name="T66" fmla="*/ 9 h 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9">
                      <a:moveTo>
                        <a:pt x="1" y="0"/>
                      </a:moveTo>
                      <a:lnTo>
                        <a:pt x="1" y="0"/>
                      </a:lnTo>
                      <a:lnTo>
                        <a:pt x="0" y="2"/>
                      </a:lnTo>
                      <a:lnTo>
                        <a:pt x="0" y="4"/>
                      </a:lnTo>
                      <a:lnTo>
                        <a:pt x="0" y="7"/>
                      </a:lnTo>
                      <a:lnTo>
                        <a:pt x="2" y="9"/>
                      </a:lnTo>
                      <a:lnTo>
                        <a:pt x="4" y="9"/>
                      </a:lnTo>
                      <a:lnTo>
                        <a:pt x="6" y="9"/>
                      </a:lnTo>
                      <a:lnTo>
                        <a:pt x="8" y="7"/>
                      </a:lnTo>
                      <a:lnTo>
                        <a:pt x="11" y="3"/>
                      </a:lnTo>
                      <a:lnTo>
                        <a:pt x="9" y="2"/>
                      </a:lnTo>
                      <a:lnTo>
                        <a:pt x="7" y="6"/>
                      </a:lnTo>
                      <a:lnTo>
                        <a:pt x="6" y="7"/>
                      </a:lnTo>
                      <a:lnTo>
                        <a:pt x="4" y="8"/>
                      </a:lnTo>
                      <a:lnTo>
                        <a:pt x="2" y="7"/>
                      </a:lnTo>
                      <a:lnTo>
                        <a:pt x="1" y="4"/>
                      </a:lnTo>
                      <a:lnTo>
                        <a:pt x="1" y="2"/>
                      </a:lnTo>
                      <a:lnTo>
                        <a:pt x="2" y="0"/>
                      </a:lnTo>
                      <a:lnTo>
                        <a:pt x="1"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42" name="Freeform 356"/>
                <p:cNvSpPr>
                  <a:spLocks/>
                </p:cNvSpPr>
                <p:nvPr/>
              </p:nvSpPr>
              <p:spPr bwMode="auto">
                <a:xfrm>
                  <a:off x="3417" y="1528"/>
                  <a:ext cx="5" cy="21"/>
                </a:xfrm>
                <a:custGeom>
                  <a:avLst/>
                  <a:gdLst>
                    <a:gd name="T0" fmla="*/ 0 w 17"/>
                    <a:gd name="T1" fmla="*/ 0 h 63"/>
                    <a:gd name="T2" fmla="*/ 0 w 17"/>
                    <a:gd name="T3" fmla="*/ 0 h 63"/>
                    <a:gd name="T4" fmla="*/ 0 w 17"/>
                    <a:gd name="T5" fmla="*/ 0 h 63"/>
                    <a:gd name="T6" fmla="*/ 0 w 17"/>
                    <a:gd name="T7" fmla="*/ 0 h 63"/>
                    <a:gd name="T8" fmla="*/ 0 w 17"/>
                    <a:gd name="T9" fmla="*/ 0 h 63"/>
                    <a:gd name="T10" fmla="*/ 0 w 17"/>
                    <a:gd name="T11" fmla="*/ 0 h 63"/>
                    <a:gd name="T12" fmla="*/ 0 w 17"/>
                    <a:gd name="T13" fmla="*/ 0 h 63"/>
                    <a:gd name="T14" fmla="*/ 0 w 17"/>
                    <a:gd name="T15" fmla="*/ 0 h 63"/>
                    <a:gd name="T16" fmla="*/ 0 w 17"/>
                    <a:gd name="T17" fmla="*/ 0 h 63"/>
                    <a:gd name="T18" fmla="*/ 0 w 17"/>
                    <a:gd name="T19" fmla="*/ 0 h 63"/>
                    <a:gd name="T20" fmla="*/ 0 w 17"/>
                    <a:gd name="T21" fmla="*/ 0 h 63"/>
                    <a:gd name="T22" fmla="*/ 0 w 17"/>
                    <a:gd name="T23" fmla="*/ 0 h 63"/>
                    <a:gd name="T24" fmla="*/ 0 w 17"/>
                    <a:gd name="T25" fmla="*/ 0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63"/>
                    <a:gd name="T41" fmla="*/ 17 w 17"/>
                    <a:gd name="T42" fmla="*/ 63 h 6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63">
                      <a:moveTo>
                        <a:pt x="14" y="0"/>
                      </a:moveTo>
                      <a:lnTo>
                        <a:pt x="14" y="0"/>
                      </a:lnTo>
                      <a:lnTo>
                        <a:pt x="12" y="12"/>
                      </a:lnTo>
                      <a:lnTo>
                        <a:pt x="7" y="32"/>
                      </a:lnTo>
                      <a:lnTo>
                        <a:pt x="3" y="53"/>
                      </a:lnTo>
                      <a:lnTo>
                        <a:pt x="0" y="63"/>
                      </a:lnTo>
                      <a:lnTo>
                        <a:pt x="1" y="63"/>
                      </a:lnTo>
                      <a:lnTo>
                        <a:pt x="5" y="53"/>
                      </a:lnTo>
                      <a:lnTo>
                        <a:pt x="10" y="33"/>
                      </a:lnTo>
                      <a:lnTo>
                        <a:pt x="13" y="12"/>
                      </a:lnTo>
                      <a:lnTo>
                        <a:pt x="17" y="1"/>
                      </a:lnTo>
                      <a:lnTo>
                        <a:pt x="14"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43" name="Freeform 357"/>
                <p:cNvSpPr>
                  <a:spLocks/>
                </p:cNvSpPr>
                <p:nvPr/>
              </p:nvSpPr>
              <p:spPr bwMode="auto">
                <a:xfrm>
                  <a:off x="3421" y="1527"/>
                  <a:ext cx="4" cy="2"/>
                </a:xfrm>
                <a:custGeom>
                  <a:avLst/>
                  <a:gdLst>
                    <a:gd name="T0" fmla="*/ 0 w 12"/>
                    <a:gd name="T1" fmla="*/ 0 h 6"/>
                    <a:gd name="T2" fmla="*/ 0 w 12"/>
                    <a:gd name="T3" fmla="*/ 0 h 6"/>
                    <a:gd name="T4" fmla="*/ 0 w 12"/>
                    <a:gd name="T5" fmla="*/ 0 h 6"/>
                    <a:gd name="T6" fmla="*/ 0 w 12"/>
                    <a:gd name="T7" fmla="*/ 0 h 6"/>
                    <a:gd name="T8" fmla="*/ 0 w 12"/>
                    <a:gd name="T9" fmla="*/ 0 h 6"/>
                    <a:gd name="T10" fmla="*/ 0 w 12"/>
                    <a:gd name="T11" fmla="*/ 0 h 6"/>
                    <a:gd name="T12" fmla="*/ 0 w 12"/>
                    <a:gd name="T13" fmla="*/ 0 h 6"/>
                    <a:gd name="T14" fmla="*/ 0 w 12"/>
                    <a:gd name="T15" fmla="*/ 0 h 6"/>
                    <a:gd name="T16" fmla="*/ 0 w 12"/>
                    <a:gd name="T17" fmla="*/ 0 h 6"/>
                    <a:gd name="T18" fmla="*/ 0 w 12"/>
                    <a:gd name="T19" fmla="*/ 0 h 6"/>
                    <a:gd name="T20" fmla="*/ 0 w 12"/>
                    <a:gd name="T21" fmla="*/ 0 h 6"/>
                    <a:gd name="T22" fmla="*/ 0 w 12"/>
                    <a:gd name="T23" fmla="*/ 0 h 6"/>
                    <a:gd name="T24" fmla="*/ 0 w 12"/>
                    <a:gd name="T25" fmla="*/ 0 h 6"/>
                    <a:gd name="T26" fmla="*/ 0 w 12"/>
                    <a:gd name="T27" fmla="*/ 0 h 6"/>
                    <a:gd name="T28" fmla="*/ 0 w 12"/>
                    <a:gd name="T29" fmla="*/ 0 h 6"/>
                    <a:gd name="T30" fmla="*/ 0 w 12"/>
                    <a:gd name="T31" fmla="*/ 0 h 6"/>
                    <a:gd name="T32" fmla="*/ 0 w 12"/>
                    <a:gd name="T33" fmla="*/ 0 h 6"/>
                    <a:gd name="T34" fmla="*/ 0 w 12"/>
                    <a:gd name="T35" fmla="*/ 0 h 6"/>
                    <a:gd name="T36" fmla="*/ 0 w 12"/>
                    <a:gd name="T37" fmla="*/ 0 h 6"/>
                    <a:gd name="T38" fmla="*/ 0 w 12"/>
                    <a:gd name="T39" fmla="*/ 0 h 6"/>
                    <a:gd name="T40" fmla="*/ 0 w 12"/>
                    <a:gd name="T41" fmla="*/ 0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6"/>
                    <a:gd name="T65" fmla="*/ 12 w 12"/>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6">
                      <a:moveTo>
                        <a:pt x="12" y="6"/>
                      </a:moveTo>
                      <a:lnTo>
                        <a:pt x="12" y="6"/>
                      </a:lnTo>
                      <a:lnTo>
                        <a:pt x="12" y="3"/>
                      </a:lnTo>
                      <a:lnTo>
                        <a:pt x="11" y="2"/>
                      </a:lnTo>
                      <a:lnTo>
                        <a:pt x="9" y="1"/>
                      </a:lnTo>
                      <a:lnTo>
                        <a:pt x="7" y="0"/>
                      </a:lnTo>
                      <a:lnTo>
                        <a:pt x="5" y="0"/>
                      </a:lnTo>
                      <a:lnTo>
                        <a:pt x="4" y="1"/>
                      </a:lnTo>
                      <a:lnTo>
                        <a:pt x="1" y="2"/>
                      </a:lnTo>
                      <a:lnTo>
                        <a:pt x="0" y="5"/>
                      </a:lnTo>
                      <a:lnTo>
                        <a:pt x="3" y="6"/>
                      </a:lnTo>
                      <a:lnTo>
                        <a:pt x="3" y="3"/>
                      </a:lnTo>
                      <a:lnTo>
                        <a:pt x="4" y="2"/>
                      </a:lnTo>
                      <a:lnTo>
                        <a:pt x="6" y="2"/>
                      </a:lnTo>
                      <a:lnTo>
                        <a:pt x="7" y="2"/>
                      </a:lnTo>
                      <a:lnTo>
                        <a:pt x="8" y="2"/>
                      </a:lnTo>
                      <a:lnTo>
                        <a:pt x="9" y="3"/>
                      </a:lnTo>
                      <a:lnTo>
                        <a:pt x="9" y="5"/>
                      </a:lnTo>
                      <a:lnTo>
                        <a:pt x="9" y="6"/>
                      </a:lnTo>
                      <a:lnTo>
                        <a:pt x="12" y="6"/>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44" name="Freeform 358"/>
                <p:cNvSpPr>
                  <a:spLocks/>
                </p:cNvSpPr>
                <p:nvPr/>
              </p:nvSpPr>
              <p:spPr bwMode="auto">
                <a:xfrm>
                  <a:off x="3592" y="1488"/>
                  <a:ext cx="58" cy="45"/>
                </a:xfrm>
                <a:custGeom>
                  <a:avLst/>
                  <a:gdLst>
                    <a:gd name="T0" fmla="*/ 0 w 176"/>
                    <a:gd name="T1" fmla="*/ 0 h 134"/>
                    <a:gd name="T2" fmla="*/ 0 w 176"/>
                    <a:gd name="T3" fmla="*/ 0 h 134"/>
                    <a:gd name="T4" fmla="*/ 0 w 176"/>
                    <a:gd name="T5" fmla="*/ 0 h 134"/>
                    <a:gd name="T6" fmla="*/ 0 w 176"/>
                    <a:gd name="T7" fmla="*/ 0 h 134"/>
                    <a:gd name="T8" fmla="*/ 0 w 176"/>
                    <a:gd name="T9" fmla="*/ 0 h 134"/>
                    <a:gd name="T10" fmla="*/ 0 w 176"/>
                    <a:gd name="T11" fmla="*/ 0 h 134"/>
                    <a:gd name="T12" fmla="*/ 0 w 176"/>
                    <a:gd name="T13" fmla="*/ 0 h 134"/>
                    <a:gd name="T14" fmla="*/ 0 w 176"/>
                    <a:gd name="T15" fmla="*/ 0 h 134"/>
                    <a:gd name="T16" fmla="*/ 0 w 176"/>
                    <a:gd name="T17" fmla="*/ 0 h 134"/>
                    <a:gd name="T18" fmla="*/ 0 w 176"/>
                    <a:gd name="T19" fmla="*/ 0 h 134"/>
                    <a:gd name="T20" fmla="*/ 0 w 176"/>
                    <a:gd name="T21" fmla="*/ 0 h 134"/>
                    <a:gd name="T22" fmla="*/ 0 w 176"/>
                    <a:gd name="T23" fmla="*/ 0 h 134"/>
                    <a:gd name="T24" fmla="*/ 0 w 176"/>
                    <a:gd name="T25" fmla="*/ 0 h 134"/>
                    <a:gd name="T26" fmla="*/ 0 w 176"/>
                    <a:gd name="T27" fmla="*/ 0 h 134"/>
                    <a:gd name="T28" fmla="*/ 0 w 176"/>
                    <a:gd name="T29" fmla="*/ 0 h 134"/>
                    <a:gd name="T30" fmla="*/ 0 w 176"/>
                    <a:gd name="T31" fmla="*/ 0 h 134"/>
                    <a:gd name="T32" fmla="*/ 0 w 176"/>
                    <a:gd name="T33" fmla="*/ 0 h 134"/>
                    <a:gd name="T34" fmla="*/ 0 w 176"/>
                    <a:gd name="T35" fmla="*/ 0 h 134"/>
                    <a:gd name="T36" fmla="*/ 0 w 176"/>
                    <a:gd name="T37" fmla="*/ 0 h 134"/>
                    <a:gd name="T38" fmla="*/ 0 w 176"/>
                    <a:gd name="T39" fmla="*/ 0 h 134"/>
                    <a:gd name="T40" fmla="*/ 0 w 176"/>
                    <a:gd name="T41" fmla="*/ 0 h 134"/>
                    <a:gd name="T42" fmla="*/ 0 w 176"/>
                    <a:gd name="T43" fmla="*/ 0 h 134"/>
                    <a:gd name="T44" fmla="*/ 0 w 176"/>
                    <a:gd name="T45" fmla="*/ 0 h 134"/>
                    <a:gd name="T46" fmla="*/ 0 w 176"/>
                    <a:gd name="T47" fmla="*/ 0 h 134"/>
                    <a:gd name="T48" fmla="*/ 0 w 176"/>
                    <a:gd name="T49" fmla="*/ 0 h 134"/>
                    <a:gd name="T50" fmla="*/ 0 w 176"/>
                    <a:gd name="T51" fmla="*/ 0 h 134"/>
                    <a:gd name="T52" fmla="*/ 0 w 176"/>
                    <a:gd name="T53" fmla="*/ 0 h 134"/>
                    <a:gd name="T54" fmla="*/ 0 w 176"/>
                    <a:gd name="T55" fmla="*/ 0 h 134"/>
                    <a:gd name="T56" fmla="*/ 0 w 176"/>
                    <a:gd name="T57" fmla="*/ 0 h 134"/>
                    <a:gd name="T58" fmla="*/ 0 w 176"/>
                    <a:gd name="T59" fmla="*/ 0 h 134"/>
                    <a:gd name="T60" fmla="*/ 0 w 176"/>
                    <a:gd name="T61" fmla="*/ 0 h 134"/>
                    <a:gd name="T62" fmla="*/ 0 w 176"/>
                    <a:gd name="T63" fmla="*/ 0 h 134"/>
                    <a:gd name="T64" fmla="*/ 0 w 176"/>
                    <a:gd name="T65" fmla="*/ 0 h 134"/>
                    <a:gd name="T66" fmla="*/ 0 w 176"/>
                    <a:gd name="T67" fmla="*/ 0 h 134"/>
                    <a:gd name="T68" fmla="*/ 0 w 176"/>
                    <a:gd name="T69" fmla="*/ 0 h 134"/>
                    <a:gd name="T70" fmla="*/ 0 w 176"/>
                    <a:gd name="T71" fmla="*/ 0 h 134"/>
                    <a:gd name="T72" fmla="*/ 0 w 176"/>
                    <a:gd name="T73" fmla="*/ 0 h 134"/>
                    <a:gd name="T74" fmla="*/ 0 w 176"/>
                    <a:gd name="T75" fmla="*/ 0 h 134"/>
                    <a:gd name="T76" fmla="*/ 0 w 176"/>
                    <a:gd name="T77" fmla="*/ 0 h 134"/>
                    <a:gd name="T78" fmla="*/ 0 w 176"/>
                    <a:gd name="T79" fmla="*/ 0 h 134"/>
                    <a:gd name="T80" fmla="*/ 0 w 176"/>
                    <a:gd name="T81" fmla="*/ 0 h 134"/>
                    <a:gd name="T82" fmla="*/ 0 w 176"/>
                    <a:gd name="T83" fmla="*/ 0 h 134"/>
                    <a:gd name="T84" fmla="*/ 0 w 176"/>
                    <a:gd name="T85" fmla="*/ 0 h 134"/>
                    <a:gd name="T86" fmla="*/ 0 w 176"/>
                    <a:gd name="T87" fmla="*/ 0 h 134"/>
                    <a:gd name="T88" fmla="*/ 0 w 176"/>
                    <a:gd name="T89" fmla="*/ 0 h 134"/>
                    <a:gd name="T90" fmla="*/ 0 w 176"/>
                    <a:gd name="T91" fmla="*/ 0 h 134"/>
                    <a:gd name="T92" fmla="*/ 0 w 176"/>
                    <a:gd name="T93" fmla="*/ 0 h 134"/>
                    <a:gd name="T94" fmla="*/ 0 w 176"/>
                    <a:gd name="T95" fmla="*/ 0 h 134"/>
                    <a:gd name="T96" fmla="*/ 0 w 176"/>
                    <a:gd name="T97" fmla="*/ 0 h 1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6"/>
                    <a:gd name="T148" fmla="*/ 0 h 134"/>
                    <a:gd name="T149" fmla="*/ 176 w 176"/>
                    <a:gd name="T150" fmla="*/ 134 h 13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6" h="134">
                      <a:moveTo>
                        <a:pt x="67" y="2"/>
                      </a:moveTo>
                      <a:lnTo>
                        <a:pt x="79" y="5"/>
                      </a:lnTo>
                      <a:lnTo>
                        <a:pt x="92" y="7"/>
                      </a:lnTo>
                      <a:lnTo>
                        <a:pt x="102" y="10"/>
                      </a:lnTo>
                      <a:lnTo>
                        <a:pt x="114" y="14"/>
                      </a:lnTo>
                      <a:lnTo>
                        <a:pt x="125" y="19"/>
                      </a:lnTo>
                      <a:lnTo>
                        <a:pt x="137" y="26"/>
                      </a:lnTo>
                      <a:lnTo>
                        <a:pt x="150" y="36"/>
                      </a:lnTo>
                      <a:lnTo>
                        <a:pt x="163" y="49"/>
                      </a:lnTo>
                      <a:lnTo>
                        <a:pt x="167" y="54"/>
                      </a:lnTo>
                      <a:lnTo>
                        <a:pt x="170" y="58"/>
                      </a:lnTo>
                      <a:lnTo>
                        <a:pt x="173" y="63"/>
                      </a:lnTo>
                      <a:lnTo>
                        <a:pt x="175" y="67"/>
                      </a:lnTo>
                      <a:lnTo>
                        <a:pt x="176" y="77"/>
                      </a:lnTo>
                      <a:lnTo>
                        <a:pt x="176" y="85"/>
                      </a:lnTo>
                      <a:lnTo>
                        <a:pt x="175" y="93"/>
                      </a:lnTo>
                      <a:lnTo>
                        <a:pt x="170" y="102"/>
                      </a:lnTo>
                      <a:lnTo>
                        <a:pt x="166" y="109"/>
                      </a:lnTo>
                      <a:lnTo>
                        <a:pt x="159" y="116"/>
                      </a:lnTo>
                      <a:lnTo>
                        <a:pt x="152" y="122"/>
                      </a:lnTo>
                      <a:lnTo>
                        <a:pt x="144" y="127"/>
                      </a:lnTo>
                      <a:lnTo>
                        <a:pt x="134" y="131"/>
                      </a:lnTo>
                      <a:lnTo>
                        <a:pt x="125" y="133"/>
                      </a:lnTo>
                      <a:lnTo>
                        <a:pt x="116" y="134"/>
                      </a:lnTo>
                      <a:lnTo>
                        <a:pt x="108" y="134"/>
                      </a:lnTo>
                      <a:lnTo>
                        <a:pt x="99" y="132"/>
                      </a:lnTo>
                      <a:lnTo>
                        <a:pt x="92" y="129"/>
                      </a:lnTo>
                      <a:lnTo>
                        <a:pt x="78" y="120"/>
                      </a:lnTo>
                      <a:lnTo>
                        <a:pt x="65" y="110"/>
                      </a:lnTo>
                      <a:lnTo>
                        <a:pt x="54" y="100"/>
                      </a:lnTo>
                      <a:lnTo>
                        <a:pt x="43" y="90"/>
                      </a:lnTo>
                      <a:lnTo>
                        <a:pt x="29" y="75"/>
                      </a:lnTo>
                      <a:lnTo>
                        <a:pt x="21" y="64"/>
                      </a:lnTo>
                      <a:lnTo>
                        <a:pt x="15" y="58"/>
                      </a:lnTo>
                      <a:lnTo>
                        <a:pt x="6" y="51"/>
                      </a:lnTo>
                      <a:lnTo>
                        <a:pt x="3" y="46"/>
                      </a:lnTo>
                      <a:lnTo>
                        <a:pt x="0" y="40"/>
                      </a:lnTo>
                      <a:lnTo>
                        <a:pt x="0" y="37"/>
                      </a:lnTo>
                      <a:lnTo>
                        <a:pt x="0" y="33"/>
                      </a:lnTo>
                      <a:lnTo>
                        <a:pt x="1" y="29"/>
                      </a:lnTo>
                      <a:lnTo>
                        <a:pt x="4" y="24"/>
                      </a:lnTo>
                      <a:lnTo>
                        <a:pt x="6" y="19"/>
                      </a:lnTo>
                      <a:lnTo>
                        <a:pt x="8" y="14"/>
                      </a:lnTo>
                      <a:lnTo>
                        <a:pt x="13" y="10"/>
                      </a:lnTo>
                      <a:lnTo>
                        <a:pt x="19" y="6"/>
                      </a:lnTo>
                      <a:lnTo>
                        <a:pt x="27" y="1"/>
                      </a:lnTo>
                      <a:lnTo>
                        <a:pt x="37" y="0"/>
                      </a:lnTo>
                      <a:lnTo>
                        <a:pt x="51" y="0"/>
                      </a:lnTo>
                      <a:lnTo>
                        <a:pt x="67" y="2"/>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45" name="Freeform 359"/>
                <p:cNvSpPr>
                  <a:spLocks/>
                </p:cNvSpPr>
                <p:nvPr/>
              </p:nvSpPr>
              <p:spPr bwMode="auto">
                <a:xfrm>
                  <a:off x="3595" y="1490"/>
                  <a:ext cx="54" cy="41"/>
                </a:xfrm>
                <a:custGeom>
                  <a:avLst/>
                  <a:gdLst>
                    <a:gd name="T0" fmla="*/ 0 w 162"/>
                    <a:gd name="T1" fmla="*/ 0 h 123"/>
                    <a:gd name="T2" fmla="*/ 0 w 162"/>
                    <a:gd name="T3" fmla="*/ 0 h 123"/>
                    <a:gd name="T4" fmla="*/ 0 w 162"/>
                    <a:gd name="T5" fmla="*/ 0 h 123"/>
                    <a:gd name="T6" fmla="*/ 0 w 162"/>
                    <a:gd name="T7" fmla="*/ 0 h 123"/>
                    <a:gd name="T8" fmla="*/ 0 w 162"/>
                    <a:gd name="T9" fmla="*/ 0 h 123"/>
                    <a:gd name="T10" fmla="*/ 0 w 162"/>
                    <a:gd name="T11" fmla="*/ 0 h 123"/>
                    <a:gd name="T12" fmla="*/ 0 w 162"/>
                    <a:gd name="T13" fmla="*/ 0 h 123"/>
                    <a:gd name="T14" fmla="*/ 0 w 162"/>
                    <a:gd name="T15" fmla="*/ 0 h 123"/>
                    <a:gd name="T16" fmla="*/ 0 w 162"/>
                    <a:gd name="T17" fmla="*/ 0 h 123"/>
                    <a:gd name="T18" fmla="*/ 0 w 162"/>
                    <a:gd name="T19" fmla="*/ 0 h 123"/>
                    <a:gd name="T20" fmla="*/ 0 w 162"/>
                    <a:gd name="T21" fmla="*/ 0 h 123"/>
                    <a:gd name="T22" fmla="*/ 0 w 162"/>
                    <a:gd name="T23" fmla="*/ 0 h 123"/>
                    <a:gd name="T24" fmla="*/ 0 w 162"/>
                    <a:gd name="T25" fmla="*/ 0 h 123"/>
                    <a:gd name="T26" fmla="*/ 0 w 162"/>
                    <a:gd name="T27" fmla="*/ 0 h 123"/>
                    <a:gd name="T28" fmla="*/ 0 w 162"/>
                    <a:gd name="T29" fmla="*/ 0 h 123"/>
                    <a:gd name="T30" fmla="*/ 0 w 162"/>
                    <a:gd name="T31" fmla="*/ 0 h 123"/>
                    <a:gd name="T32" fmla="*/ 0 w 162"/>
                    <a:gd name="T33" fmla="*/ 0 h 123"/>
                    <a:gd name="T34" fmla="*/ 0 w 162"/>
                    <a:gd name="T35" fmla="*/ 0 h 123"/>
                    <a:gd name="T36" fmla="*/ 0 w 162"/>
                    <a:gd name="T37" fmla="*/ 0 h 123"/>
                    <a:gd name="T38" fmla="*/ 0 w 162"/>
                    <a:gd name="T39" fmla="*/ 0 h 123"/>
                    <a:gd name="T40" fmla="*/ 0 w 162"/>
                    <a:gd name="T41" fmla="*/ 0 h 123"/>
                    <a:gd name="T42" fmla="*/ 0 w 162"/>
                    <a:gd name="T43" fmla="*/ 0 h 123"/>
                    <a:gd name="T44" fmla="*/ 0 w 162"/>
                    <a:gd name="T45" fmla="*/ 0 h 123"/>
                    <a:gd name="T46" fmla="*/ 0 w 162"/>
                    <a:gd name="T47" fmla="*/ 0 h 123"/>
                    <a:gd name="T48" fmla="*/ 0 w 162"/>
                    <a:gd name="T49" fmla="*/ 0 h 123"/>
                    <a:gd name="T50" fmla="*/ 0 w 162"/>
                    <a:gd name="T51" fmla="*/ 0 h 123"/>
                    <a:gd name="T52" fmla="*/ 0 w 162"/>
                    <a:gd name="T53" fmla="*/ 0 h 123"/>
                    <a:gd name="T54" fmla="*/ 0 w 162"/>
                    <a:gd name="T55" fmla="*/ 0 h 123"/>
                    <a:gd name="T56" fmla="*/ 0 w 162"/>
                    <a:gd name="T57" fmla="*/ 0 h 123"/>
                    <a:gd name="T58" fmla="*/ 0 w 162"/>
                    <a:gd name="T59" fmla="*/ 0 h 123"/>
                    <a:gd name="T60" fmla="*/ 0 w 162"/>
                    <a:gd name="T61" fmla="*/ 0 h 123"/>
                    <a:gd name="T62" fmla="*/ 0 w 162"/>
                    <a:gd name="T63" fmla="*/ 0 h 123"/>
                    <a:gd name="T64" fmla="*/ 0 w 162"/>
                    <a:gd name="T65" fmla="*/ 0 h 123"/>
                    <a:gd name="T66" fmla="*/ 0 w 162"/>
                    <a:gd name="T67" fmla="*/ 0 h 123"/>
                    <a:gd name="T68" fmla="*/ 0 w 162"/>
                    <a:gd name="T69" fmla="*/ 0 h 123"/>
                    <a:gd name="T70" fmla="*/ 0 w 162"/>
                    <a:gd name="T71" fmla="*/ 0 h 123"/>
                    <a:gd name="T72" fmla="*/ 0 w 162"/>
                    <a:gd name="T73" fmla="*/ 0 h 123"/>
                    <a:gd name="T74" fmla="*/ 0 w 162"/>
                    <a:gd name="T75" fmla="*/ 0 h 123"/>
                    <a:gd name="T76" fmla="*/ 0 w 162"/>
                    <a:gd name="T77" fmla="*/ 0 h 123"/>
                    <a:gd name="T78" fmla="*/ 0 w 162"/>
                    <a:gd name="T79" fmla="*/ 0 h 123"/>
                    <a:gd name="T80" fmla="*/ 0 w 162"/>
                    <a:gd name="T81" fmla="*/ 0 h 123"/>
                    <a:gd name="T82" fmla="*/ 0 w 162"/>
                    <a:gd name="T83" fmla="*/ 0 h 123"/>
                    <a:gd name="T84" fmla="*/ 0 w 162"/>
                    <a:gd name="T85" fmla="*/ 0 h 12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2"/>
                    <a:gd name="T130" fmla="*/ 0 h 123"/>
                    <a:gd name="T131" fmla="*/ 162 w 162"/>
                    <a:gd name="T132" fmla="*/ 123 h 12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2" h="123">
                      <a:moveTo>
                        <a:pt x="59" y="2"/>
                      </a:moveTo>
                      <a:lnTo>
                        <a:pt x="81" y="6"/>
                      </a:lnTo>
                      <a:lnTo>
                        <a:pt x="102" y="12"/>
                      </a:lnTo>
                      <a:lnTo>
                        <a:pt x="112" y="17"/>
                      </a:lnTo>
                      <a:lnTo>
                        <a:pt x="123" y="25"/>
                      </a:lnTo>
                      <a:lnTo>
                        <a:pt x="135" y="34"/>
                      </a:lnTo>
                      <a:lnTo>
                        <a:pt x="149" y="47"/>
                      </a:lnTo>
                      <a:lnTo>
                        <a:pt x="155" y="55"/>
                      </a:lnTo>
                      <a:lnTo>
                        <a:pt x="159" y="63"/>
                      </a:lnTo>
                      <a:lnTo>
                        <a:pt x="162" y="72"/>
                      </a:lnTo>
                      <a:lnTo>
                        <a:pt x="162" y="79"/>
                      </a:lnTo>
                      <a:lnTo>
                        <a:pt x="159" y="87"/>
                      </a:lnTo>
                      <a:lnTo>
                        <a:pt x="156" y="95"/>
                      </a:lnTo>
                      <a:lnTo>
                        <a:pt x="151" y="101"/>
                      </a:lnTo>
                      <a:lnTo>
                        <a:pt x="147" y="107"/>
                      </a:lnTo>
                      <a:lnTo>
                        <a:pt x="140" y="112"/>
                      </a:lnTo>
                      <a:lnTo>
                        <a:pt x="133" y="117"/>
                      </a:lnTo>
                      <a:lnTo>
                        <a:pt x="125" y="120"/>
                      </a:lnTo>
                      <a:lnTo>
                        <a:pt x="117" y="123"/>
                      </a:lnTo>
                      <a:lnTo>
                        <a:pt x="107" y="123"/>
                      </a:lnTo>
                      <a:lnTo>
                        <a:pt x="99" y="123"/>
                      </a:lnTo>
                      <a:lnTo>
                        <a:pt x="91" y="121"/>
                      </a:lnTo>
                      <a:lnTo>
                        <a:pt x="84" y="118"/>
                      </a:lnTo>
                      <a:lnTo>
                        <a:pt x="71" y="109"/>
                      </a:lnTo>
                      <a:lnTo>
                        <a:pt x="60" y="101"/>
                      </a:lnTo>
                      <a:lnTo>
                        <a:pt x="49" y="92"/>
                      </a:lnTo>
                      <a:lnTo>
                        <a:pt x="40" y="83"/>
                      </a:lnTo>
                      <a:lnTo>
                        <a:pt x="27" y="69"/>
                      </a:lnTo>
                      <a:lnTo>
                        <a:pt x="19" y="60"/>
                      </a:lnTo>
                      <a:lnTo>
                        <a:pt x="14" y="55"/>
                      </a:lnTo>
                      <a:lnTo>
                        <a:pt x="6" y="48"/>
                      </a:lnTo>
                      <a:lnTo>
                        <a:pt x="2" y="43"/>
                      </a:lnTo>
                      <a:lnTo>
                        <a:pt x="0" y="37"/>
                      </a:lnTo>
                      <a:lnTo>
                        <a:pt x="0" y="31"/>
                      </a:lnTo>
                      <a:lnTo>
                        <a:pt x="1" y="24"/>
                      </a:lnTo>
                      <a:lnTo>
                        <a:pt x="3" y="18"/>
                      </a:lnTo>
                      <a:lnTo>
                        <a:pt x="6" y="13"/>
                      </a:lnTo>
                      <a:lnTo>
                        <a:pt x="9" y="8"/>
                      </a:lnTo>
                      <a:lnTo>
                        <a:pt x="14" y="4"/>
                      </a:lnTo>
                      <a:lnTo>
                        <a:pt x="21" y="1"/>
                      </a:lnTo>
                      <a:lnTo>
                        <a:pt x="31" y="0"/>
                      </a:lnTo>
                      <a:lnTo>
                        <a:pt x="43" y="0"/>
                      </a:lnTo>
                      <a:lnTo>
                        <a:pt x="59" y="2"/>
                      </a:lnTo>
                      <a:close/>
                    </a:path>
                  </a:pathLst>
                </a:custGeom>
                <a:solidFill>
                  <a:srgbClr val="2C272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46" name="Freeform 360"/>
                <p:cNvSpPr>
                  <a:spLocks/>
                </p:cNvSpPr>
                <p:nvPr/>
              </p:nvSpPr>
              <p:spPr bwMode="auto">
                <a:xfrm>
                  <a:off x="3598" y="1491"/>
                  <a:ext cx="50" cy="38"/>
                </a:xfrm>
                <a:custGeom>
                  <a:avLst/>
                  <a:gdLst>
                    <a:gd name="T0" fmla="*/ 0 w 148"/>
                    <a:gd name="T1" fmla="*/ 0 h 114"/>
                    <a:gd name="T2" fmla="*/ 0 w 148"/>
                    <a:gd name="T3" fmla="*/ 0 h 114"/>
                    <a:gd name="T4" fmla="*/ 0 w 148"/>
                    <a:gd name="T5" fmla="*/ 0 h 114"/>
                    <a:gd name="T6" fmla="*/ 0 w 148"/>
                    <a:gd name="T7" fmla="*/ 0 h 114"/>
                    <a:gd name="T8" fmla="*/ 0 w 148"/>
                    <a:gd name="T9" fmla="*/ 0 h 114"/>
                    <a:gd name="T10" fmla="*/ 0 w 148"/>
                    <a:gd name="T11" fmla="*/ 0 h 114"/>
                    <a:gd name="T12" fmla="*/ 0 w 148"/>
                    <a:gd name="T13" fmla="*/ 0 h 114"/>
                    <a:gd name="T14" fmla="*/ 0 w 148"/>
                    <a:gd name="T15" fmla="*/ 0 h 114"/>
                    <a:gd name="T16" fmla="*/ 0 w 148"/>
                    <a:gd name="T17" fmla="*/ 0 h 114"/>
                    <a:gd name="T18" fmla="*/ 0 w 148"/>
                    <a:gd name="T19" fmla="*/ 0 h 114"/>
                    <a:gd name="T20" fmla="*/ 0 w 148"/>
                    <a:gd name="T21" fmla="*/ 0 h 114"/>
                    <a:gd name="T22" fmla="*/ 0 w 148"/>
                    <a:gd name="T23" fmla="*/ 0 h 114"/>
                    <a:gd name="T24" fmla="*/ 0 w 148"/>
                    <a:gd name="T25" fmla="*/ 0 h 114"/>
                    <a:gd name="T26" fmla="*/ 0 w 148"/>
                    <a:gd name="T27" fmla="*/ 0 h 114"/>
                    <a:gd name="T28" fmla="*/ 0 w 148"/>
                    <a:gd name="T29" fmla="*/ 0 h 114"/>
                    <a:gd name="T30" fmla="*/ 0 w 148"/>
                    <a:gd name="T31" fmla="*/ 0 h 114"/>
                    <a:gd name="T32" fmla="*/ 0 w 148"/>
                    <a:gd name="T33" fmla="*/ 0 h 114"/>
                    <a:gd name="T34" fmla="*/ 0 w 148"/>
                    <a:gd name="T35" fmla="*/ 0 h 114"/>
                    <a:gd name="T36" fmla="*/ 0 w 148"/>
                    <a:gd name="T37" fmla="*/ 0 h 114"/>
                    <a:gd name="T38" fmla="*/ 0 w 148"/>
                    <a:gd name="T39" fmla="*/ 0 h 114"/>
                    <a:gd name="T40" fmla="*/ 0 w 148"/>
                    <a:gd name="T41" fmla="*/ 0 h 114"/>
                    <a:gd name="T42" fmla="*/ 0 w 148"/>
                    <a:gd name="T43" fmla="*/ 0 h 114"/>
                    <a:gd name="T44" fmla="*/ 0 w 148"/>
                    <a:gd name="T45" fmla="*/ 0 h 114"/>
                    <a:gd name="T46" fmla="*/ 0 w 148"/>
                    <a:gd name="T47" fmla="*/ 0 h 114"/>
                    <a:gd name="T48" fmla="*/ 0 w 148"/>
                    <a:gd name="T49" fmla="*/ 0 h 114"/>
                    <a:gd name="T50" fmla="*/ 0 w 148"/>
                    <a:gd name="T51" fmla="*/ 0 h 114"/>
                    <a:gd name="T52" fmla="*/ 0 w 148"/>
                    <a:gd name="T53" fmla="*/ 0 h 114"/>
                    <a:gd name="T54" fmla="*/ 0 w 148"/>
                    <a:gd name="T55" fmla="*/ 0 h 114"/>
                    <a:gd name="T56" fmla="*/ 0 w 148"/>
                    <a:gd name="T57" fmla="*/ 0 h 114"/>
                    <a:gd name="T58" fmla="*/ 0 w 148"/>
                    <a:gd name="T59" fmla="*/ 0 h 114"/>
                    <a:gd name="T60" fmla="*/ 0 w 148"/>
                    <a:gd name="T61" fmla="*/ 0 h 114"/>
                    <a:gd name="T62" fmla="*/ 0 w 148"/>
                    <a:gd name="T63" fmla="*/ 0 h 114"/>
                    <a:gd name="T64" fmla="*/ 0 w 148"/>
                    <a:gd name="T65" fmla="*/ 0 h 114"/>
                    <a:gd name="T66" fmla="*/ 0 w 148"/>
                    <a:gd name="T67" fmla="*/ 0 h 114"/>
                    <a:gd name="T68" fmla="*/ 0 w 148"/>
                    <a:gd name="T69" fmla="*/ 0 h 114"/>
                    <a:gd name="T70" fmla="*/ 0 w 148"/>
                    <a:gd name="T71" fmla="*/ 0 h 114"/>
                    <a:gd name="T72" fmla="*/ 0 w 148"/>
                    <a:gd name="T73" fmla="*/ 0 h 114"/>
                    <a:gd name="T74" fmla="*/ 0 w 148"/>
                    <a:gd name="T75" fmla="*/ 0 h 114"/>
                    <a:gd name="T76" fmla="*/ 0 w 148"/>
                    <a:gd name="T77" fmla="*/ 0 h 114"/>
                    <a:gd name="T78" fmla="*/ 0 w 148"/>
                    <a:gd name="T79" fmla="*/ 0 h 114"/>
                    <a:gd name="T80" fmla="*/ 0 w 148"/>
                    <a:gd name="T81" fmla="*/ 0 h 114"/>
                    <a:gd name="T82" fmla="*/ 0 w 148"/>
                    <a:gd name="T83" fmla="*/ 0 h 114"/>
                    <a:gd name="T84" fmla="*/ 0 w 148"/>
                    <a:gd name="T85" fmla="*/ 0 h 11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8"/>
                    <a:gd name="T130" fmla="*/ 0 h 114"/>
                    <a:gd name="T131" fmla="*/ 148 w 148"/>
                    <a:gd name="T132" fmla="*/ 114 h 11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8" h="114">
                      <a:moveTo>
                        <a:pt x="52" y="2"/>
                      </a:moveTo>
                      <a:lnTo>
                        <a:pt x="72" y="6"/>
                      </a:lnTo>
                      <a:lnTo>
                        <a:pt x="91" y="12"/>
                      </a:lnTo>
                      <a:lnTo>
                        <a:pt x="102" y="17"/>
                      </a:lnTo>
                      <a:lnTo>
                        <a:pt x="112" y="24"/>
                      </a:lnTo>
                      <a:lnTo>
                        <a:pt x="124" y="33"/>
                      </a:lnTo>
                      <a:lnTo>
                        <a:pt x="136" y="45"/>
                      </a:lnTo>
                      <a:lnTo>
                        <a:pt x="142" y="52"/>
                      </a:lnTo>
                      <a:lnTo>
                        <a:pt x="146" y="59"/>
                      </a:lnTo>
                      <a:lnTo>
                        <a:pt x="148" y="67"/>
                      </a:lnTo>
                      <a:lnTo>
                        <a:pt x="148" y="74"/>
                      </a:lnTo>
                      <a:lnTo>
                        <a:pt x="147" y="81"/>
                      </a:lnTo>
                      <a:lnTo>
                        <a:pt x="143" y="88"/>
                      </a:lnTo>
                      <a:lnTo>
                        <a:pt x="140" y="94"/>
                      </a:lnTo>
                      <a:lnTo>
                        <a:pt x="135" y="99"/>
                      </a:lnTo>
                      <a:lnTo>
                        <a:pt x="130" y="104"/>
                      </a:lnTo>
                      <a:lnTo>
                        <a:pt x="124" y="107"/>
                      </a:lnTo>
                      <a:lnTo>
                        <a:pt x="117" y="111"/>
                      </a:lnTo>
                      <a:lnTo>
                        <a:pt x="109" y="113"/>
                      </a:lnTo>
                      <a:lnTo>
                        <a:pt x="102" y="114"/>
                      </a:lnTo>
                      <a:lnTo>
                        <a:pt x="94" y="113"/>
                      </a:lnTo>
                      <a:lnTo>
                        <a:pt x="87" y="112"/>
                      </a:lnTo>
                      <a:lnTo>
                        <a:pt x="79" y="107"/>
                      </a:lnTo>
                      <a:lnTo>
                        <a:pt x="67" y="100"/>
                      </a:lnTo>
                      <a:lnTo>
                        <a:pt x="57" y="92"/>
                      </a:lnTo>
                      <a:lnTo>
                        <a:pt x="47" y="84"/>
                      </a:lnTo>
                      <a:lnTo>
                        <a:pt x="39" y="77"/>
                      </a:lnTo>
                      <a:lnTo>
                        <a:pt x="27" y="65"/>
                      </a:lnTo>
                      <a:lnTo>
                        <a:pt x="20" y="56"/>
                      </a:lnTo>
                      <a:lnTo>
                        <a:pt x="14" y="52"/>
                      </a:lnTo>
                      <a:lnTo>
                        <a:pt x="7" y="45"/>
                      </a:lnTo>
                      <a:lnTo>
                        <a:pt x="3" y="42"/>
                      </a:lnTo>
                      <a:lnTo>
                        <a:pt x="1" y="36"/>
                      </a:lnTo>
                      <a:lnTo>
                        <a:pt x="0" y="30"/>
                      </a:lnTo>
                      <a:lnTo>
                        <a:pt x="1" y="23"/>
                      </a:lnTo>
                      <a:lnTo>
                        <a:pt x="1" y="17"/>
                      </a:lnTo>
                      <a:lnTo>
                        <a:pt x="3" y="12"/>
                      </a:lnTo>
                      <a:lnTo>
                        <a:pt x="6" y="8"/>
                      </a:lnTo>
                      <a:lnTo>
                        <a:pt x="10" y="4"/>
                      </a:lnTo>
                      <a:lnTo>
                        <a:pt x="16" y="1"/>
                      </a:lnTo>
                      <a:lnTo>
                        <a:pt x="25" y="0"/>
                      </a:lnTo>
                      <a:lnTo>
                        <a:pt x="37" y="0"/>
                      </a:lnTo>
                      <a:lnTo>
                        <a:pt x="52" y="2"/>
                      </a:lnTo>
                      <a:close/>
                    </a:path>
                  </a:pathLst>
                </a:custGeom>
                <a:solidFill>
                  <a:srgbClr val="35322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47" name="Freeform 361"/>
                <p:cNvSpPr>
                  <a:spLocks/>
                </p:cNvSpPr>
                <p:nvPr/>
              </p:nvSpPr>
              <p:spPr bwMode="auto">
                <a:xfrm>
                  <a:off x="3601" y="1492"/>
                  <a:ext cx="45" cy="35"/>
                </a:xfrm>
                <a:custGeom>
                  <a:avLst/>
                  <a:gdLst>
                    <a:gd name="T0" fmla="*/ 0 w 134"/>
                    <a:gd name="T1" fmla="*/ 0 h 104"/>
                    <a:gd name="T2" fmla="*/ 0 w 134"/>
                    <a:gd name="T3" fmla="*/ 0 h 104"/>
                    <a:gd name="T4" fmla="*/ 0 w 134"/>
                    <a:gd name="T5" fmla="*/ 0 h 104"/>
                    <a:gd name="T6" fmla="*/ 0 w 134"/>
                    <a:gd name="T7" fmla="*/ 0 h 104"/>
                    <a:gd name="T8" fmla="*/ 0 w 134"/>
                    <a:gd name="T9" fmla="*/ 0 h 104"/>
                    <a:gd name="T10" fmla="*/ 0 w 134"/>
                    <a:gd name="T11" fmla="*/ 0 h 104"/>
                    <a:gd name="T12" fmla="*/ 0 w 134"/>
                    <a:gd name="T13" fmla="*/ 0 h 104"/>
                    <a:gd name="T14" fmla="*/ 0 w 134"/>
                    <a:gd name="T15" fmla="*/ 0 h 104"/>
                    <a:gd name="T16" fmla="*/ 0 w 134"/>
                    <a:gd name="T17" fmla="*/ 0 h 104"/>
                    <a:gd name="T18" fmla="*/ 0 w 134"/>
                    <a:gd name="T19" fmla="*/ 0 h 104"/>
                    <a:gd name="T20" fmla="*/ 0 w 134"/>
                    <a:gd name="T21" fmla="*/ 0 h 104"/>
                    <a:gd name="T22" fmla="*/ 0 w 134"/>
                    <a:gd name="T23" fmla="*/ 0 h 104"/>
                    <a:gd name="T24" fmla="*/ 0 w 134"/>
                    <a:gd name="T25" fmla="*/ 0 h 104"/>
                    <a:gd name="T26" fmla="*/ 0 w 134"/>
                    <a:gd name="T27" fmla="*/ 0 h 104"/>
                    <a:gd name="T28" fmla="*/ 0 w 134"/>
                    <a:gd name="T29" fmla="*/ 0 h 104"/>
                    <a:gd name="T30" fmla="*/ 0 w 134"/>
                    <a:gd name="T31" fmla="*/ 0 h 104"/>
                    <a:gd name="T32" fmla="*/ 0 w 134"/>
                    <a:gd name="T33" fmla="*/ 0 h 104"/>
                    <a:gd name="T34" fmla="*/ 0 w 134"/>
                    <a:gd name="T35" fmla="*/ 0 h 104"/>
                    <a:gd name="T36" fmla="*/ 0 w 134"/>
                    <a:gd name="T37" fmla="*/ 0 h 104"/>
                    <a:gd name="T38" fmla="*/ 0 w 134"/>
                    <a:gd name="T39" fmla="*/ 0 h 104"/>
                    <a:gd name="T40" fmla="*/ 0 w 134"/>
                    <a:gd name="T41" fmla="*/ 0 h 104"/>
                    <a:gd name="T42" fmla="*/ 0 w 134"/>
                    <a:gd name="T43" fmla="*/ 0 h 104"/>
                    <a:gd name="T44" fmla="*/ 0 w 134"/>
                    <a:gd name="T45" fmla="*/ 0 h 104"/>
                    <a:gd name="T46" fmla="*/ 0 w 134"/>
                    <a:gd name="T47" fmla="*/ 0 h 104"/>
                    <a:gd name="T48" fmla="*/ 0 w 134"/>
                    <a:gd name="T49" fmla="*/ 0 h 104"/>
                    <a:gd name="T50" fmla="*/ 0 w 134"/>
                    <a:gd name="T51" fmla="*/ 0 h 104"/>
                    <a:gd name="T52" fmla="*/ 0 w 134"/>
                    <a:gd name="T53" fmla="*/ 0 h 104"/>
                    <a:gd name="T54" fmla="*/ 0 w 134"/>
                    <a:gd name="T55" fmla="*/ 0 h 104"/>
                    <a:gd name="T56" fmla="*/ 0 w 134"/>
                    <a:gd name="T57" fmla="*/ 0 h 104"/>
                    <a:gd name="T58" fmla="*/ 0 w 134"/>
                    <a:gd name="T59" fmla="*/ 0 h 104"/>
                    <a:gd name="T60" fmla="*/ 0 w 134"/>
                    <a:gd name="T61" fmla="*/ 0 h 104"/>
                    <a:gd name="T62" fmla="*/ 0 w 134"/>
                    <a:gd name="T63" fmla="*/ 0 h 104"/>
                    <a:gd name="T64" fmla="*/ 0 w 134"/>
                    <a:gd name="T65" fmla="*/ 0 h 104"/>
                    <a:gd name="T66" fmla="*/ 0 w 134"/>
                    <a:gd name="T67" fmla="*/ 0 h 104"/>
                    <a:gd name="T68" fmla="*/ 0 w 134"/>
                    <a:gd name="T69" fmla="*/ 0 h 104"/>
                    <a:gd name="T70" fmla="*/ 0 w 134"/>
                    <a:gd name="T71" fmla="*/ 0 h 104"/>
                    <a:gd name="T72" fmla="*/ 0 w 134"/>
                    <a:gd name="T73" fmla="*/ 0 h 104"/>
                    <a:gd name="T74" fmla="*/ 0 w 134"/>
                    <a:gd name="T75" fmla="*/ 0 h 104"/>
                    <a:gd name="T76" fmla="*/ 0 w 134"/>
                    <a:gd name="T77" fmla="*/ 0 h 104"/>
                    <a:gd name="T78" fmla="*/ 0 w 134"/>
                    <a:gd name="T79" fmla="*/ 0 h 104"/>
                    <a:gd name="T80" fmla="*/ 0 w 134"/>
                    <a:gd name="T81" fmla="*/ 0 h 1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4"/>
                    <a:gd name="T124" fmla="*/ 0 h 104"/>
                    <a:gd name="T125" fmla="*/ 134 w 134"/>
                    <a:gd name="T126" fmla="*/ 104 h 10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4" h="104">
                      <a:moveTo>
                        <a:pt x="45" y="3"/>
                      </a:moveTo>
                      <a:lnTo>
                        <a:pt x="63" y="7"/>
                      </a:lnTo>
                      <a:lnTo>
                        <a:pt x="81" y="13"/>
                      </a:lnTo>
                      <a:lnTo>
                        <a:pt x="90" y="18"/>
                      </a:lnTo>
                      <a:lnTo>
                        <a:pt x="101" y="25"/>
                      </a:lnTo>
                      <a:lnTo>
                        <a:pt x="111" y="33"/>
                      </a:lnTo>
                      <a:lnTo>
                        <a:pt x="123" y="44"/>
                      </a:lnTo>
                      <a:lnTo>
                        <a:pt x="129" y="50"/>
                      </a:lnTo>
                      <a:lnTo>
                        <a:pt x="132" y="57"/>
                      </a:lnTo>
                      <a:lnTo>
                        <a:pt x="133" y="64"/>
                      </a:lnTo>
                      <a:lnTo>
                        <a:pt x="134" y="70"/>
                      </a:lnTo>
                      <a:lnTo>
                        <a:pt x="133" y="76"/>
                      </a:lnTo>
                      <a:lnTo>
                        <a:pt x="131" y="81"/>
                      </a:lnTo>
                      <a:lnTo>
                        <a:pt x="129" y="88"/>
                      </a:lnTo>
                      <a:lnTo>
                        <a:pt x="124" y="92"/>
                      </a:lnTo>
                      <a:lnTo>
                        <a:pt x="119" y="96"/>
                      </a:lnTo>
                      <a:lnTo>
                        <a:pt x="114" y="100"/>
                      </a:lnTo>
                      <a:lnTo>
                        <a:pt x="108" y="102"/>
                      </a:lnTo>
                      <a:lnTo>
                        <a:pt x="102" y="104"/>
                      </a:lnTo>
                      <a:lnTo>
                        <a:pt x="95" y="104"/>
                      </a:lnTo>
                      <a:lnTo>
                        <a:pt x="88" y="103"/>
                      </a:lnTo>
                      <a:lnTo>
                        <a:pt x="81" y="102"/>
                      </a:lnTo>
                      <a:lnTo>
                        <a:pt x="74" y="98"/>
                      </a:lnTo>
                      <a:lnTo>
                        <a:pt x="53" y="85"/>
                      </a:lnTo>
                      <a:lnTo>
                        <a:pt x="38" y="72"/>
                      </a:lnTo>
                      <a:lnTo>
                        <a:pt x="27" y="62"/>
                      </a:lnTo>
                      <a:lnTo>
                        <a:pt x="21" y="54"/>
                      </a:lnTo>
                      <a:lnTo>
                        <a:pt x="15" y="50"/>
                      </a:lnTo>
                      <a:lnTo>
                        <a:pt x="8" y="44"/>
                      </a:lnTo>
                      <a:lnTo>
                        <a:pt x="5" y="40"/>
                      </a:lnTo>
                      <a:lnTo>
                        <a:pt x="3" y="35"/>
                      </a:lnTo>
                      <a:lnTo>
                        <a:pt x="1" y="30"/>
                      </a:lnTo>
                      <a:lnTo>
                        <a:pt x="1" y="24"/>
                      </a:lnTo>
                      <a:lnTo>
                        <a:pt x="0" y="19"/>
                      </a:lnTo>
                      <a:lnTo>
                        <a:pt x="0" y="13"/>
                      </a:lnTo>
                      <a:lnTo>
                        <a:pt x="3" y="8"/>
                      </a:lnTo>
                      <a:lnTo>
                        <a:pt x="6" y="4"/>
                      </a:lnTo>
                      <a:lnTo>
                        <a:pt x="12" y="2"/>
                      </a:lnTo>
                      <a:lnTo>
                        <a:pt x="20" y="0"/>
                      </a:lnTo>
                      <a:lnTo>
                        <a:pt x="31" y="1"/>
                      </a:lnTo>
                      <a:lnTo>
                        <a:pt x="45" y="3"/>
                      </a:lnTo>
                      <a:close/>
                    </a:path>
                  </a:pathLst>
                </a:custGeom>
                <a:solidFill>
                  <a:srgbClr val="3C383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48" name="Freeform 362"/>
                <p:cNvSpPr>
                  <a:spLocks/>
                </p:cNvSpPr>
                <p:nvPr/>
              </p:nvSpPr>
              <p:spPr bwMode="auto">
                <a:xfrm>
                  <a:off x="3604" y="1494"/>
                  <a:ext cx="41" cy="31"/>
                </a:xfrm>
                <a:custGeom>
                  <a:avLst/>
                  <a:gdLst>
                    <a:gd name="T0" fmla="*/ 0 w 122"/>
                    <a:gd name="T1" fmla="*/ 0 h 93"/>
                    <a:gd name="T2" fmla="*/ 0 w 122"/>
                    <a:gd name="T3" fmla="*/ 0 h 93"/>
                    <a:gd name="T4" fmla="*/ 0 w 122"/>
                    <a:gd name="T5" fmla="*/ 0 h 93"/>
                    <a:gd name="T6" fmla="*/ 0 w 122"/>
                    <a:gd name="T7" fmla="*/ 0 h 93"/>
                    <a:gd name="T8" fmla="*/ 0 w 122"/>
                    <a:gd name="T9" fmla="*/ 0 h 93"/>
                    <a:gd name="T10" fmla="*/ 0 w 122"/>
                    <a:gd name="T11" fmla="*/ 0 h 93"/>
                    <a:gd name="T12" fmla="*/ 0 w 122"/>
                    <a:gd name="T13" fmla="*/ 0 h 93"/>
                    <a:gd name="T14" fmla="*/ 0 w 122"/>
                    <a:gd name="T15" fmla="*/ 0 h 93"/>
                    <a:gd name="T16" fmla="*/ 0 w 122"/>
                    <a:gd name="T17" fmla="*/ 0 h 93"/>
                    <a:gd name="T18" fmla="*/ 0 w 122"/>
                    <a:gd name="T19" fmla="*/ 0 h 93"/>
                    <a:gd name="T20" fmla="*/ 0 w 122"/>
                    <a:gd name="T21" fmla="*/ 0 h 93"/>
                    <a:gd name="T22" fmla="*/ 0 w 122"/>
                    <a:gd name="T23" fmla="*/ 0 h 93"/>
                    <a:gd name="T24" fmla="*/ 0 w 122"/>
                    <a:gd name="T25" fmla="*/ 0 h 93"/>
                    <a:gd name="T26" fmla="*/ 0 w 122"/>
                    <a:gd name="T27" fmla="*/ 0 h 93"/>
                    <a:gd name="T28" fmla="*/ 0 w 122"/>
                    <a:gd name="T29" fmla="*/ 0 h 93"/>
                    <a:gd name="T30" fmla="*/ 0 w 122"/>
                    <a:gd name="T31" fmla="*/ 0 h 93"/>
                    <a:gd name="T32" fmla="*/ 0 w 122"/>
                    <a:gd name="T33" fmla="*/ 0 h 93"/>
                    <a:gd name="T34" fmla="*/ 0 w 122"/>
                    <a:gd name="T35" fmla="*/ 0 h 93"/>
                    <a:gd name="T36" fmla="*/ 0 w 122"/>
                    <a:gd name="T37" fmla="*/ 0 h 93"/>
                    <a:gd name="T38" fmla="*/ 0 w 122"/>
                    <a:gd name="T39" fmla="*/ 0 h 93"/>
                    <a:gd name="T40" fmla="*/ 0 w 122"/>
                    <a:gd name="T41" fmla="*/ 0 h 93"/>
                    <a:gd name="T42" fmla="*/ 0 w 122"/>
                    <a:gd name="T43" fmla="*/ 0 h 93"/>
                    <a:gd name="T44" fmla="*/ 0 w 122"/>
                    <a:gd name="T45" fmla="*/ 0 h 93"/>
                    <a:gd name="T46" fmla="*/ 0 w 122"/>
                    <a:gd name="T47" fmla="*/ 0 h 93"/>
                    <a:gd name="T48" fmla="*/ 0 w 122"/>
                    <a:gd name="T49" fmla="*/ 0 h 93"/>
                    <a:gd name="T50" fmla="*/ 0 w 122"/>
                    <a:gd name="T51" fmla="*/ 0 h 93"/>
                    <a:gd name="T52" fmla="*/ 0 w 122"/>
                    <a:gd name="T53" fmla="*/ 0 h 93"/>
                    <a:gd name="T54" fmla="*/ 0 w 122"/>
                    <a:gd name="T55" fmla="*/ 0 h 93"/>
                    <a:gd name="T56" fmla="*/ 0 w 122"/>
                    <a:gd name="T57" fmla="*/ 0 h 93"/>
                    <a:gd name="T58" fmla="*/ 0 w 122"/>
                    <a:gd name="T59" fmla="*/ 0 h 93"/>
                    <a:gd name="T60" fmla="*/ 0 w 122"/>
                    <a:gd name="T61" fmla="*/ 0 h 93"/>
                    <a:gd name="T62" fmla="*/ 0 w 122"/>
                    <a:gd name="T63" fmla="*/ 0 h 93"/>
                    <a:gd name="T64" fmla="*/ 0 w 122"/>
                    <a:gd name="T65" fmla="*/ 0 h 93"/>
                    <a:gd name="T66" fmla="*/ 0 w 122"/>
                    <a:gd name="T67" fmla="*/ 0 h 93"/>
                    <a:gd name="T68" fmla="*/ 0 w 122"/>
                    <a:gd name="T69" fmla="*/ 0 h 93"/>
                    <a:gd name="T70" fmla="*/ 0 w 122"/>
                    <a:gd name="T71" fmla="*/ 0 h 93"/>
                    <a:gd name="T72" fmla="*/ 0 w 122"/>
                    <a:gd name="T73" fmla="*/ 0 h 93"/>
                    <a:gd name="T74" fmla="*/ 0 w 122"/>
                    <a:gd name="T75" fmla="*/ 0 h 93"/>
                    <a:gd name="T76" fmla="*/ 0 w 122"/>
                    <a:gd name="T77" fmla="*/ 0 h 93"/>
                    <a:gd name="T78" fmla="*/ 0 w 122"/>
                    <a:gd name="T79" fmla="*/ 0 h 93"/>
                    <a:gd name="T80" fmla="*/ 0 w 122"/>
                    <a:gd name="T81" fmla="*/ 0 h 9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2"/>
                    <a:gd name="T124" fmla="*/ 0 h 93"/>
                    <a:gd name="T125" fmla="*/ 122 w 122"/>
                    <a:gd name="T126" fmla="*/ 93 h 9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2" h="93">
                      <a:moveTo>
                        <a:pt x="40" y="2"/>
                      </a:moveTo>
                      <a:lnTo>
                        <a:pt x="56" y="6"/>
                      </a:lnTo>
                      <a:lnTo>
                        <a:pt x="72" y="12"/>
                      </a:lnTo>
                      <a:lnTo>
                        <a:pt x="81" y="17"/>
                      </a:lnTo>
                      <a:lnTo>
                        <a:pt x="91" y="23"/>
                      </a:lnTo>
                      <a:lnTo>
                        <a:pt x="101" y="31"/>
                      </a:lnTo>
                      <a:lnTo>
                        <a:pt x="111" y="42"/>
                      </a:lnTo>
                      <a:lnTo>
                        <a:pt x="116" y="47"/>
                      </a:lnTo>
                      <a:lnTo>
                        <a:pt x="119" y="52"/>
                      </a:lnTo>
                      <a:lnTo>
                        <a:pt x="121" y="59"/>
                      </a:lnTo>
                      <a:lnTo>
                        <a:pt x="122" y="64"/>
                      </a:lnTo>
                      <a:lnTo>
                        <a:pt x="122" y="69"/>
                      </a:lnTo>
                      <a:lnTo>
                        <a:pt x="119" y="74"/>
                      </a:lnTo>
                      <a:lnTo>
                        <a:pt x="117" y="78"/>
                      </a:lnTo>
                      <a:lnTo>
                        <a:pt x="115" y="83"/>
                      </a:lnTo>
                      <a:lnTo>
                        <a:pt x="110" y="87"/>
                      </a:lnTo>
                      <a:lnTo>
                        <a:pt x="106" y="90"/>
                      </a:lnTo>
                      <a:lnTo>
                        <a:pt x="101" y="92"/>
                      </a:lnTo>
                      <a:lnTo>
                        <a:pt x="95" y="93"/>
                      </a:lnTo>
                      <a:lnTo>
                        <a:pt x="89" y="93"/>
                      </a:lnTo>
                      <a:lnTo>
                        <a:pt x="84" y="93"/>
                      </a:lnTo>
                      <a:lnTo>
                        <a:pt x="77" y="91"/>
                      </a:lnTo>
                      <a:lnTo>
                        <a:pt x="70" y="87"/>
                      </a:lnTo>
                      <a:lnTo>
                        <a:pt x="51" y="75"/>
                      </a:lnTo>
                      <a:lnTo>
                        <a:pt x="37" y="65"/>
                      </a:lnTo>
                      <a:lnTo>
                        <a:pt x="28" y="57"/>
                      </a:lnTo>
                      <a:lnTo>
                        <a:pt x="22" y="50"/>
                      </a:lnTo>
                      <a:lnTo>
                        <a:pt x="17" y="46"/>
                      </a:lnTo>
                      <a:lnTo>
                        <a:pt x="10" y="40"/>
                      </a:lnTo>
                      <a:lnTo>
                        <a:pt x="7" y="37"/>
                      </a:lnTo>
                      <a:lnTo>
                        <a:pt x="5" y="34"/>
                      </a:lnTo>
                      <a:lnTo>
                        <a:pt x="3" y="28"/>
                      </a:lnTo>
                      <a:lnTo>
                        <a:pt x="3" y="22"/>
                      </a:lnTo>
                      <a:lnTo>
                        <a:pt x="0" y="17"/>
                      </a:lnTo>
                      <a:lnTo>
                        <a:pt x="0" y="12"/>
                      </a:lnTo>
                      <a:lnTo>
                        <a:pt x="0" y="7"/>
                      </a:lnTo>
                      <a:lnTo>
                        <a:pt x="4" y="3"/>
                      </a:lnTo>
                      <a:lnTo>
                        <a:pt x="8" y="1"/>
                      </a:lnTo>
                      <a:lnTo>
                        <a:pt x="15" y="0"/>
                      </a:lnTo>
                      <a:lnTo>
                        <a:pt x="26" y="0"/>
                      </a:lnTo>
                      <a:lnTo>
                        <a:pt x="40" y="2"/>
                      </a:lnTo>
                      <a:close/>
                    </a:path>
                  </a:pathLst>
                </a:custGeom>
                <a:solidFill>
                  <a:srgbClr val="43403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49" name="Freeform 363"/>
                <p:cNvSpPr>
                  <a:spLocks/>
                </p:cNvSpPr>
                <p:nvPr/>
              </p:nvSpPr>
              <p:spPr bwMode="auto">
                <a:xfrm>
                  <a:off x="3606" y="1495"/>
                  <a:ext cx="37" cy="28"/>
                </a:xfrm>
                <a:custGeom>
                  <a:avLst/>
                  <a:gdLst>
                    <a:gd name="T0" fmla="*/ 0 w 110"/>
                    <a:gd name="T1" fmla="*/ 0 h 85"/>
                    <a:gd name="T2" fmla="*/ 0 w 110"/>
                    <a:gd name="T3" fmla="*/ 0 h 85"/>
                    <a:gd name="T4" fmla="*/ 0 w 110"/>
                    <a:gd name="T5" fmla="*/ 0 h 85"/>
                    <a:gd name="T6" fmla="*/ 0 w 110"/>
                    <a:gd name="T7" fmla="*/ 0 h 85"/>
                    <a:gd name="T8" fmla="*/ 0 w 110"/>
                    <a:gd name="T9" fmla="*/ 0 h 85"/>
                    <a:gd name="T10" fmla="*/ 0 w 110"/>
                    <a:gd name="T11" fmla="*/ 0 h 85"/>
                    <a:gd name="T12" fmla="*/ 0 w 110"/>
                    <a:gd name="T13" fmla="*/ 0 h 85"/>
                    <a:gd name="T14" fmla="*/ 0 w 110"/>
                    <a:gd name="T15" fmla="*/ 0 h 85"/>
                    <a:gd name="T16" fmla="*/ 0 w 110"/>
                    <a:gd name="T17" fmla="*/ 0 h 85"/>
                    <a:gd name="T18" fmla="*/ 0 w 110"/>
                    <a:gd name="T19" fmla="*/ 0 h 85"/>
                    <a:gd name="T20" fmla="*/ 0 w 110"/>
                    <a:gd name="T21" fmla="*/ 0 h 85"/>
                    <a:gd name="T22" fmla="*/ 0 w 110"/>
                    <a:gd name="T23" fmla="*/ 0 h 85"/>
                    <a:gd name="T24" fmla="*/ 0 w 110"/>
                    <a:gd name="T25" fmla="*/ 0 h 85"/>
                    <a:gd name="T26" fmla="*/ 0 w 110"/>
                    <a:gd name="T27" fmla="*/ 0 h 85"/>
                    <a:gd name="T28" fmla="*/ 0 w 110"/>
                    <a:gd name="T29" fmla="*/ 0 h 85"/>
                    <a:gd name="T30" fmla="*/ 0 w 110"/>
                    <a:gd name="T31" fmla="*/ 0 h 85"/>
                    <a:gd name="T32" fmla="*/ 0 w 110"/>
                    <a:gd name="T33" fmla="*/ 0 h 85"/>
                    <a:gd name="T34" fmla="*/ 0 w 110"/>
                    <a:gd name="T35" fmla="*/ 0 h 85"/>
                    <a:gd name="T36" fmla="*/ 0 w 110"/>
                    <a:gd name="T37" fmla="*/ 0 h 85"/>
                    <a:gd name="T38" fmla="*/ 0 w 110"/>
                    <a:gd name="T39" fmla="*/ 0 h 85"/>
                    <a:gd name="T40" fmla="*/ 0 w 110"/>
                    <a:gd name="T41" fmla="*/ 0 h 85"/>
                    <a:gd name="T42" fmla="*/ 0 w 110"/>
                    <a:gd name="T43" fmla="*/ 0 h 85"/>
                    <a:gd name="T44" fmla="*/ 0 w 110"/>
                    <a:gd name="T45" fmla="*/ 0 h 85"/>
                    <a:gd name="T46" fmla="*/ 0 w 110"/>
                    <a:gd name="T47" fmla="*/ 0 h 85"/>
                    <a:gd name="T48" fmla="*/ 0 w 110"/>
                    <a:gd name="T49" fmla="*/ 0 h 85"/>
                    <a:gd name="T50" fmla="*/ 0 w 110"/>
                    <a:gd name="T51" fmla="*/ 0 h 85"/>
                    <a:gd name="T52" fmla="*/ 0 w 110"/>
                    <a:gd name="T53" fmla="*/ 0 h 85"/>
                    <a:gd name="T54" fmla="*/ 0 w 110"/>
                    <a:gd name="T55" fmla="*/ 0 h 85"/>
                    <a:gd name="T56" fmla="*/ 0 w 110"/>
                    <a:gd name="T57" fmla="*/ 0 h 85"/>
                    <a:gd name="T58" fmla="*/ 0 w 110"/>
                    <a:gd name="T59" fmla="*/ 0 h 85"/>
                    <a:gd name="T60" fmla="*/ 0 w 110"/>
                    <a:gd name="T61" fmla="*/ 0 h 85"/>
                    <a:gd name="T62" fmla="*/ 0 w 110"/>
                    <a:gd name="T63" fmla="*/ 0 h 85"/>
                    <a:gd name="T64" fmla="*/ 0 w 110"/>
                    <a:gd name="T65" fmla="*/ 0 h 85"/>
                    <a:gd name="T66" fmla="*/ 0 w 110"/>
                    <a:gd name="T67" fmla="*/ 0 h 85"/>
                    <a:gd name="T68" fmla="*/ 0 w 110"/>
                    <a:gd name="T69" fmla="*/ 0 h 85"/>
                    <a:gd name="T70" fmla="*/ 0 w 110"/>
                    <a:gd name="T71" fmla="*/ 0 h 85"/>
                    <a:gd name="T72" fmla="*/ 0 w 110"/>
                    <a:gd name="T73" fmla="*/ 0 h 85"/>
                    <a:gd name="T74" fmla="*/ 0 w 110"/>
                    <a:gd name="T75" fmla="*/ 0 h 85"/>
                    <a:gd name="T76" fmla="*/ 0 w 110"/>
                    <a:gd name="T77" fmla="*/ 0 h 85"/>
                    <a:gd name="T78" fmla="*/ 0 w 110"/>
                    <a:gd name="T79" fmla="*/ 0 h 85"/>
                    <a:gd name="T80" fmla="*/ 0 w 110"/>
                    <a:gd name="T81" fmla="*/ 0 h 8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0"/>
                    <a:gd name="T124" fmla="*/ 0 h 85"/>
                    <a:gd name="T125" fmla="*/ 110 w 110"/>
                    <a:gd name="T126" fmla="*/ 85 h 8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0" h="85">
                      <a:moveTo>
                        <a:pt x="35" y="3"/>
                      </a:moveTo>
                      <a:lnTo>
                        <a:pt x="49" y="6"/>
                      </a:lnTo>
                      <a:lnTo>
                        <a:pt x="64" y="13"/>
                      </a:lnTo>
                      <a:lnTo>
                        <a:pt x="72" y="17"/>
                      </a:lnTo>
                      <a:lnTo>
                        <a:pt x="81" y="23"/>
                      </a:lnTo>
                      <a:lnTo>
                        <a:pt x="90" y="31"/>
                      </a:lnTo>
                      <a:lnTo>
                        <a:pt x="101" y="41"/>
                      </a:lnTo>
                      <a:lnTo>
                        <a:pt x="104" y="45"/>
                      </a:lnTo>
                      <a:lnTo>
                        <a:pt x="108" y="50"/>
                      </a:lnTo>
                      <a:lnTo>
                        <a:pt x="109" y="55"/>
                      </a:lnTo>
                      <a:lnTo>
                        <a:pt x="110" y="60"/>
                      </a:lnTo>
                      <a:lnTo>
                        <a:pt x="110" y="64"/>
                      </a:lnTo>
                      <a:lnTo>
                        <a:pt x="109" y="68"/>
                      </a:lnTo>
                      <a:lnTo>
                        <a:pt x="108" y="72"/>
                      </a:lnTo>
                      <a:lnTo>
                        <a:pt x="106" y="77"/>
                      </a:lnTo>
                      <a:lnTo>
                        <a:pt x="102" y="80"/>
                      </a:lnTo>
                      <a:lnTo>
                        <a:pt x="99" y="82"/>
                      </a:lnTo>
                      <a:lnTo>
                        <a:pt x="95" y="84"/>
                      </a:lnTo>
                      <a:lnTo>
                        <a:pt x="90" y="85"/>
                      </a:lnTo>
                      <a:lnTo>
                        <a:pt x="85" y="85"/>
                      </a:lnTo>
                      <a:lnTo>
                        <a:pt x="79" y="84"/>
                      </a:lnTo>
                      <a:lnTo>
                        <a:pt x="73" y="82"/>
                      </a:lnTo>
                      <a:lnTo>
                        <a:pt x="67" y="79"/>
                      </a:lnTo>
                      <a:lnTo>
                        <a:pt x="50" y="68"/>
                      </a:lnTo>
                      <a:lnTo>
                        <a:pt x="38" y="60"/>
                      </a:lnTo>
                      <a:lnTo>
                        <a:pt x="30" y="52"/>
                      </a:lnTo>
                      <a:lnTo>
                        <a:pt x="25" y="48"/>
                      </a:lnTo>
                      <a:lnTo>
                        <a:pt x="19" y="44"/>
                      </a:lnTo>
                      <a:lnTo>
                        <a:pt x="13" y="39"/>
                      </a:lnTo>
                      <a:lnTo>
                        <a:pt x="11" y="36"/>
                      </a:lnTo>
                      <a:lnTo>
                        <a:pt x="8" y="33"/>
                      </a:lnTo>
                      <a:lnTo>
                        <a:pt x="6" y="28"/>
                      </a:lnTo>
                      <a:lnTo>
                        <a:pt x="5" y="23"/>
                      </a:lnTo>
                      <a:lnTo>
                        <a:pt x="1" y="17"/>
                      </a:lnTo>
                      <a:lnTo>
                        <a:pt x="0" y="12"/>
                      </a:lnTo>
                      <a:lnTo>
                        <a:pt x="0" y="8"/>
                      </a:lnTo>
                      <a:lnTo>
                        <a:pt x="1" y="4"/>
                      </a:lnTo>
                      <a:lnTo>
                        <a:pt x="6" y="1"/>
                      </a:lnTo>
                      <a:lnTo>
                        <a:pt x="13" y="0"/>
                      </a:lnTo>
                      <a:lnTo>
                        <a:pt x="22" y="1"/>
                      </a:lnTo>
                      <a:lnTo>
                        <a:pt x="35" y="3"/>
                      </a:lnTo>
                      <a:close/>
                    </a:path>
                  </a:pathLst>
                </a:custGeom>
                <a:solidFill>
                  <a:srgbClr val="4A474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50" name="Freeform 364"/>
                <p:cNvSpPr>
                  <a:spLocks/>
                </p:cNvSpPr>
                <p:nvPr/>
              </p:nvSpPr>
              <p:spPr bwMode="auto">
                <a:xfrm>
                  <a:off x="3608" y="1497"/>
                  <a:ext cx="34" cy="24"/>
                </a:xfrm>
                <a:custGeom>
                  <a:avLst/>
                  <a:gdLst>
                    <a:gd name="T0" fmla="*/ 0 w 100"/>
                    <a:gd name="T1" fmla="*/ 0 h 74"/>
                    <a:gd name="T2" fmla="*/ 0 w 100"/>
                    <a:gd name="T3" fmla="*/ 0 h 74"/>
                    <a:gd name="T4" fmla="*/ 0 w 100"/>
                    <a:gd name="T5" fmla="*/ 0 h 74"/>
                    <a:gd name="T6" fmla="*/ 0 w 100"/>
                    <a:gd name="T7" fmla="*/ 0 h 74"/>
                    <a:gd name="T8" fmla="*/ 0 w 100"/>
                    <a:gd name="T9" fmla="*/ 0 h 74"/>
                    <a:gd name="T10" fmla="*/ 0 w 100"/>
                    <a:gd name="T11" fmla="*/ 0 h 74"/>
                    <a:gd name="T12" fmla="*/ 0 w 100"/>
                    <a:gd name="T13" fmla="*/ 0 h 74"/>
                    <a:gd name="T14" fmla="*/ 0 w 100"/>
                    <a:gd name="T15" fmla="*/ 0 h 74"/>
                    <a:gd name="T16" fmla="*/ 0 w 100"/>
                    <a:gd name="T17" fmla="*/ 0 h 74"/>
                    <a:gd name="T18" fmla="*/ 0 w 100"/>
                    <a:gd name="T19" fmla="*/ 0 h 74"/>
                    <a:gd name="T20" fmla="*/ 0 w 100"/>
                    <a:gd name="T21" fmla="*/ 0 h 74"/>
                    <a:gd name="T22" fmla="*/ 0 w 100"/>
                    <a:gd name="T23" fmla="*/ 0 h 74"/>
                    <a:gd name="T24" fmla="*/ 0 w 100"/>
                    <a:gd name="T25" fmla="*/ 0 h 74"/>
                    <a:gd name="T26" fmla="*/ 0 w 100"/>
                    <a:gd name="T27" fmla="*/ 0 h 74"/>
                    <a:gd name="T28" fmla="*/ 0 w 100"/>
                    <a:gd name="T29" fmla="*/ 0 h 74"/>
                    <a:gd name="T30" fmla="*/ 0 w 100"/>
                    <a:gd name="T31" fmla="*/ 0 h 74"/>
                    <a:gd name="T32" fmla="*/ 0 w 100"/>
                    <a:gd name="T33" fmla="*/ 0 h 74"/>
                    <a:gd name="T34" fmla="*/ 0 w 100"/>
                    <a:gd name="T35" fmla="*/ 0 h 74"/>
                    <a:gd name="T36" fmla="*/ 0 w 100"/>
                    <a:gd name="T37" fmla="*/ 0 h 74"/>
                    <a:gd name="T38" fmla="*/ 0 w 100"/>
                    <a:gd name="T39" fmla="*/ 0 h 74"/>
                    <a:gd name="T40" fmla="*/ 0 w 100"/>
                    <a:gd name="T41" fmla="*/ 0 h 74"/>
                    <a:gd name="T42" fmla="*/ 0 w 100"/>
                    <a:gd name="T43" fmla="*/ 0 h 74"/>
                    <a:gd name="T44" fmla="*/ 0 w 100"/>
                    <a:gd name="T45" fmla="*/ 0 h 74"/>
                    <a:gd name="T46" fmla="*/ 0 w 100"/>
                    <a:gd name="T47" fmla="*/ 0 h 74"/>
                    <a:gd name="T48" fmla="*/ 0 w 100"/>
                    <a:gd name="T49" fmla="*/ 0 h 74"/>
                    <a:gd name="T50" fmla="*/ 0 w 100"/>
                    <a:gd name="T51" fmla="*/ 0 h 74"/>
                    <a:gd name="T52" fmla="*/ 0 w 100"/>
                    <a:gd name="T53" fmla="*/ 0 h 74"/>
                    <a:gd name="T54" fmla="*/ 0 w 100"/>
                    <a:gd name="T55" fmla="*/ 0 h 74"/>
                    <a:gd name="T56" fmla="*/ 0 w 100"/>
                    <a:gd name="T57" fmla="*/ 0 h 74"/>
                    <a:gd name="T58" fmla="*/ 0 w 100"/>
                    <a:gd name="T59" fmla="*/ 0 h 74"/>
                    <a:gd name="T60" fmla="*/ 0 w 100"/>
                    <a:gd name="T61" fmla="*/ 0 h 74"/>
                    <a:gd name="T62" fmla="*/ 0 w 100"/>
                    <a:gd name="T63" fmla="*/ 0 h 74"/>
                    <a:gd name="T64" fmla="*/ 0 w 100"/>
                    <a:gd name="T65" fmla="*/ 0 h 74"/>
                    <a:gd name="T66" fmla="*/ 0 w 100"/>
                    <a:gd name="T67" fmla="*/ 0 h 74"/>
                    <a:gd name="T68" fmla="*/ 0 w 100"/>
                    <a:gd name="T69" fmla="*/ 0 h 74"/>
                    <a:gd name="T70" fmla="*/ 0 w 100"/>
                    <a:gd name="T71" fmla="*/ 0 h 74"/>
                    <a:gd name="T72" fmla="*/ 0 w 100"/>
                    <a:gd name="T73" fmla="*/ 0 h 74"/>
                    <a:gd name="T74" fmla="*/ 0 w 100"/>
                    <a:gd name="T75" fmla="*/ 0 h 74"/>
                    <a:gd name="T76" fmla="*/ 0 w 100"/>
                    <a:gd name="T77" fmla="*/ 0 h 7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0"/>
                    <a:gd name="T118" fmla="*/ 0 h 74"/>
                    <a:gd name="T119" fmla="*/ 100 w 100"/>
                    <a:gd name="T120" fmla="*/ 74 h 7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0" h="74">
                      <a:moveTo>
                        <a:pt x="31" y="3"/>
                      </a:moveTo>
                      <a:lnTo>
                        <a:pt x="43" y="6"/>
                      </a:lnTo>
                      <a:lnTo>
                        <a:pt x="57" y="12"/>
                      </a:lnTo>
                      <a:lnTo>
                        <a:pt x="65" y="16"/>
                      </a:lnTo>
                      <a:lnTo>
                        <a:pt x="73" y="21"/>
                      </a:lnTo>
                      <a:lnTo>
                        <a:pt x="82" y="29"/>
                      </a:lnTo>
                      <a:lnTo>
                        <a:pt x="91" y="38"/>
                      </a:lnTo>
                      <a:lnTo>
                        <a:pt x="94" y="41"/>
                      </a:lnTo>
                      <a:lnTo>
                        <a:pt x="97" y="45"/>
                      </a:lnTo>
                      <a:lnTo>
                        <a:pt x="98" y="50"/>
                      </a:lnTo>
                      <a:lnTo>
                        <a:pt x="100" y="54"/>
                      </a:lnTo>
                      <a:lnTo>
                        <a:pt x="100" y="57"/>
                      </a:lnTo>
                      <a:lnTo>
                        <a:pt x="100" y="61"/>
                      </a:lnTo>
                      <a:lnTo>
                        <a:pt x="100" y="64"/>
                      </a:lnTo>
                      <a:lnTo>
                        <a:pt x="97" y="67"/>
                      </a:lnTo>
                      <a:lnTo>
                        <a:pt x="96" y="69"/>
                      </a:lnTo>
                      <a:lnTo>
                        <a:pt x="93" y="72"/>
                      </a:lnTo>
                      <a:lnTo>
                        <a:pt x="89" y="74"/>
                      </a:lnTo>
                      <a:lnTo>
                        <a:pt x="86" y="74"/>
                      </a:lnTo>
                      <a:lnTo>
                        <a:pt x="81" y="74"/>
                      </a:lnTo>
                      <a:lnTo>
                        <a:pt x="76" y="73"/>
                      </a:lnTo>
                      <a:lnTo>
                        <a:pt x="71" y="70"/>
                      </a:lnTo>
                      <a:lnTo>
                        <a:pt x="65" y="67"/>
                      </a:lnTo>
                      <a:lnTo>
                        <a:pt x="50" y="59"/>
                      </a:lnTo>
                      <a:lnTo>
                        <a:pt x="41" y="52"/>
                      </a:lnTo>
                      <a:lnTo>
                        <a:pt x="32" y="47"/>
                      </a:lnTo>
                      <a:lnTo>
                        <a:pt x="28" y="43"/>
                      </a:lnTo>
                      <a:lnTo>
                        <a:pt x="22" y="40"/>
                      </a:lnTo>
                      <a:lnTo>
                        <a:pt x="17" y="36"/>
                      </a:lnTo>
                      <a:lnTo>
                        <a:pt x="12" y="30"/>
                      </a:lnTo>
                      <a:lnTo>
                        <a:pt x="7" y="22"/>
                      </a:lnTo>
                      <a:lnTo>
                        <a:pt x="4" y="16"/>
                      </a:lnTo>
                      <a:lnTo>
                        <a:pt x="0" y="11"/>
                      </a:lnTo>
                      <a:lnTo>
                        <a:pt x="0" y="7"/>
                      </a:lnTo>
                      <a:lnTo>
                        <a:pt x="0" y="3"/>
                      </a:lnTo>
                      <a:lnTo>
                        <a:pt x="4" y="0"/>
                      </a:lnTo>
                      <a:lnTo>
                        <a:pt x="10" y="0"/>
                      </a:lnTo>
                      <a:lnTo>
                        <a:pt x="19" y="0"/>
                      </a:lnTo>
                      <a:lnTo>
                        <a:pt x="31" y="3"/>
                      </a:lnTo>
                      <a:close/>
                    </a:path>
                  </a:pathLst>
                </a:custGeom>
                <a:solidFill>
                  <a:srgbClr val="524F4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51" name="Freeform 365"/>
                <p:cNvSpPr>
                  <a:spLocks/>
                </p:cNvSpPr>
                <p:nvPr/>
              </p:nvSpPr>
              <p:spPr bwMode="auto">
                <a:xfrm>
                  <a:off x="3610" y="1498"/>
                  <a:ext cx="30" cy="21"/>
                </a:xfrm>
                <a:custGeom>
                  <a:avLst/>
                  <a:gdLst>
                    <a:gd name="T0" fmla="*/ 0 w 90"/>
                    <a:gd name="T1" fmla="*/ 0 h 63"/>
                    <a:gd name="T2" fmla="*/ 0 w 90"/>
                    <a:gd name="T3" fmla="*/ 0 h 63"/>
                    <a:gd name="T4" fmla="*/ 0 w 90"/>
                    <a:gd name="T5" fmla="*/ 0 h 63"/>
                    <a:gd name="T6" fmla="*/ 0 w 90"/>
                    <a:gd name="T7" fmla="*/ 0 h 63"/>
                    <a:gd name="T8" fmla="*/ 0 w 90"/>
                    <a:gd name="T9" fmla="*/ 0 h 63"/>
                    <a:gd name="T10" fmla="*/ 0 w 90"/>
                    <a:gd name="T11" fmla="*/ 0 h 63"/>
                    <a:gd name="T12" fmla="*/ 0 w 90"/>
                    <a:gd name="T13" fmla="*/ 0 h 63"/>
                    <a:gd name="T14" fmla="*/ 0 w 90"/>
                    <a:gd name="T15" fmla="*/ 0 h 63"/>
                    <a:gd name="T16" fmla="*/ 0 w 90"/>
                    <a:gd name="T17" fmla="*/ 0 h 63"/>
                    <a:gd name="T18" fmla="*/ 0 w 90"/>
                    <a:gd name="T19" fmla="*/ 0 h 63"/>
                    <a:gd name="T20" fmla="*/ 0 w 90"/>
                    <a:gd name="T21" fmla="*/ 0 h 63"/>
                    <a:gd name="T22" fmla="*/ 0 w 90"/>
                    <a:gd name="T23" fmla="*/ 0 h 63"/>
                    <a:gd name="T24" fmla="*/ 0 w 90"/>
                    <a:gd name="T25" fmla="*/ 0 h 63"/>
                    <a:gd name="T26" fmla="*/ 0 w 90"/>
                    <a:gd name="T27" fmla="*/ 0 h 63"/>
                    <a:gd name="T28" fmla="*/ 0 w 90"/>
                    <a:gd name="T29" fmla="*/ 0 h 63"/>
                    <a:gd name="T30" fmla="*/ 0 w 90"/>
                    <a:gd name="T31" fmla="*/ 0 h 63"/>
                    <a:gd name="T32" fmla="*/ 0 w 90"/>
                    <a:gd name="T33" fmla="*/ 0 h 63"/>
                    <a:gd name="T34" fmla="*/ 0 w 90"/>
                    <a:gd name="T35" fmla="*/ 0 h 63"/>
                    <a:gd name="T36" fmla="*/ 0 w 90"/>
                    <a:gd name="T37" fmla="*/ 0 h 63"/>
                    <a:gd name="T38" fmla="*/ 0 w 90"/>
                    <a:gd name="T39" fmla="*/ 0 h 63"/>
                    <a:gd name="T40" fmla="*/ 0 w 90"/>
                    <a:gd name="T41" fmla="*/ 0 h 63"/>
                    <a:gd name="T42" fmla="*/ 0 w 90"/>
                    <a:gd name="T43" fmla="*/ 0 h 63"/>
                    <a:gd name="T44" fmla="*/ 0 w 90"/>
                    <a:gd name="T45" fmla="*/ 0 h 63"/>
                    <a:gd name="T46" fmla="*/ 0 w 90"/>
                    <a:gd name="T47" fmla="*/ 0 h 63"/>
                    <a:gd name="T48" fmla="*/ 0 w 90"/>
                    <a:gd name="T49" fmla="*/ 0 h 63"/>
                    <a:gd name="T50" fmla="*/ 0 w 90"/>
                    <a:gd name="T51" fmla="*/ 0 h 63"/>
                    <a:gd name="T52" fmla="*/ 0 w 90"/>
                    <a:gd name="T53" fmla="*/ 0 h 63"/>
                    <a:gd name="T54" fmla="*/ 0 w 90"/>
                    <a:gd name="T55" fmla="*/ 0 h 63"/>
                    <a:gd name="T56" fmla="*/ 0 w 90"/>
                    <a:gd name="T57" fmla="*/ 0 h 63"/>
                    <a:gd name="T58" fmla="*/ 0 w 90"/>
                    <a:gd name="T59" fmla="*/ 0 h 63"/>
                    <a:gd name="T60" fmla="*/ 0 w 90"/>
                    <a:gd name="T61" fmla="*/ 0 h 6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0"/>
                    <a:gd name="T94" fmla="*/ 0 h 63"/>
                    <a:gd name="T95" fmla="*/ 90 w 90"/>
                    <a:gd name="T96" fmla="*/ 63 h 6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0" h="63">
                      <a:moveTo>
                        <a:pt x="28" y="3"/>
                      </a:moveTo>
                      <a:lnTo>
                        <a:pt x="37" y="5"/>
                      </a:lnTo>
                      <a:lnTo>
                        <a:pt x="50" y="11"/>
                      </a:lnTo>
                      <a:lnTo>
                        <a:pt x="57" y="15"/>
                      </a:lnTo>
                      <a:lnTo>
                        <a:pt x="65" y="21"/>
                      </a:lnTo>
                      <a:lnTo>
                        <a:pt x="73" y="27"/>
                      </a:lnTo>
                      <a:lnTo>
                        <a:pt x="81" y="35"/>
                      </a:lnTo>
                      <a:lnTo>
                        <a:pt x="87" y="41"/>
                      </a:lnTo>
                      <a:lnTo>
                        <a:pt x="89" y="48"/>
                      </a:lnTo>
                      <a:lnTo>
                        <a:pt x="90" y="53"/>
                      </a:lnTo>
                      <a:lnTo>
                        <a:pt x="90" y="58"/>
                      </a:lnTo>
                      <a:lnTo>
                        <a:pt x="89" y="60"/>
                      </a:lnTo>
                      <a:lnTo>
                        <a:pt x="87" y="61"/>
                      </a:lnTo>
                      <a:lnTo>
                        <a:pt x="84" y="62"/>
                      </a:lnTo>
                      <a:lnTo>
                        <a:pt x="81" y="63"/>
                      </a:lnTo>
                      <a:lnTo>
                        <a:pt x="77" y="62"/>
                      </a:lnTo>
                      <a:lnTo>
                        <a:pt x="74" y="61"/>
                      </a:lnTo>
                      <a:lnTo>
                        <a:pt x="68" y="59"/>
                      </a:lnTo>
                      <a:lnTo>
                        <a:pt x="62" y="56"/>
                      </a:lnTo>
                      <a:lnTo>
                        <a:pt x="41" y="45"/>
                      </a:lnTo>
                      <a:lnTo>
                        <a:pt x="31" y="39"/>
                      </a:lnTo>
                      <a:lnTo>
                        <a:pt x="22" y="32"/>
                      </a:lnTo>
                      <a:lnTo>
                        <a:pt x="10" y="22"/>
                      </a:lnTo>
                      <a:lnTo>
                        <a:pt x="4" y="15"/>
                      </a:lnTo>
                      <a:lnTo>
                        <a:pt x="1" y="9"/>
                      </a:lnTo>
                      <a:lnTo>
                        <a:pt x="0" y="5"/>
                      </a:lnTo>
                      <a:lnTo>
                        <a:pt x="0" y="2"/>
                      </a:lnTo>
                      <a:lnTo>
                        <a:pt x="2" y="0"/>
                      </a:lnTo>
                      <a:lnTo>
                        <a:pt x="8" y="0"/>
                      </a:lnTo>
                      <a:lnTo>
                        <a:pt x="16" y="0"/>
                      </a:lnTo>
                      <a:lnTo>
                        <a:pt x="28" y="3"/>
                      </a:lnTo>
                      <a:close/>
                    </a:path>
                  </a:pathLst>
                </a:custGeom>
                <a:solidFill>
                  <a:srgbClr val="58555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52" name="Freeform 366"/>
                <p:cNvSpPr>
                  <a:spLocks/>
                </p:cNvSpPr>
                <p:nvPr/>
              </p:nvSpPr>
              <p:spPr bwMode="auto">
                <a:xfrm>
                  <a:off x="3619" y="1503"/>
                  <a:ext cx="16" cy="10"/>
                </a:xfrm>
                <a:custGeom>
                  <a:avLst/>
                  <a:gdLst>
                    <a:gd name="T0" fmla="*/ 0 w 49"/>
                    <a:gd name="T1" fmla="*/ 0 h 30"/>
                    <a:gd name="T2" fmla="*/ 0 w 49"/>
                    <a:gd name="T3" fmla="*/ 0 h 30"/>
                    <a:gd name="T4" fmla="*/ 0 w 49"/>
                    <a:gd name="T5" fmla="*/ 0 h 30"/>
                    <a:gd name="T6" fmla="*/ 0 w 49"/>
                    <a:gd name="T7" fmla="*/ 0 h 30"/>
                    <a:gd name="T8" fmla="*/ 0 w 49"/>
                    <a:gd name="T9" fmla="*/ 0 h 30"/>
                    <a:gd name="T10" fmla="*/ 0 w 49"/>
                    <a:gd name="T11" fmla="*/ 0 h 30"/>
                    <a:gd name="T12" fmla="*/ 0 w 49"/>
                    <a:gd name="T13" fmla="*/ 0 h 30"/>
                    <a:gd name="T14" fmla="*/ 0 w 49"/>
                    <a:gd name="T15" fmla="*/ 0 h 30"/>
                    <a:gd name="T16" fmla="*/ 0 w 49"/>
                    <a:gd name="T17" fmla="*/ 0 h 30"/>
                    <a:gd name="T18" fmla="*/ 0 w 49"/>
                    <a:gd name="T19" fmla="*/ 0 h 30"/>
                    <a:gd name="T20" fmla="*/ 0 w 49"/>
                    <a:gd name="T21" fmla="*/ 0 h 30"/>
                    <a:gd name="T22" fmla="*/ 0 w 49"/>
                    <a:gd name="T23" fmla="*/ 0 h 30"/>
                    <a:gd name="T24" fmla="*/ 0 w 49"/>
                    <a:gd name="T25" fmla="*/ 0 h 30"/>
                    <a:gd name="T26" fmla="*/ 0 w 49"/>
                    <a:gd name="T27" fmla="*/ 0 h 30"/>
                    <a:gd name="T28" fmla="*/ 0 w 49"/>
                    <a:gd name="T29" fmla="*/ 0 h 30"/>
                    <a:gd name="T30" fmla="*/ 0 w 49"/>
                    <a:gd name="T31" fmla="*/ 0 h 30"/>
                    <a:gd name="T32" fmla="*/ 0 w 49"/>
                    <a:gd name="T33" fmla="*/ 0 h 30"/>
                    <a:gd name="T34" fmla="*/ 0 w 49"/>
                    <a:gd name="T35" fmla="*/ 0 h 30"/>
                    <a:gd name="T36" fmla="*/ 0 w 49"/>
                    <a:gd name="T37" fmla="*/ 0 h 30"/>
                    <a:gd name="T38" fmla="*/ 0 w 49"/>
                    <a:gd name="T39" fmla="*/ 0 h 30"/>
                    <a:gd name="T40" fmla="*/ 0 w 49"/>
                    <a:gd name="T41" fmla="*/ 0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9"/>
                    <a:gd name="T64" fmla="*/ 0 h 30"/>
                    <a:gd name="T65" fmla="*/ 49 w 49"/>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9" h="30">
                      <a:moveTo>
                        <a:pt x="13" y="1"/>
                      </a:moveTo>
                      <a:lnTo>
                        <a:pt x="20" y="3"/>
                      </a:lnTo>
                      <a:lnTo>
                        <a:pt x="27" y="6"/>
                      </a:lnTo>
                      <a:lnTo>
                        <a:pt x="34" y="10"/>
                      </a:lnTo>
                      <a:lnTo>
                        <a:pt x="42" y="17"/>
                      </a:lnTo>
                      <a:lnTo>
                        <a:pt x="47" y="23"/>
                      </a:lnTo>
                      <a:lnTo>
                        <a:pt x="49" y="27"/>
                      </a:lnTo>
                      <a:lnTo>
                        <a:pt x="48" y="29"/>
                      </a:lnTo>
                      <a:lnTo>
                        <a:pt x="45" y="30"/>
                      </a:lnTo>
                      <a:lnTo>
                        <a:pt x="42" y="27"/>
                      </a:lnTo>
                      <a:lnTo>
                        <a:pt x="36" y="25"/>
                      </a:lnTo>
                      <a:lnTo>
                        <a:pt x="26" y="19"/>
                      </a:lnTo>
                      <a:lnTo>
                        <a:pt x="21" y="16"/>
                      </a:lnTo>
                      <a:lnTo>
                        <a:pt x="14" y="12"/>
                      </a:lnTo>
                      <a:lnTo>
                        <a:pt x="8" y="9"/>
                      </a:lnTo>
                      <a:lnTo>
                        <a:pt x="3" y="4"/>
                      </a:lnTo>
                      <a:lnTo>
                        <a:pt x="0" y="1"/>
                      </a:lnTo>
                      <a:lnTo>
                        <a:pt x="1" y="0"/>
                      </a:lnTo>
                      <a:lnTo>
                        <a:pt x="4" y="0"/>
                      </a:lnTo>
                      <a:lnTo>
                        <a:pt x="8" y="0"/>
                      </a:lnTo>
                      <a:lnTo>
                        <a:pt x="13" y="1"/>
                      </a:lnTo>
                      <a:close/>
                    </a:path>
                  </a:pathLst>
                </a:custGeom>
                <a:solidFill>
                  <a:srgbClr val="7B7A7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53" name="Freeform 367"/>
                <p:cNvSpPr>
                  <a:spLocks/>
                </p:cNvSpPr>
                <p:nvPr/>
              </p:nvSpPr>
              <p:spPr bwMode="auto">
                <a:xfrm>
                  <a:off x="3623" y="1503"/>
                  <a:ext cx="10" cy="6"/>
                </a:xfrm>
                <a:custGeom>
                  <a:avLst/>
                  <a:gdLst>
                    <a:gd name="T0" fmla="*/ 0 w 31"/>
                    <a:gd name="T1" fmla="*/ 0 h 18"/>
                    <a:gd name="T2" fmla="*/ 0 w 31"/>
                    <a:gd name="T3" fmla="*/ 0 h 18"/>
                    <a:gd name="T4" fmla="*/ 0 w 31"/>
                    <a:gd name="T5" fmla="*/ 0 h 18"/>
                    <a:gd name="T6" fmla="*/ 0 w 31"/>
                    <a:gd name="T7" fmla="*/ 0 h 18"/>
                    <a:gd name="T8" fmla="*/ 0 w 31"/>
                    <a:gd name="T9" fmla="*/ 0 h 18"/>
                    <a:gd name="T10" fmla="*/ 0 w 31"/>
                    <a:gd name="T11" fmla="*/ 0 h 18"/>
                    <a:gd name="T12" fmla="*/ 0 w 31"/>
                    <a:gd name="T13" fmla="*/ 0 h 18"/>
                    <a:gd name="T14" fmla="*/ 0 w 31"/>
                    <a:gd name="T15" fmla="*/ 0 h 18"/>
                    <a:gd name="T16" fmla="*/ 0 w 31"/>
                    <a:gd name="T17" fmla="*/ 0 h 18"/>
                    <a:gd name="T18" fmla="*/ 0 w 31"/>
                    <a:gd name="T19" fmla="*/ 0 h 18"/>
                    <a:gd name="T20" fmla="*/ 0 w 31"/>
                    <a:gd name="T21" fmla="*/ 0 h 18"/>
                    <a:gd name="T22" fmla="*/ 0 w 31"/>
                    <a:gd name="T23" fmla="*/ 0 h 18"/>
                    <a:gd name="T24" fmla="*/ 0 w 31"/>
                    <a:gd name="T25" fmla="*/ 0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8"/>
                    <a:gd name="T41" fmla="*/ 31 w 31"/>
                    <a:gd name="T42" fmla="*/ 18 h 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8">
                      <a:moveTo>
                        <a:pt x="31" y="16"/>
                      </a:moveTo>
                      <a:lnTo>
                        <a:pt x="31" y="16"/>
                      </a:lnTo>
                      <a:lnTo>
                        <a:pt x="22" y="8"/>
                      </a:lnTo>
                      <a:lnTo>
                        <a:pt x="14" y="3"/>
                      </a:lnTo>
                      <a:lnTo>
                        <a:pt x="8" y="1"/>
                      </a:lnTo>
                      <a:lnTo>
                        <a:pt x="1" y="0"/>
                      </a:lnTo>
                      <a:lnTo>
                        <a:pt x="0" y="3"/>
                      </a:lnTo>
                      <a:lnTo>
                        <a:pt x="7" y="4"/>
                      </a:lnTo>
                      <a:lnTo>
                        <a:pt x="13" y="7"/>
                      </a:lnTo>
                      <a:lnTo>
                        <a:pt x="20" y="11"/>
                      </a:lnTo>
                      <a:lnTo>
                        <a:pt x="28" y="18"/>
                      </a:lnTo>
                      <a:lnTo>
                        <a:pt x="31" y="16"/>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54" name="Freeform 368"/>
                <p:cNvSpPr>
                  <a:spLocks/>
                </p:cNvSpPr>
                <p:nvPr/>
              </p:nvSpPr>
              <p:spPr bwMode="auto">
                <a:xfrm>
                  <a:off x="3630" y="1509"/>
                  <a:ext cx="5" cy="5"/>
                </a:xfrm>
                <a:custGeom>
                  <a:avLst/>
                  <a:gdLst>
                    <a:gd name="T0" fmla="*/ 0 w 15"/>
                    <a:gd name="T1" fmla="*/ 0 h 15"/>
                    <a:gd name="T2" fmla="*/ 0 w 15"/>
                    <a:gd name="T3" fmla="*/ 0 h 15"/>
                    <a:gd name="T4" fmla="*/ 0 w 15"/>
                    <a:gd name="T5" fmla="*/ 0 h 15"/>
                    <a:gd name="T6" fmla="*/ 0 w 15"/>
                    <a:gd name="T7" fmla="*/ 0 h 15"/>
                    <a:gd name="T8" fmla="*/ 0 w 15"/>
                    <a:gd name="T9" fmla="*/ 0 h 15"/>
                    <a:gd name="T10" fmla="*/ 0 w 15"/>
                    <a:gd name="T11" fmla="*/ 0 h 15"/>
                    <a:gd name="T12" fmla="*/ 0 w 15"/>
                    <a:gd name="T13" fmla="*/ 0 h 15"/>
                    <a:gd name="T14" fmla="*/ 0 w 15"/>
                    <a:gd name="T15" fmla="*/ 0 h 15"/>
                    <a:gd name="T16" fmla="*/ 0 w 15"/>
                    <a:gd name="T17" fmla="*/ 0 h 15"/>
                    <a:gd name="T18" fmla="*/ 0 w 15"/>
                    <a:gd name="T19" fmla="*/ 0 h 15"/>
                    <a:gd name="T20" fmla="*/ 0 w 15"/>
                    <a:gd name="T21" fmla="*/ 0 h 15"/>
                    <a:gd name="T22" fmla="*/ 0 w 15"/>
                    <a:gd name="T23" fmla="*/ 0 h 15"/>
                    <a:gd name="T24" fmla="*/ 0 w 15"/>
                    <a:gd name="T25" fmla="*/ 0 h 15"/>
                    <a:gd name="T26" fmla="*/ 0 w 15"/>
                    <a:gd name="T27" fmla="*/ 0 h 15"/>
                    <a:gd name="T28" fmla="*/ 0 w 15"/>
                    <a:gd name="T29" fmla="*/ 0 h 15"/>
                    <a:gd name="T30" fmla="*/ 0 w 15"/>
                    <a:gd name="T31" fmla="*/ 0 h 15"/>
                    <a:gd name="T32" fmla="*/ 0 w 15"/>
                    <a:gd name="T33" fmla="*/ 0 h 1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15"/>
                    <a:gd name="T53" fmla="*/ 15 w 15"/>
                    <a:gd name="T54" fmla="*/ 15 h 1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15">
                      <a:moveTo>
                        <a:pt x="0" y="10"/>
                      </a:moveTo>
                      <a:lnTo>
                        <a:pt x="0" y="10"/>
                      </a:lnTo>
                      <a:lnTo>
                        <a:pt x="6" y="14"/>
                      </a:lnTo>
                      <a:lnTo>
                        <a:pt x="10" y="15"/>
                      </a:lnTo>
                      <a:lnTo>
                        <a:pt x="14" y="15"/>
                      </a:lnTo>
                      <a:lnTo>
                        <a:pt x="15" y="11"/>
                      </a:lnTo>
                      <a:lnTo>
                        <a:pt x="14" y="6"/>
                      </a:lnTo>
                      <a:lnTo>
                        <a:pt x="9" y="0"/>
                      </a:lnTo>
                      <a:lnTo>
                        <a:pt x="6" y="2"/>
                      </a:lnTo>
                      <a:lnTo>
                        <a:pt x="10" y="8"/>
                      </a:lnTo>
                      <a:lnTo>
                        <a:pt x="12" y="13"/>
                      </a:lnTo>
                      <a:lnTo>
                        <a:pt x="12" y="11"/>
                      </a:lnTo>
                      <a:lnTo>
                        <a:pt x="8" y="10"/>
                      </a:lnTo>
                      <a:lnTo>
                        <a:pt x="2" y="7"/>
                      </a:lnTo>
                      <a:lnTo>
                        <a:pt x="0" y="10"/>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55" name="Freeform 369"/>
                <p:cNvSpPr>
                  <a:spLocks/>
                </p:cNvSpPr>
                <p:nvPr/>
              </p:nvSpPr>
              <p:spPr bwMode="auto">
                <a:xfrm>
                  <a:off x="3625" y="1508"/>
                  <a:ext cx="6" cy="4"/>
                </a:xfrm>
                <a:custGeom>
                  <a:avLst/>
                  <a:gdLst>
                    <a:gd name="T0" fmla="*/ 0 w 17"/>
                    <a:gd name="T1" fmla="*/ 0 h 11"/>
                    <a:gd name="T2" fmla="*/ 0 w 17"/>
                    <a:gd name="T3" fmla="*/ 0 h 11"/>
                    <a:gd name="T4" fmla="*/ 0 w 17"/>
                    <a:gd name="T5" fmla="*/ 0 h 11"/>
                    <a:gd name="T6" fmla="*/ 0 w 17"/>
                    <a:gd name="T7" fmla="*/ 0 h 11"/>
                    <a:gd name="T8" fmla="*/ 0 w 17"/>
                    <a:gd name="T9" fmla="*/ 0 h 11"/>
                    <a:gd name="T10" fmla="*/ 0 w 17"/>
                    <a:gd name="T11" fmla="*/ 0 h 11"/>
                    <a:gd name="T12" fmla="*/ 0 w 17"/>
                    <a:gd name="T13" fmla="*/ 0 h 11"/>
                    <a:gd name="T14" fmla="*/ 0 w 17"/>
                    <a:gd name="T15" fmla="*/ 0 h 11"/>
                    <a:gd name="T16" fmla="*/ 0 w 17"/>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11"/>
                    <a:gd name="T29" fmla="*/ 17 w 17"/>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11">
                      <a:moveTo>
                        <a:pt x="0" y="2"/>
                      </a:moveTo>
                      <a:lnTo>
                        <a:pt x="0" y="2"/>
                      </a:lnTo>
                      <a:lnTo>
                        <a:pt x="5" y="5"/>
                      </a:lnTo>
                      <a:lnTo>
                        <a:pt x="15" y="11"/>
                      </a:lnTo>
                      <a:lnTo>
                        <a:pt x="17" y="8"/>
                      </a:lnTo>
                      <a:lnTo>
                        <a:pt x="7" y="3"/>
                      </a:lnTo>
                      <a:lnTo>
                        <a:pt x="2" y="0"/>
                      </a:lnTo>
                      <a:lnTo>
                        <a:pt x="0" y="2"/>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56" name="Freeform 370"/>
                <p:cNvSpPr>
                  <a:spLocks/>
                </p:cNvSpPr>
                <p:nvPr/>
              </p:nvSpPr>
              <p:spPr bwMode="auto">
                <a:xfrm>
                  <a:off x="3621" y="1506"/>
                  <a:ext cx="5" cy="3"/>
                </a:xfrm>
                <a:custGeom>
                  <a:avLst/>
                  <a:gdLst>
                    <a:gd name="T0" fmla="*/ 0 w 15"/>
                    <a:gd name="T1" fmla="*/ 0 h 10"/>
                    <a:gd name="T2" fmla="*/ 0 w 15"/>
                    <a:gd name="T3" fmla="*/ 0 h 10"/>
                    <a:gd name="T4" fmla="*/ 0 w 15"/>
                    <a:gd name="T5" fmla="*/ 0 h 10"/>
                    <a:gd name="T6" fmla="*/ 0 w 15"/>
                    <a:gd name="T7" fmla="*/ 0 h 10"/>
                    <a:gd name="T8" fmla="*/ 0 w 15"/>
                    <a:gd name="T9" fmla="*/ 0 h 10"/>
                    <a:gd name="T10" fmla="*/ 0 w 15"/>
                    <a:gd name="T11" fmla="*/ 0 h 10"/>
                    <a:gd name="T12" fmla="*/ 0 w 15"/>
                    <a:gd name="T13" fmla="*/ 0 h 10"/>
                    <a:gd name="T14" fmla="*/ 0 w 15"/>
                    <a:gd name="T15" fmla="*/ 0 h 10"/>
                    <a:gd name="T16" fmla="*/ 0 w 15"/>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0"/>
                    <a:gd name="T29" fmla="*/ 15 w 15"/>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0">
                      <a:moveTo>
                        <a:pt x="0" y="3"/>
                      </a:moveTo>
                      <a:lnTo>
                        <a:pt x="0" y="3"/>
                      </a:lnTo>
                      <a:lnTo>
                        <a:pt x="7" y="7"/>
                      </a:lnTo>
                      <a:lnTo>
                        <a:pt x="13" y="10"/>
                      </a:lnTo>
                      <a:lnTo>
                        <a:pt x="15" y="8"/>
                      </a:lnTo>
                      <a:lnTo>
                        <a:pt x="8" y="4"/>
                      </a:lnTo>
                      <a:lnTo>
                        <a:pt x="3" y="0"/>
                      </a:lnTo>
                      <a:lnTo>
                        <a:pt x="0" y="3"/>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57" name="Freeform 371"/>
                <p:cNvSpPr>
                  <a:spLocks/>
                </p:cNvSpPr>
                <p:nvPr/>
              </p:nvSpPr>
              <p:spPr bwMode="auto">
                <a:xfrm>
                  <a:off x="3618" y="1503"/>
                  <a:ext cx="5" cy="4"/>
                </a:xfrm>
                <a:custGeom>
                  <a:avLst/>
                  <a:gdLst>
                    <a:gd name="T0" fmla="*/ 0 w 15"/>
                    <a:gd name="T1" fmla="*/ 0 h 12"/>
                    <a:gd name="T2" fmla="*/ 0 w 15"/>
                    <a:gd name="T3" fmla="*/ 0 h 12"/>
                    <a:gd name="T4" fmla="*/ 0 w 15"/>
                    <a:gd name="T5" fmla="*/ 0 h 12"/>
                    <a:gd name="T6" fmla="*/ 0 w 15"/>
                    <a:gd name="T7" fmla="*/ 0 h 12"/>
                    <a:gd name="T8" fmla="*/ 0 w 15"/>
                    <a:gd name="T9" fmla="*/ 0 h 12"/>
                    <a:gd name="T10" fmla="*/ 0 w 15"/>
                    <a:gd name="T11" fmla="*/ 0 h 12"/>
                    <a:gd name="T12" fmla="*/ 0 w 15"/>
                    <a:gd name="T13" fmla="*/ 0 h 12"/>
                    <a:gd name="T14" fmla="*/ 0 w 15"/>
                    <a:gd name="T15" fmla="*/ 0 h 12"/>
                    <a:gd name="T16" fmla="*/ 0 w 15"/>
                    <a:gd name="T17" fmla="*/ 0 h 12"/>
                    <a:gd name="T18" fmla="*/ 0 w 15"/>
                    <a:gd name="T19" fmla="*/ 0 h 12"/>
                    <a:gd name="T20" fmla="*/ 0 w 15"/>
                    <a:gd name="T21" fmla="*/ 0 h 12"/>
                    <a:gd name="T22" fmla="*/ 0 w 15"/>
                    <a:gd name="T23" fmla="*/ 0 h 12"/>
                    <a:gd name="T24" fmla="*/ 0 w 15"/>
                    <a:gd name="T25" fmla="*/ 0 h 12"/>
                    <a:gd name="T26" fmla="*/ 0 w 15"/>
                    <a:gd name="T27" fmla="*/ 0 h 12"/>
                    <a:gd name="T28" fmla="*/ 0 w 15"/>
                    <a:gd name="T29" fmla="*/ 0 h 12"/>
                    <a:gd name="T30" fmla="*/ 0 w 15"/>
                    <a:gd name="T31" fmla="*/ 0 h 12"/>
                    <a:gd name="T32" fmla="*/ 0 w 15"/>
                    <a:gd name="T33" fmla="*/ 0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12"/>
                    <a:gd name="T53" fmla="*/ 15 w 15"/>
                    <a:gd name="T54" fmla="*/ 12 h 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12">
                      <a:moveTo>
                        <a:pt x="15" y="2"/>
                      </a:moveTo>
                      <a:lnTo>
                        <a:pt x="15" y="2"/>
                      </a:lnTo>
                      <a:lnTo>
                        <a:pt x="9" y="0"/>
                      </a:lnTo>
                      <a:lnTo>
                        <a:pt x="5" y="0"/>
                      </a:lnTo>
                      <a:lnTo>
                        <a:pt x="2" y="0"/>
                      </a:lnTo>
                      <a:lnTo>
                        <a:pt x="0" y="3"/>
                      </a:lnTo>
                      <a:lnTo>
                        <a:pt x="2" y="8"/>
                      </a:lnTo>
                      <a:lnTo>
                        <a:pt x="8" y="12"/>
                      </a:lnTo>
                      <a:lnTo>
                        <a:pt x="11" y="9"/>
                      </a:lnTo>
                      <a:lnTo>
                        <a:pt x="5" y="5"/>
                      </a:lnTo>
                      <a:lnTo>
                        <a:pt x="4" y="3"/>
                      </a:lnTo>
                      <a:lnTo>
                        <a:pt x="4" y="4"/>
                      </a:lnTo>
                      <a:lnTo>
                        <a:pt x="5" y="3"/>
                      </a:lnTo>
                      <a:lnTo>
                        <a:pt x="8" y="4"/>
                      </a:lnTo>
                      <a:lnTo>
                        <a:pt x="14" y="5"/>
                      </a:lnTo>
                      <a:lnTo>
                        <a:pt x="15" y="2"/>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58" name="Freeform 372"/>
                <p:cNvSpPr>
                  <a:spLocks/>
                </p:cNvSpPr>
                <p:nvPr/>
              </p:nvSpPr>
              <p:spPr bwMode="auto">
                <a:xfrm>
                  <a:off x="3607" y="1494"/>
                  <a:ext cx="3" cy="4"/>
                </a:xfrm>
                <a:custGeom>
                  <a:avLst/>
                  <a:gdLst>
                    <a:gd name="T0" fmla="*/ 0 w 8"/>
                    <a:gd name="T1" fmla="*/ 0 h 13"/>
                    <a:gd name="T2" fmla="*/ 0 w 8"/>
                    <a:gd name="T3" fmla="*/ 0 h 13"/>
                    <a:gd name="T4" fmla="*/ 0 w 8"/>
                    <a:gd name="T5" fmla="*/ 0 h 13"/>
                    <a:gd name="T6" fmla="*/ 0 w 8"/>
                    <a:gd name="T7" fmla="*/ 0 h 13"/>
                    <a:gd name="T8" fmla="*/ 0 w 8"/>
                    <a:gd name="T9" fmla="*/ 0 h 13"/>
                    <a:gd name="T10" fmla="*/ 0 w 8"/>
                    <a:gd name="T11" fmla="*/ 0 h 13"/>
                    <a:gd name="T12" fmla="*/ 0 w 8"/>
                    <a:gd name="T13" fmla="*/ 0 h 13"/>
                    <a:gd name="T14" fmla="*/ 0 w 8"/>
                    <a:gd name="T15" fmla="*/ 0 h 13"/>
                    <a:gd name="T16" fmla="*/ 0 w 8"/>
                    <a:gd name="T17" fmla="*/ 0 h 13"/>
                    <a:gd name="T18" fmla="*/ 0 w 8"/>
                    <a:gd name="T19" fmla="*/ 0 h 13"/>
                    <a:gd name="T20" fmla="*/ 0 w 8"/>
                    <a:gd name="T21" fmla="*/ 0 h 13"/>
                    <a:gd name="T22" fmla="*/ 0 w 8"/>
                    <a:gd name="T23" fmla="*/ 0 h 13"/>
                    <a:gd name="T24" fmla="*/ 0 w 8"/>
                    <a:gd name="T25" fmla="*/ 0 h 13"/>
                    <a:gd name="T26" fmla="*/ 0 w 8"/>
                    <a:gd name="T27" fmla="*/ 0 h 13"/>
                    <a:gd name="T28" fmla="*/ 0 w 8"/>
                    <a:gd name="T29" fmla="*/ 0 h 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
                    <a:gd name="T46" fmla="*/ 0 h 13"/>
                    <a:gd name="T47" fmla="*/ 8 w 8"/>
                    <a:gd name="T48" fmla="*/ 13 h 1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 h="13">
                      <a:moveTo>
                        <a:pt x="8" y="2"/>
                      </a:moveTo>
                      <a:lnTo>
                        <a:pt x="8" y="4"/>
                      </a:lnTo>
                      <a:lnTo>
                        <a:pt x="8" y="7"/>
                      </a:lnTo>
                      <a:lnTo>
                        <a:pt x="7" y="8"/>
                      </a:lnTo>
                      <a:lnTo>
                        <a:pt x="5" y="10"/>
                      </a:lnTo>
                      <a:lnTo>
                        <a:pt x="3" y="12"/>
                      </a:lnTo>
                      <a:lnTo>
                        <a:pt x="1" y="13"/>
                      </a:lnTo>
                      <a:lnTo>
                        <a:pt x="0" y="12"/>
                      </a:lnTo>
                      <a:lnTo>
                        <a:pt x="0" y="9"/>
                      </a:lnTo>
                      <a:lnTo>
                        <a:pt x="0" y="6"/>
                      </a:lnTo>
                      <a:lnTo>
                        <a:pt x="1" y="4"/>
                      </a:lnTo>
                      <a:lnTo>
                        <a:pt x="3" y="1"/>
                      </a:lnTo>
                      <a:lnTo>
                        <a:pt x="4" y="0"/>
                      </a:lnTo>
                      <a:lnTo>
                        <a:pt x="7" y="0"/>
                      </a:lnTo>
                      <a:lnTo>
                        <a:pt x="8" y="2"/>
                      </a:lnTo>
                      <a:close/>
                    </a:path>
                  </a:pathLst>
                </a:custGeom>
                <a:solidFill>
                  <a:srgbClr val="7B7A7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59" name="Freeform 373"/>
                <p:cNvSpPr>
                  <a:spLocks/>
                </p:cNvSpPr>
                <p:nvPr/>
              </p:nvSpPr>
              <p:spPr bwMode="auto">
                <a:xfrm>
                  <a:off x="3608" y="1494"/>
                  <a:ext cx="3" cy="4"/>
                </a:xfrm>
                <a:custGeom>
                  <a:avLst/>
                  <a:gdLst>
                    <a:gd name="T0" fmla="*/ 0 w 9"/>
                    <a:gd name="T1" fmla="*/ 0 h 12"/>
                    <a:gd name="T2" fmla="*/ 0 w 9"/>
                    <a:gd name="T3" fmla="*/ 0 h 12"/>
                    <a:gd name="T4" fmla="*/ 0 w 9"/>
                    <a:gd name="T5" fmla="*/ 0 h 12"/>
                    <a:gd name="T6" fmla="*/ 0 w 9"/>
                    <a:gd name="T7" fmla="*/ 0 h 12"/>
                    <a:gd name="T8" fmla="*/ 0 w 9"/>
                    <a:gd name="T9" fmla="*/ 0 h 12"/>
                    <a:gd name="T10" fmla="*/ 0 w 9"/>
                    <a:gd name="T11" fmla="*/ 0 h 12"/>
                    <a:gd name="T12" fmla="*/ 0 w 9"/>
                    <a:gd name="T13" fmla="*/ 0 h 12"/>
                    <a:gd name="T14" fmla="*/ 0 w 9"/>
                    <a:gd name="T15" fmla="*/ 0 h 12"/>
                    <a:gd name="T16" fmla="*/ 0 w 9"/>
                    <a:gd name="T17" fmla="*/ 0 h 12"/>
                    <a:gd name="T18" fmla="*/ 0 w 9"/>
                    <a:gd name="T19" fmla="*/ 0 h 12"/>
                    <a:gd name="T20" fmla="*/ 0 w 9"/>
                    <a:gd name="T21" fmla="*/ 0 h 12"/>
                    <a:gd name="T22" fmla="*/ 0 w 9"/>
                    <a:gd name="T23" fmla="*/ 0 h 12"/>
                    <a:gd name="T24" fmla="*/ 0 w 9"/>
                    <a:gd name="T25" fmla="*/ 0 h 12"/>
                    <a:gd name="T26" fmla="*/ 0 w 9"/>
                    <a:gd name="T27" fmla="*/ 0 h 12"/>
                    <a:gd name="T28" fmla="*/ 0 w 9"/>
                    <a:gd name="T29" fmla="*/ 0 h 12"/>
                    <a:gd name="T30" fmla="*/ 0 w 9"/>
                    <a:gd name="T31" fmla="*/ 0 h 12"/>
                    <a:gd name="T32" fmla="*/ 0 w 9"/>
                    <a:gd name="T33" fmla="*/ 0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
                    <a:gd name="T52" fmla="*/ 0 h 12"/>
                    <a:gd name="T53" fmla="*/ 9 w 9"/>
                    <a:gd name="T54" fmla="*/ 12 h 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 h="12">
                      <a:moveTo>
                        <a:pt x="0" y="12"/>
                      </a:moveTo>
                      <a:lnTo>
                        <a:pt x="0" y="12"/>
                      </a:lnTo>
                      <a:lnTo>
                        <a:pt x="3" y="11"/>
                      </a:lnTo>
                      <a:lnTo>
                        <a:pt x="6" y="10"/>
                      </a:lnTo>
                      <a:lnTo>
                        <a:pt x="7" y="7"/>
                      </a:lnTo>
                      <a:lnTo>
                        <a:pt x="8" y="5"/>
                      </a:lnTo>
                      <a:lnTo>
                        <a:pt x="9" y="2"/>
                      </a:lnTo>
                      <a:lnTo>
                        <a:pt x="9" y="0"/>
                      </a:lnTo>
                      <a:lnTo>
                        <a:pt x="4" y="0"/>
                      </a:lnTo>
                      <a:lnTo>
                        <a:pt x="4" y="1"/>
                      </a:lnTo>
                      <a:lnTo>
                        <a:pt x="4" y="4"/>
                      </a:lnTo>
                      <a:lnTo>
                        <a:pt x="3" y="5"/>
                      </a:lnTo>
                      <a:lnTo>
                        <a:pt x="3" y="7"/>
                      </a:lnTo>
                      <a:lnTo>
                        <a:pt x="1" y="8"/>
                      </a:lnTo>
                      <a:lnTo>
                        <a:pt x="0" y="8"/>
                      </a:lnTo>
                      <a:lnTo>
                        <a:pt x="0" y="12"/>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60" name="Freeform 374"/>
                <p:cNvSpPr>
                  <a:spLocks/>
                </p:cNvSpPr>
                <p:nvPr/>
              </p:nvSpPr>
              <p:spPr bwMode="auto">
                <a:xfrm>
                  <a:off x="3606" y="1493"/>
                  <a:ext cx="5" cy="5"/>
                </a:xfrm>
                <a:custGeom>
                  <a:avLst/>
                  <a:gdLst>
                    <a:gd name="T0" fmla="*/ 0 w 13"/>
                    <a:gd name="T1" fmla="*/ 0 h 16"/>
                    <a:gd name="T2" fmla="*/ 0 w 13"/>
                    <a:gd name="T3" fmla="*/ 0 h 16"/>
                    <a:gd name="T4" fmla="*/ 0 w 13"/>
                    <a:gd name="T5" fmla="*/ 0 h 16"/>
                    <a:gd name="T6" fmla="*/ 0 w 13"/>
                    <a:gd name="T7" fmla="*/ 0 h 16"/>
                    <a:gd name="T8" fmla="*/ 0 w 13"/>
                    <a:gd name="T9" fmla="*/ 0 h 16"/>
                    <a:gd name="T10" fmla="*/ 0 w 13"/>
                    <a:gd name="T11" fmla="*/ 0 h 16"/>
                    <a:gd name="T12" fmla="*/ 0 w 13"/>
                    <a:gd name="T13" fmla="*/ 0 h 16"/>
                    <a:gd name="T14" fmla="*/ 0 w 13"/>
                    <a:gd name="T15" fmla="*/ 0 h 16"/>
                    <a:gd name="T16" fmla="*/ 0 w 13"/>
                    <a:gd name="T17" fmla="*/ 0 h 16"/>
                    <a:gd name="T18" fmla="*/ 0 w 13"/>
                    <a:gd name="T19" fmla="*/ 0 h 16"/>
                    <a:gd name="T20" fmla="*/ 0 w 13"/>
                    <a:gd name="T21" fmla="*/ 0 h 16"/>
                    <a:gd name="T22" fmla="*/ 0 w 13"/>
                    <a:gd name="T23" fmla="*/ 0 h 16"/>
                    <a:gd name="T24" fmla="*/ 0 w 13"/>
                    <a:gd name="T25" fmla="*/ 0 h 16"/>
                    <a:gd name="T26" fmla="*/ 0 w 13"/>
                    <a:gd name="T27" fmla="*/ 0 h 16"/>
                    <a:gd name="T28" fmla="*/ 0 w 13"/>
                    <a:gd name="T29" fmla="*/ 0 h 16"/>
                    <a:gd name="T30" fmla="*/ 0 w 13"/>
                    <a:gd name="T31" fmla="*/ 0 h 16"/>
                    <a:gd name="T32" fmla="*/ 0 w 13"/>
                    <a:gd name="T33" fmla="*/ 0 h 16"/>
                    <a:gd name="T34" fmla="*/ 0 w 13"/>
                    <a:gd name="T35" fmla="*/ 0 h 16"/>
                    <a:gd name="T36" fmla="*/ 0 w 13"/>
                    <a:gd name="T37" fmla="*/ 0 h 16"/>
                    <a:gd name="T38" fmla="*/ 0 w 13"/>
                    <a:gd name="T39" fmla="*/ 0 h 16"/>
                    <a:gd name="T40" fmla="*/ 0 w 13"/>
                    <a:gd name="T41" fmla="*/ 0 h 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
                    <a:gd name="T64" fmla="*/ 0 h 16"/>
                    <a:gd name="T65" fmla="*/ 13 w 13"/>
                    <a:gd name="T66" fmla="*/ 16 h 1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 h="16">
                      <a:moveTo>
                        <a:pt x="13" y="4"/>
                      </a:moveTo>
                      <a:lnTo>
                        <a:pt x="13" y="4"/>
                      </a:lnTo>
                      <a:lnTo>
                        <a:pt x="11" y="1"/>
                      </a:lnTo>
                      <a:lnTo>
                        <a:pt x="7" y="0"/>
                      </a:lnTo>
                      <a:lnTo>
                        <a:pt x="5" y="2"/>
                      </a:lnTo>
                      <a:lnTo>
                        <a:pt x="3" y="5"/>
                      </a:lnTo>
                      <a:lnTo>
                        <a:pt x="1" y="8"/>
                      </a:lnTo>
                      <a:lnTo>
                        <a:pt x="0" y="11"/>
                      </a:lnTo>
                      <a:lnTo>
                        <a:pt x="0" y="15"/>
                      </a:lnTo>
                      <a:lnTo>
                        <a:pt x="4" y="16"/>
                      </a:lnTo>
                      <a:lnTo>
                        <a:pt x="4" y="12"/>
                      </a:lnTo>
                      <a:lnTo>
                        <a:pt x="4" y="11"/>
                      </a:lnTo>
                      <a:lnTo>
                        <a:pt x="5" y="9"/>
                      </a:lnTo>
                      <a:lnTo>
                        <a:pt x="6" y="6"/>
                      </a:lnTo>
                      <a:lnTo>
                        <a:pt x="7" y="4"/>
                      </a:lnTo>
                      <a:lnTo>
                        <a:pt x="8" y="4"/>
                      </a:lnTo>
                      <a:lnTo>
                        <a:pt x="8" y="3"/>
                      </a:lnTo>
                      <a:lnTo>
                        <a:pt x="10" y="5"/>
                      </a:lnTo>
                      <a:lnTo>
                        <a:pt x="8" y="4"/>
                      </a:lnTo>
                      <a:lnTo>
                        <a:pt x="13" y="4"/>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61" name="Freeform 375"/>
                <p:cNvSpPr>
                  <a:spLocks/>
                </p:cNvSpPr>
                <p:nvPr/>
              </p:nvSpPr>
              <p:spPr bwMode="auto">
                <a:xfrm>
                  <a:off x="3601" y="1493"/>
                  <a:ext cx="2" cy="3"/>
                </a:xfrm>
                <a:custGeom>
                  <a:avLst/>
                  <a:gdLst>
                    <a:gd name="T0" fmla="*/ 0 w 6"/>
                    <a:gd name="T1" fmla="*/ 0 h 7"/>
                    <a:gd name="T2" fmla="*/ 0 w 6"/>
                    <a:gd name="T3" fmla="*/ 0 h 7"/>
                    <a:gd name="T4" fmla="*/ 0 w 6"/>
                    <a:gd name="T5" fmla="*/ 0 h 7"/>
                    <a:gd name="T6" fmla="*/ 0 w 6"/>
                    <a:gd name="T7" fmla="*/ 0 h 7"/>
                    <a:gd name="T8" fmla="*/ 0 w 6"/>
                    <a:gd name="T9" fmla="*/ 0 h 7"/>
                    <a:gd name="T10" fmla="*/ 0 w 6"/>
                    <a:gd name="T11" fmla="*/ 0 h 7"/>
                    <a:gd name="T12" fmla="*/ 0 w 6"/>
                    <a:gd name="T13" fmla="*/ 0 h 7"/>
                    <a:gd name="T14" fmla="*/ 0 w 6"/>
                    <a:gd name="T15" fmla="*/ 0 h 7"/>
                    <a:gd name="T16" fmla="*/ 0 w 6"/>
                    <a:gd name="T17" fmla="*/ 0 h 7"/>
                    <a:gd name="T18" fmla="*/ 0 w 6"/>
                    <a:gd name="T19" fmla="*/ 0 h 7"/>
                    <a:gd name="T20" fmla="*/ 0 w 6"/>
                    <a:gd name="T21" fmla="*/ 0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7"/>
                    <a:gd name="T35" fmla="*/ 6 w 6"/>
                    <a:gd name="T36" fmla="*/ 7 h 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7">
                      <a:moveTo>
                        <a:pt x="5" y="0"/>
                      </a:moveTo>
                      <a:lnTo>
                        <a:pt x="6" y="1"/>
                      </a:lnTo>
                      <a:lnTo>
                        <a:pt x="6" y="3"/>
                      </a:lnTo>
                      <a:lnTo>
                        <a:pt x="6" y="6"/>
                      </a:lnTo>
                      <a:lnTo>
                        <a:pt x="4" y="7"/>
                      </a:lnTo>
                      <a:lnTo>
                        <a:pt x="1" y="7"/>
                      </a:lnTo>
                      <a:lnTo>
                        <a:pt x="1" y="6"/>
                      </a:lnTo>
                      <a:lnTo>
                        <a:pt x="0" y="5"/>
                      </a:lnTo>
                      <a:lnTo>
                        <a:pt x="1" y="3"/>
                      </a:lnTo>
                      <a:lnTo>
                        <a:pt x="3" y="1"/>
                      </a:lnTo>
                      <a:lnTo>
                        <a:pt x="5" y="0"/>
                      </a:lnTo>
                      <a:close/>
                    </a:path>
                  </a:pathLst>
                </a:custGeom>
                <a:solidFill>
                  <a:srgbClr val="7B7A7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62" name="Freeform 376"/>
                <p:cNvSpPr>
                  <a:spLocks/>
                </p:cNvSpPr>
                <p:nvPr/>
              </p:nvSpPr>
              <p:spPr bwMode="auto">
                <a:xfrm>
                  <a:off x="3603" y="1493"/>
                  <a:ext cx="1" cy="3"/>
                </a:xfrm>
                <a:custGeom>
                  <a:avLst/>
                  <a:gdLst>
                    <a:gd name="T0" fmla="*/ 0 w 4"/>
                    <a:gd name="T1" fmla="*/ 0 h 11"/>
                    <a:gd name="T2" fmla="*/ 0 w 4"/>
                    <a:gd name="T3" fmla="*/ 0 h 11"/>
                    <a:gd name="T4" fmla="*/ 0 w 4"/>
                    <a:gd name="T5" fmla="*/ 0 h 11"/>
                    <a:gd name="T6" fmla="*/ 0 w 4"/>
                    <a:gd name="T7" fmla="*/ 0 h 11"/>
                    <a:gd name="T8" fmla="*/ 0 w 4"/>
                    <a:gd name="T9" fmla="*/ 0 h 11"/>
                    <a:gd name="T10" fmla="*/ 0 w 4"/>
                    <a:gd name="T11" fmla="*/ 0 h 11"/>
                    <a:gd name="T12" fmla="*/ 0 w 4"/>
                    <a:gd name="T13" fmla="*/ 0 h 11"/>
                    <a:gd name="T14" fmla="*/ 0 w 4"/>
                    <a:gd name="T15" fmla="*/ 0 h 11"/>
                    <a:gd name="T16" fmla="*/ 0 w 4"/>
                    <a:gd name="T17" fmla="*/ 0 h 11"/>
                    <a:gd name="T18" fmla="*/ 0 w 4"/>
                    <a:gd name="T19" fmla="*/ 0 h 11"/>
                    <a:gd name="T20" fmla="*/ 0 w 4"/>
                    <a:gd name="T21" fmla="*/ 0 h 11"/>
                    <a:gd name="T22" fmla="*/ 0 w 4"/>
                    <a:gd name="T23" fmla="*/ 0 h 11"/>
                    <a:gd name="T24" fmla="*/ 0 w 4"/>
                    <a:gd name="T25" fmla="*/ 0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
                    <a:gd name="T40" fmla="*/ 0 h 11"/>
                    <a:gd name="T41" fmla="*/ 4 w 4"/>
                    <a:gd name="T42" fmla="*/ 11 h 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 h="11">
                      <a:moveTo>
                        <a:pt x="0" y="11"/>
                      </a:moveTo>
                      <a:lnTo>
                        <a:pt x="0" y="11"/>
                      </a:lnTo>
                      <a:lnTo>
                        <a:pt x="3" y="9"/>
                      </a:lnTo>
                      <a:lnTo>
                        <a:pt x="4" y="6"/>
                      </a:lnTo>
                      <a:lnTo>
                        <a:pt x="4" y="2"/>
                      </a:lnTo>
                      <a:lnTo>
                        <a:pt x="1" y="0"/>
                      </a:lnTo>
                      <a:lnTo>
                        <a:pt x="1" y="4"/>
                      </a:lnTo>
                      <a:lnTo>
                        <a:pt x="1" y="5"/>
                      </a:lnTo>
                      <a:lnTo>
                        <a:pt x="0" y="7"/>
                      </a:lnTo>
                      <a:lnTo>
                        <a:pt x="0" y="11"/>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63" name="Freeform 377"/>
                <p:cNvSpPr>
                  <a:spLocks/>
                </p:cNvSpPr>
                <p:nvPr/>
              </p:nvSpPr>
              <p:spPr bwMode="auto">
                <a:xfrm>
                  <a:off x="3601" y="1493"/>
                  <a:ext cx="2" cy="3"/>
                </a:xfrm>
                <a:custGeom>
                  <a:avLst/>
                  <a:gdLst>
                    <a:gd name="T0" fmla="*/ 0 w 6"/>
                    <a:gd name="T1" fmla="*/ 0 h 11"/>
                    <a:gd name="T2" fmla="*/ 0 w 6"/>
                    <a:gd name="T3" fmla="*/ 0 h 11"/>
                    <a:gd name="T4" fmla="*/ 0 w 6"/>
                    <a:gd name="T5" fmla="*/ 0 h 11"/>
                    <a:gd name="T6" fmla="*/ 0 w 6"/>
                    <a:gd name="T7" fmla="*/ 0 h 11"/>
                    <a:gd name="T8" fmla="*/ 0 w 6"/>
                    <a:gd name="T9" fmla="*/ 0 h 11"/>
                    <a:gd name="T10" fmla="*/ 0 w 6"/>
                    <a:gd name="T11" fmla="*/ 0 h 11"/>
                    <a:gd name="T12" fmla="*/ 0 w 6"/>
                    <a:gd name="T13" fmla="*/ 0 h 11"/>
                    <a:gd name="T14" fmla="*/ 0 w 6"/>
                    <a:gd name="T15" fmla="*/ 0 h 11"/>
                    <a:gd name="T16" fmla="*/ 0 w 6"/>
                    <a:gd name="T17" fmla="*/ 0 h 11"/>
                    <a:gd name="T18" fmla="*/ 0 w 6"/>
                    <a:gd name="T19" fmla="*/ 0 h 11"/>
                    <a:gd name="T20" fmla="*/ 0 w 6"/>
                    <a:gd name="T21" fmla="*/ 0 h 11"/>
                    <a:gd name="T22" fmla="*/ 0 w 6"/>
                    <a:gd name="T23" fmla="*/ 0 h 11"/>
                    <a:gd name="T24" fmla="*/ 0 w 6"/>
                    <a:gd name="T25" fmla="*/ 0 h 11"/>
                    <a:gd name="T26" fmla="*/ 0 w 6"/>
                    <a:gd name="T27" fmla="*/ 0 h 11"/>
                    <a:gd name="T28" fmla="*/ 0 w 6"/>
                    <a:gd name="T29" fmla="*/ 0 h 11"/>
                    <a:gd name="T30" fmla="*/ 0 w 6"/>
                    <a:gd name="T31" fmla="*/ 0 h 11"/>
                    <a:gd name="T32" fmla="*/ 0 w 6"/>
                    <a:gd name="T33" fmla="*/ 0 h 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
                    <a:gd name="T52" fmla="*/ 0 h 11"/>
                    <a:gd name="T53" fmla="*/ 6 w 6"/>
                    <a:gd name="T54" fmla="*/ 11 h 1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 h="11">
                      <a:moveTo>
                        <a:pt x="6" y="0"/>
                      </a:moveTo>
                      <a:lnTo>
                        <a:pt x="6" y="0"/>
                      </a:lnTo>
                      <a:lnTo>
                        <a:pt x="1" y="2"/>
                      </a:lnTo>
                      <a:lnTo>
                        <a:pt x="0" y="5"/>
                      </a:lnTo>
                      <a:lnTo>
                        <a:pt x="0" y="7"/>
                      </a:lnTo>
                      <a:lnTo>
                        <a:pt x="0" y="9"/>
                      </a:lnTo>
                      <a:lnTo>
                        <a:pt x="2" y="10"/>
                      </a:lnTo>
                      <a:lnTo>
                        <a:pt x="5" y="11"/>
                      </a:lnTo>
                      <a:lnTo>
                        <a:pt x="5" y="7"/>
                      </a:lnTo>
                      <a:lnTo>
                        <a:pt x="4" y="7"/>
                      </a:lnTo>
                      <a:lnTo>
                        <a:pt x="4" y="6"/>
                      </a:lnTo>
                      <a:lnTo>
                        <a:pt x="5" y="4"/>
                      </a:lnTo>
                      <a:lnTo>
                        <a:pt x="6" y="4"/>
                      </a:lnTo>
                      <a:lnTo>
                        <a:pt x="6" y="0"/>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64" name="Freeform 378"/>
                <p:cNvSpPr>
                  <a:spLocks/>
                </p:cNvSpPr>
                <p:nvPr/>
              </p:nvSpPr>
              <p:spPr bwMode="auto">
                <a:xfrm>
                  <a:off x="3609" y="1495"/>
                  <a:ext cx="28" cy="29"/>
                </a:xfrm>
                <a:custGeom>
                  <a:avLst/>
                  <a:gdLst>
                    <a:gd name="T0" fmla="*/ 0 w 85"/>
                    <a:gd name="T1" fmla="*/ 0 h 87"/>
                    <a:gd name="T2" fmla="*/ 0 w 85"/>
                    <a:gd name="T3" fmla="*/ 0 h 87"/>
                    <a:gd name="T4" fmla="*/ 0 w 85"/>
                    <a:gd name="T5" fmla="*/ 0 h 87"/>
                    <a:gd name="T6" fmla="*/ 0 w 85"/>
                    <a:gd name="T7" fmla="*/ 0 h 87"/>
                    <a:gd name="T8" fmla="*/ 0 w 85"/>
                    <a:gd name="T9" fmla="*/ 0 h 87"/>
                    <a:gd name="T10" fmla="*/ 0 w 85"/>
                    <a:gd name="T11" fmla="*/ 0 h 87"/>
                    <a:gd name="T12" fmla="*/ 0 w 85"/>
                    <a:gd name="T13" fmla="*/ 0 h 87"/>
                    <a:gd name="T14" fmla="*/ 0 w 85"/>
                    <a:gd name="T15" fmla="*/ 0 h 87"/>
                    <a:gd name="T16" fmla="*/ 0 w 85"/>
                    <a:gd name="T17" fmla="*/ 0 h 87"/>
                    <a:gd name="T18" fmla="*/ 0 w 85"/>
                    <a:gd name="T19" fmla="*/ 0 h 87"/>
                    <a:gd name="T20" fmla="*/ 0 w 85"/>
                    <a:gd name="T21" fmla="*/ 0 h 87"/>
                    <a:gd name="T22" fmla="*/ 0 w 85"/>
                    <a:gd name="T23" fmla="*/ 0 h 87"/>
                    <a:gd name="T24" fmla="*/ 0 w 85"/>
                    <a:gd name="T25" fmla="*/ 0 h 87"/>
                    <a:gd name="T26" fmla="*/ 0 w 85"/>
                    <a:gd name="T27" fmla="*/ 0 h 87"/>
                    <a:gd name="T28" fmla="*/ 0 w 85"/>
                    <a:gd name="T29" fmla="*/ 0 h 87"/>
                    <a:gd name="T30" fmla="*/ 0 w 85"/>
                    <a:gd name="T31" fmla="*/ 0 h 87"/>
                    <a:gd name="T32" fmla="*/ 0 w 85"/>
                    <a:gd name="T33" fmla="*/ 0 h 87"/>
                    <a:gd name="T34" fmla="*/ 0 w 85"/>
                    <a:gd name="T35" fmla="*/ 0 h 87"/>
                    <a:gd name="T36" fmla="*/ 0 w 85"/>
                    <a:gd name="T37" fmla="*/ 0 h 87"/>
                    <a:gd name="T38" fmla="*/ 0 w 85"/>
                    <a:gd name="T39" fmla="*/ 0 h 87"/>
                    <a:gd name="T40" fmla="*/ 0 w 85"/>
                    <a:gd name="T41" fmla="*/ 0 h 87"/>
                    <a:gd name="T42" fmla="*/ 0 w 85"/>
                    <a:gd name="T43" fmla="*/ 0 h 87"/>
                    <a:gd name="T44" fmla="*/ 0 w 85"/>
                    <a:gd name="T45" fmla="*/ 0 h 87"/>
                    <a:gd name="T46" fmla="*/ 0 w 85"/>
                    <a:gd name="T47" fmla="*/ 0 h 87"/>
                    <a:gd name="T48" fmla="*/ 0 w 85"/>
                    <a:gd name="T49" fmla="*/ 0 h 87"/>
                    <a:gd name="T50" fmla="*/ 0 w 85"/>
                    <a:gd name="T51" fmla="*/ 0 h 87"/>
                    <a:gd name="T52" fmla="*/ 0 w 85"/>
                    <a:gd name="T53" fmla="*/ 0 h 87"/>
                    <a:gd name="T54" fmla="*/ 0 w 85"/>
                    <a:gd name="T55" fmla="*/ 0 h 87"/>
                    <a:gd name="T56" fmla="*/ 0 w 85"/>
                    <a:gd name="T57" fmla="*/ 0 h 87"/>
                    <a:gd name="T58" fmla="*/ 0 w 85"/>
                    <a:gd name="T59" fmla="*/ 0 h 87"/>
                    <a:gd name="T60" fmla="*/ 0 w 85"/>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5"/>
                    <a:gd name="T94" fmla="*/ 0 h 87"/>
                    <a:gd name="T95" fmla="*/ 85 w 85"/>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5" h="87">
                      <a:moveTo>
                        <a:pt x="85" y="2"/>
                      </a:moveTo>
                      <a:lnTo>
                        <a:pt x="85" y="6"/>
                      </a:lnTo>
                      <a:lnTo>
                        <a:pt x="85" y="12"/>
                      </a:lnTo>
                      <a:lnTo>
                        <a:pt x="83" y="17"/>
                      </a:lnTo>
                      <a:lnTo>
                        <a:pt x="81" y="23"/>
                      </a:lnTo>
                      <a:lnTo>
                        <a:pt x="74" y="37"/>
                      </a:lnTo>
                      <a:lnTo>
                        <a:pt x="65" y="50"/>
                      </a:lnTo>
                      <a:lnTo>
                        <a:pt x="59" y="57"/>
                      </a:lnTo>
                      <a:lnTo>
                        <a:pt x="52" y="64"/>
                      </a:lnTo>
                      <a:lnTo>
                        <a:pt x="45" y="69"/>
                      </a:lnTo>
                      <a:lnTo>
                        <a:pt x="38" y="75"/>
                      </a:lnTo>
                      <a:lnTo>
                        <a:pt x="31" y="80"/>
                      </a:lnTo>
                      <a:lnTo>
                        <a:pt x="23" y="83"/>
                      </a:lnTo>
                      <a:lnTo>
                        <a:pt x="15" y="86"/>
                      </a:lnTo>
                      <a:lnTo>
                        <a:pt x="6" y="87"/>
                      </a:lnTo>
                      <a:lnTo>
                        <a:pt x="0" y="85"/>
                      </a:lnTo>
                      <a:lnTo>
                        <a:pt x="6" y="84"/>
                      </a:lnTo>
                      <a:lnTo>
                        <a:pt x="22" y="80"/>
                      </a:lnTo>
                      <a:lnTo>
                        <a:pt x="31" y="74"/>
                      </a:lnTo>
                      <a:lnTo>
                        <a:pt x="43" y="67"/>
                      </a:lnTo>
                      <a:lnTo>
                        <a:pt x="49" y="62"/>
                      </a:lnTo>
                      <a:lnTo>
                        <a:pt x="55" y="57"/>
                      </a:lnTo>
                      <a:lnTo>
                        <a:pt x="60" y="49"/>
                      </a:lnTo>
                      <a:lnTo>
                        <a:pt x="66" y="42"/>
                      </a:lnTo>
                      <a:lnTo>
                        <a:pt x="68" y="38"/>
                      </a:lnTo>
                      <a:lnTo>
                        <a:pt x="73" y="27"/>
                      </a:lnTo>
                      <a:lnTo>
                        <a:pt x="77" y="21"/>
                      </a:lnTo>
                      <a:lnTo>
                        <a:pt x="79" y="14"/>
                      </a:lnTo>
                      <a:lnTo>
                        <a:pt x="81" y="7"/>
                      </a:lnTo>
                      <a:lnTo>
                        <a:pt x="82" y="0"/>
                      </a:lnTo>
                      <a:lnTo>
                        <a:pt x="85" y="2"/>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665" name="Freeform 379"/>
                <p:cNvSpPr>
                  <a:spLocks/>
                </p:cNvSpPr>
                <p:nvPr/>
              </p:nvSpPr>
              <p:spPr bwMode="auto">
                <a:xfrm>
                  <a:off x="3598" y="1488"/>
                  <a:ext cx="17" cy="25"/>
                </a:xfrm>
                <a:custGeom>
                  <a:avLst/>
                  <a:gdLst>
                    <a:gd name="T0" fmla="*/ 0 w 50"/>
                    <a:gd name="T1" fmla="*/ 0 h 75"/>
                    <a:gd name="T2" fmla="*/ 0 w 50"/>
                    <a:gd name="T3" fmla="*/ 0 h 75"/>
                    <a:gd name="T4" fmla="*/ 0 w 50"/>
                    <a:gd name="T5" fmla="*/ 0 h 75"/>
                    <a:gd name="T6" fmla="*/ 0 w 50"/>
                    <a:gd name="T7" fmla="*/ 0 h 75"/>
                    <a:gd name="T8" fmla="*/ 0 w 50"/>
                    <a:gd name="T9" fmla="*/ 0 h 75"/>
                    <a:gd name="T10" fmla="*/ 0 w 50"/>
                    <a:gd name="T11" fmla="*/ 0 h 75"/>
                    <a:gd name="T12" fmla="*/ 0 w 50"/>
                    <a:gd name="T13" fmla="*/ 0 h 75"/>
                    <a:gd name="T14" fmla="*/ 0 w 50"/>
                    <a:gd name="T15" fmla="*/ 0 h 75"/>
                    <a:gd name="T16" fmla="*/ 0 w 50"/>
                    <a:gd name="T17" fmla="*/ 0 h 75"/>
                    <a:gd name="T18" fmla="*/ 0 w 50"/>
                    <a:gd name="T19" fmla="*/ 0 h 75"/>
                    <a:gd name="T20" fmla="*/ 0 w 50"/>
                    <a:gd name="T21" fmla="*/ 0 h 75"/>
                    <a:gd name="T22" fmla="*/ 0 w 50"/>
                    <a:gd name="T23" fmla="*/ 0 h 75"/>
                    <a:gd name="T24" fmla="*/ 0 w 50"/>
                    <a:gd name="T25" fmla="*/ 0 h 75"/>
                    <a:gd name="T26" fmla="*/ 0 w 50"/>
                    <a:gd name="T27" fmla="*/ 0 h 75"/>
                    <a:gd name="T28" fmla="*/ 0 w 50"/>
                    <a:gd name="T29" fmla="*/ 0 h 75"/>
                    <a:gd name="T30" fmla="*/ 0 w 50"/>
                    <a:gd name="T31" fmla="*/ 0 h 75"/>
                    <a:gd name="T32" fmla="*/ 0 w 50"/>
                    <a:gd name="T33" fmla="*/ 0 h 75"/>
                    <a:gd name="T34" fmla="*/ 0 w 50"/>
                    <a:gd name="T35" fmla="*/ 0 h 75"/>
                    <a:gd name="T36" fmla="*/ 0 w 50"/>
                    <a:gd name="T37" fmla="*/ 0 h 75"/>
                    <a:gd name="T38" fmla="*/ 0 w 50"/>
                    <a:gd name="T39" fmla="*/ 0 h 75"/>
                    <a:gd name="T40" fmla="*/ 0 w 50"/>
                    <a:gd name="T41" fmla="*/ 0 h 75"/>
                    <a:gd name="T42" fmla="*/ 0 w 50"/>
                    <a:gd name="T43" fmla="*/ 0 h 75"/>
                    <a:gd name="T44" fmla="*/ 0 w 50"/>
                    <a:gd name="T45" fmla="*/ 0 h 7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0"/>
                    <a:gd name="T70" fmla="*/ 0 h 75"/>
                    <a:gd name="T71" fmla="*/ 50 w 50"/>
                    <a:gd name="T72" fmla="*/ 75 h 7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0" h="75">
                      <a:moveTo>
                        <a:pt x="48" y="1"/>
                      </a:moveTo>
                      <a:lnTo>
                        <a:pt x="50" y="10"/>
                      </a:lnTo>
                      <a:lnTo>
                        <a:pt x="48" y="19"/>
                      </a:lnTo>
                      <a:lnTo>
                        <a:pt x="46" y="29"/>
                      </a:lnTo>
                      <a:lnTo>
                        <a:pt x="41" y="39"/>
                      </a:lnTo>
                      <a:lnTo>
                        <a:pt x="35" y="49"/>
                      </a:lnTo>
                      <a:lnTo>
                        <a:pt x="26" y="59"/>
                      </a:lnTo>
                      <a:lnTo>
                        <a:pt x="17" y="67"/>
                      </a:lnTo>
                      <a:lnTo>
                        <a:pt x="6" y="75"/>
                      </a:lnTo>
                      <a:lnTo>
                        <a:pt x="0" y="71"/>
                      </a:lnTo>
                      <a:lnTo>
                        <a:pt x="4" y="69"/>
                      </a:lnTo>
                      <a:lnTo>
                        <a:pt x="14" y="63"/>
                      </a:lnTo>
                      <a:lnTo>
                        <a:pt x="21" y="58"/>
                      </a:lnTo>
                      <a:lnTo>
                        <a:pt x="26" y="52"/>
                      </a:lnTo>
                      <a:lnTo>
                        <a:pt x="33" y="42"/>
                      </a:lnTo>
                      <a:lnTo>
                        <a:pt x="39" y="32"/>
                      </a:lnTo>
                      <a:lnTo>
                        <a:pt x="40" y="29"/>
                      </a:lnTo>
                      <a:lnTo>
                        <a:pt x="43" y="21"/>
                      </a:lnTo>
                      <a:lnTo>
                        <a:pt x="44" y="16"/>
                      </a:lnTo>
                      <a:lnTo>
                        <a:pt x="45" y="11"/>
                      </a:lnTo>
                      <a:lnTo>
                        <a:pt x="45" y="6"/>
                      </a:lnTo>
                      <a:lnTo>
                        <a:pt x="44" y="0"/>
                      </a:lnTo>
                      <a:lnTo>
                        <a:pt x="48" y="1"/>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grpSp>
          <p:grpSp>
            <p:nvGrpSpPr>
              <p:cNvPr id="46265" name="Group 380"/>
              <p:cNvGrpSpPr>
                <a:grpSpLocks/>
              </p:cNvGrpSpPr>
              <p:nvPr/>
            </p:nvGrpSpPr>
            <p:grpSpPr bwMode="auto">
              <a:xfrm>
                <a:off x="3391" y="1426"/>
                <a:ext cx="288" cy="187"/>
                <a:chOff x="3391" y="1426"/>
                <a:chExt cx="288" cy="187"/>
              </a:xfrm>
            </p:grpSpPr>
            <p:sp>
              <p:nvSpPr>
                <p:cNvPr id="46266" name="Freeform 381"/>
                <p:cNvSpPr>
                  <a:spLocks/>
                </p:cNvSpPr>
                <p:nvPr/>
              </p:nvSpPr>
              <p:spPr bwMode="auto">
                <a:xfrm>
                  <a:off x="3623" y="1505"/>
                  <a:ext cx="6" cy="3"/>
                </a:xfrm>
                <a:custGeom>
                  <a:avLst/>
                  <a:gdLst>
                    <a:gd name="T0" fmla="*/ 0 w 18"/>
                    <a:gd name="T1" fmla="*/ 0 h 11"/>
                    <a:gd name="T2" fmla="*/ 0 w 18"/>
                    <a:gd name="T3" fmla="*/ 0 h 11"/>
                    <a:gd name="T4" fmla="*/ 0 w 18"/>
                    <a:gd name="T5" fmla="*/ 0 h 11"/>
                    <a:gd name="T6" fmla="*/ 0 w 18"/>
                    <a:gd name="T7" fmla="*/ 0 h 11"/>
                    <a:gd name="T8" fmla="*/ 0 w 18"/>
                    <a:gd name="T9" fmla="*/ 0 h 11"/>
                    <a:gd name="T10" fmla="*/ 0 w 18"/>
                    <a:gd name="T11" fmla="*/ 0 h 11"/>
                    <a:gd name="T12" fmla="*/ 0 w 18"/>
                    <a:gd name="T13" fmla="*/ 0 h 11"/>
                    <a:gd name="T14" fmla="*/ 0 w 18"/>
                    <a:gd name="T15" fmla="*/ 0 h 11"/>
                    <a:gd name="T16" fmla="*/ 0 w 18"/>
                    <a:gd name="T17" fmla="*/ 0 h 11"/>
                    <a:gd name="T18" fmla="*/ 0 w 18"/>
                    <a:gd name="T19" fmla="*/ 0 h 11"/>
                    <a:gd name="T20" fmla="*/ 0 w 18"/>
                    <a:gd name="T21" fmla="*/ 0 h 11"/>
                    <a:gd name="T22" fmla="*/ 0 w 18"/>
                    <a:gd name="T23" fmla="*/ 0 h 11"/>
                    <a:gd name="T24" fmla="*/ 0 w 18"/>
                    <a:gd name="T25" fmla="*/ 0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
                    <a:gd name="T40" fmla="*/ 0 h 11"/>
                    <a:gd name="T41" fmla="*/ 18 w 18"/>
                    <a:gd name="T42" fmla="*/ 11 h 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 h="11">
                      <a:moveTo>
                        <a:pt x="7" y="2"/>
                      </a:moveTo>
                      <a:lnTo>
                        <a:pt x="14" y="5"/>
                      </a:lnTo>
                      <a:lnTo>
                        <a:pt x="18" y="8"/>
                      </a:lnTo>
                      <a:lnTo>
                        <a:pt x="18" y="9"/>
                      </a:lnTo>
                      <a:lnTo>
                        <a:pt x="18" y="10"/>
                      </a:lnTo>
                      <a:lnTo>
                        <a:pt x="16" y="11"/>
                      </a:lnTo>
                      <a:lnTo>
                        <a:pt x="15" y="11"/>
                      </a:lnTo>
                      <a:lnTo>
                        <a:pt x="9" y="9"/>
                      </a:lnTo>
                      <a:lnTo>
                        <a:pt x="2" y="4"/>
                      </a:lnTo>
                      <a:lnTo>
                        <a:pt x="1" y="2"/>
                      </a:lnTo>
                      <a:lnTo>
                        <a:pt x="0" y="0"/>
                      </a:lnTo>
                      <a:lnTo>
                        <a:pt x="2" y="0"/>
                      </a:lnTo>
                      <a:lnTo>
                        <a:pt x="7" y="2"/>
                      </a:lnTo>
                      <a:close/>
                    </a:path>
                  </a:pathLst>
                </a:custGeom>
                <a:solidFill>
                  <a:srgbClr val="DFDFD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67" name="Freeform 382"/>
                <p:cNvSpPr>
                  <a:spLocks/>
                </p:cNvSpPr>
                <p:nvPr/>
              </p:nvSpPr>
              <p:spPr bwMode="auto">
                <a:xfrm>
                  <a:off x="3626" y="1505"/>
                  <a:ext cx="4" cy="4"/>
                </a:xfrm>
                <a:custGeom>
                  <a:avLst/>
                  <a:gdLst>
                    <a:gd name="T0" fmla="*/ 0 w 12"/>
                    <a:gd name="T1" fmla="*/ 0 h 12"/>
                    <a:gd name="T2" fmla="*/ 0 w 12"/>
                    <a:gd name="T3" fmla="*/ 0 h 12"/>
                    <a:gd name="T4" fmla="*/ 0 w 12"/>
                    <a:gd name="T5" fmla="*/ 0 h 12"/>
                    <a:gd name="T6" fmla="*/ 0 w 12"/>
                    <a:gd name="T7" fmla="*/ 0 h 12"/>
                    <a:gd name="T8" fmla="*/ 0 w 12"/>
                    <a:gd name="T9" fmla="*/ 0 h 12"/>
                    <a:gd name="T10" fmla="*/ 0 w 12"/>
                    <a:gd name="T11" fmla="*/ 0 h 12"/>
                    <a:gd name="T12" fmla="*/ 0 w 12"/>
                    <a:gd name="T13" fmla="*/ 0 h 12"/>
                    <a:gd name="T14" fmla="*/ 0 w 12"/>
                    <a:gd name="T15" fmla="*/ 0 h 12"/>
                    <a:gd name="T16" fmla="*/ 0 w 12"/>
                    <a:gd name="T17" fmla="*/ 0 h 12"/>
                    <a:gd name="T18" fmla="*/ 0 w 12"/>
                    <a:gd name="T19" fmla="*/ 0 h 12"/>
                    <a:gd name="T20" fmla="*/ 0 w 12"/>
                    <a:gd name="T21" fmla="*/ 0 h 12"/>
                    <a:gd name="T22" fmla="*/ 0 w 12"/>
                    <a:gd name="T23" fmla="*/ 0 h 12"/>
                    <a:gd name="T24" fmla="*/ 0 w 12"/>
                    <a:gd name="T25" fmla="*/ 0 h 12"/>
                    <a:gd name="T26" fmla="*/ 0 w 12"/>
                    <a:gd name="T27" fmla="*/ 0 h 12"/>
                    <a:gd name="T28" fmla="*/ 0 w 12"/>
                    <a:gd name="T29" fmla="*/ 0 h 12"/>
                    <a:gd name="T30" fmla="*/ 0 w 12"/>
                    <a:gd name="T31" fmla="*/ 0 h 12"/>
                    <a:gd name="T32" fmla="*/ 0 w 12"/>
                    <a:gd name="T33" fmla="*/ 0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2"/>
                    <a:gd name="T53" fmla="*/ 12 w 12"/>
                    <a:gd name="T54" fmla="*/ 12 h 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2">
                      <a:moveTo>
                        <a:pt x="8" y="12"/>
                      </a:moveTo>
                      <a:lnTo>
                        <a:pt x="7" y="12"/>
                      </a:lnTo>
                      <a:lnTo>
                        <a:pt x="9" y="12"/>
                      </a:lnTo>
                      <a:lnTo>
                        <a:pt x="11" y="11"/>
                      </a:lnTo>
                      <a:lnTo>
                        <a:pt x="12" y="9"/>
                      </a:lnTo>
                      <a:lnTo>
                        <a:pt x="11" y="8"/>
                      </a:lnTo>
                      <a:lnTo>
                        <a:pt x="7" y="4"/>
                      </a:lnTo>
                      <a:lnTo>
                        <a:pt x="0" y="0"/>
                      </a:lnTo>
                      <a:lnTo>
                        <a:pt x="0" y="3"/>
                      </a:lnTo>
                      <a:lnTo>
                        <a:pt x="6" y="6"/>
                      </a:lnTo>
                      <a:lnTo>
                        <a:pt x="9" y="9"/>
                      </a:lnTo>
                      <a:lnTo>
                        <a:pt x="9" y="10"/>
                      </a:lnTo>
                      <a:lnTo>
                        <a:pt x="8" y="10"/>
                      </a:lnTo>
                      <a:lnTo>
                        <a:pt x="8" y="12"/>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68" name="Freeform 383"/>
                <p:cNvSpPr>
                  <a:spLocks/>
                </p:cNvSpPr>
                <p:nvPr/>
              </p:nvSpPr>
              <p:spPr bwMode="auto">
                <a:xfrm>
                  <a:off x="3623" y="1504"/>
                  <a:ext cx="5" cy="5"/>
                </a:xfrm>
                <a:custGeom>
                  <a:avLst/>
                  <a:gdLst>
                    <a:gd name="T0" fmla="*/ 0 w 15"/>
                    <a:gd name="T1" fmla="*/ 0 h 13"/>
                    <a:gd name="T2" fmla="*/ 0 w 15"/>
                    <a:gd name="T3" fmla="*/ 0 h 13"/>
                    <a:gd name="T4" fmla="*/ 0 w 15"/>
                    <a:gd name="T5" fmla="*/ 0 h 13"/>
                    <a:gd name="T6" fmla="*/ 0 w 15"/>
                    <a:gd name="T7" fmla="*/ 0 h 13"/>
                    <a:gd name="T8" fmla="*/ 0 w 15"/>
                    <a:gd name="T9" fmla="*/ 0 h 13"/>
                    <a:gd name="T10" fmla="*/ 0 w 15"/>
                    <a:gd name="T11" fmla="*/ 0 h 13"/>
                    <a:gd name="T12" fmla="*/ 0 w 15"/>
                    <a:gd name="T13" fmla="*/ 0 h 13"/>
                    <a:gd name="T14" fmla="*/ 0 w 15"/>
                    <a:gd name="T15" fmla="*/ 0 h 13"/>
                    <a:gd name="T16" fmla="*/ 0 w 15"/>
                    <a:gd name="T17" fmla="*/ 0 h 13"/>
                    <a:gd name="T18" fmla="*/ 0 w 15"/>
                    <a:gd name="T19" fmla="*/ 0 h 13"/>
                    <a:gd name="T20" fmla="*/ 0 w 15"/>
                    <a:gd name="T21" fmla="*/ 0 h 13"/>
                    <a:gd name="T22" fmla="*/ 0 w 15"/>
                    <a:gd name="T23" fmla="*/ 0 h 13"/>
                    <a:gd name="T24" fmla="*/ 0 w 15"/>
                    <a:gd name="T25" fmla="*/ 0 h 13"/>
                    <a:gd name="T26" fmla="*/ 0 w 15"/>
                    <a:gd name="T27" fmla="*/ 0 h 13"/>
                    <a:gd name="T28" fmla="*/ 0 w 15"/>
                    <a:gd name="T29" fmla="*/ 0 h 13"/>
                    <a:gd name="T30" fmla="*/ 0 w 15"/>
                    <a:gd name="T31" fmla="*/ 0 h 13"/>
                    <a:gd name="T32" fmla="*/ 0 w 15"/>
                    <a:gd name="T33" fmla="*/ 0 h 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13"/>
                    <a:gd name="T53" fmla="*/ 15 w 15"/>
                    <a:gd name="T54" fmla="*/ 13 h 1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13">
                      <a:moveTo>
                        <a:pt x="7" y="1"/>
                      </a:moveTo>
                      <a:lnTo>
                        <a:pt x="7" y="1"/>
                      </a:lnTo>
                      <a:lnTo>
                        <a:pt x="2" y="0"/>
                      </a:lnTo>
                      <a:lnTo>
                        <a:pt x="0" y="1"/>
                      </a:lnTo>
                      <a:lnTo>
                        <a:pt x="0" y="4"/>
                      </a:lnTo>
                      <a:lnTo>
                        <a:pt x="2" y="6"/>
                      </a:lnTo>
                      <a:lnTo>
                        <a:pt x="8" y="10"/>
                      </a:lnTo>
                      <a:lnTo>
                        <a:pt x="15" y="13"/>
                      </a:lnTo>
                      <a:lnTo>
                        <a:pt x="15" y="11"/>
                      </a:lnTo>
                      <a:lnTo>
                        <a:pt x="9" y="9"/>
                      </a:lnTo>
                      <a:lnTo>
                        <a:pt x="4" y="5"/>
                      </a:lnTo>
                      <a:lnTo>
                        <a:pt x="1" y="3"/>
                      </a:lnTo>
                      <a:lnTo>
                        <a:pt x="2" y="3"/>
                      </a:lnTo>
                      <a:lnTo>
                        <a:pt x="7" y="4"/>
                      </a:lnTo>
                      <a:lnTo>
                        <a:pt x="7" y="1"/>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69" name="Freeform 384"/>
                <p:cNvSpPr>
                  <a:spLocks/>
                </p:cNvSpPr>
                <p:nvPr/>
              </p:nvSpPr>
              <p:spPr bwMode="auto">
                <a:xfrm>
                  <a:off x="3631" y="1510"/>
                  <a:ext cx="3" cy="2"/>
                </a:xfrm>
                <a:custGeom>
                  <a:avLst/>
                  <a:gdLst>
                    <a:gd name="T0" fmla="*/ 0 w 7"/>
                    <a:gd name="T1" fmla="*/ 0 h 5"/>
                    <a:gd name="T2" fmla="*/ 0 w 7"/>
                    <a:gd name="T3" fmla="*/ 0 h 5"/>
                    <a:gd name="T4" fmla="*/ 0 w 7"/>
                    <a:gd name="T5" fmla="*/ 0 h 5"/>
                    <a:gd name="T6" fmla="*/ 0 w 7"/>
                    <a:gd name="T7" fmla="*/ 0 h 5"/>
                    <a:gd name="T8" fmla="*/ 0 w 7"/>
                    <a:gd name="T9" fmla="*/ 0 h 5"/>
                    <a:gd name="T10" fmla="*/ 0 w 7"/>
                    <a:gd name="T11" fmla="*/ 0 h 5"/>
                    <a:gd name="T12" fmla="*/ 0 w 7"/>
                    <a:gd name="T13" fmla="*/ 0 h 5"/>
                    <a:gd name="T14" fmla="*/ 0 w 7"/>
                    <a:gd name="T15" fmla="*/ 0 h 5"/>
                    <a:gd name="T16" fmla="*/ 0 w 7"/>
                    <a:gd name="T17" fmla="*/ 0 h 5"/>
                    <a:gd name="T18" fmla="*/ 0 w 7"/>
                    <a:gd name="T19" fmla="*/ 0 h 5"/>
                    <a:gd name="T20" fmla="*/ 0 w 7"/>
                    <a:gd name="T21" fmla="*/ 0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
                    <a:gd name="T34" fmla="*/ 0 h 5"/>
                    <a:gd name="T35" fmla="*/ 7 w 7"/>
                    <a:gd name="T36" fmla="*/ 5 h 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 h="5">
                      <a:moveTo>
                        <a:pt x="0" y="0"/>
                      </a:moveTo>
                      <a:lnTo>
                        <a:pt x="3" y="0"/>
                      </a:lnTo>
                      <a:lnTo>
                        <a:pt x="6" y="2"/>
                      </a:lnTo>
                      <a:lnTo>
                        <a:pt x="7" y="4"/>
                      </a:lnTo>
                      <a:lnTo>
                        <a:pt x="7" y="5"/>
                      </a:lnTo>
                      <a:lnTo>
                        <a:pt x="5" y="5"/>
                      </a:lnTo>
                      <a:lnTo>
                        <a:pt x="3" y="3"/>
                      </a:lnTo>
                      <a:lnTo>
                        <a:pt x="0" y="2"/>
                      </a:lnTo>
                      <a:lnTo>
                        <a:pt x="0" y="1"/>
                      </a:lnTo>
                      <a:lnTo>
                        <a:pt x="0" y="0"/>
                      </a:lnTo>
                      <a:close/>
                    </a:path>
                  </a:pathLst>
                </a:custGeom>
                <a:solidFill>
                  <a:srgbClr val="DFDFD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70" name="Freeform 385"/>
                <p:cNvSpPr>
                  <a:spLocks/>
                </p:cNvSpPr>
                <p:nvPr/>
              </p:nvSpPr>
              <p:spPr bwMode="auto">
                <a:xfrm>
                  <a:off x="3631" y="1510"/>
                  <a:ext cx="3" cy="2"/>
                </a:xfrm>
                <a:custGeom>
                  <a:avLst/>
                  <a:gdLst>
                    <a:gd name="T0" fmla="*/ 0 w 9"/>
                    <a:gd name="T1" fmla="*/ 0 h 7"/>
                    <a:gd name="T2" fmla="*/ 0 w 9"/>
                    <a:gd name="T3" fmla="*/ 0 h 7"/>
                    <a:gd name="T4" fmla="*/ 0 w 9"/>
                    <a:gd name="T5" fmla="*/ 0 h 7"/>
                    <a:gd name="T6" fmla="*/ 0 w 9"/>
                    <a:gd name="T7" fmla="*/ 0 h 7"/>
                    <a:gd name="T8" fmla="*/ 0 w 9"/>
                    <a:gd name="T9" fmla="*/ 0 h 7"/>
                    <a:gd name="T10" fmla="*/ 0 w 9"/>
                    <a:gd name="T11" fmla="*/ 0 h 7"/>
                    <a:gd name="T12" fmla="*/ 0 w 9"/>
                    <a:gd name="T13" fmla="*/ 0 h 7"/>
                    <a:gd name="T14" fmla="*/ 0 w 9"/>
                    <a:gd name="T15" fmla="*/ 0 h 7"/>
                    <a:gd name="T16" fmla="*/ 0 w 9"/>
                    <a:gd name="T17" fmla="*/ 0 h 7"/>
                    <a:gd name="T18" fmla="*/ 0 w 9"/>
                    <a:gd name="T19" fmla="*/ 0 h 7"/>
                    <a:gd name="T20" fmla="*/ 0 w 9"/>
                    <a:gd name="T21" fmla="*/ 0 h 7"/>
                    <a:gd name="T22" fmla="*/ 0 w 9"/>
                    <a:gd name="T23" fmla="*/ 0 h 7"/>
                    <a:gd name="T24" fmla="*/ 0 w 9"/>
                    <a:gd name="T25" fmla="*/ 0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
                    <a:gd name="T40" fmla="*/ 0 h 7"/>
                    <a:gd name="T41" fmla="*/ 9 w 9"/>
                    <a:gd name="T42" fmla="*/ 7 h 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 h="7">
                      <a:moveTo>
                        <a:pt x="7" y="7"/>
                      </a:moveTo>
                      <a:lnTo>
                        <a:pt x="7" y="7"/>
                      </a:lnTo>
                      <a:lnTo>
                        <a:pt x="9" y="5"/>
                      </a:lnTo>
                      <a:lnTo>
                        <a:pt x="6" y="2"/>
                      </a:lnTo>
                      <a:lnTo>
                        <a:pt x="4" y="1"/>
                      </a:lnTo>
                      <a:lnTo>
                        <a:pt x="0" y="0"/>
                      </a:lnTo>
                      <a:lnTo>
                        <a:pt x="2" y="1"/>
                      </a:lnTo>
                      <a:lnTo>
                        <a:pt x="3" y="2"/>
                      </a:lnTo>
                      <a:lnTo>
                        <a:pt x="5" y="4"/>
                      </a:lnTo>
                      <a:lnTo>
                        <a:pt x="6" y="5"/>
                      </a:lnTo>
                      <a:lnTo>
                        <a:pt x="7" y="5"/>
                      </a:lnTo>
                      <a:lnTo>
                        <a:pt x="7" y="7"/>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71" name="Freeform 386"/>
                <p:cNvSpPr>
                  <a:spLocks/>
                </p:cNvSpPr>
                <p:nvPr/>
              </p:nvSpPr>
              <p:spPr bwMode="auto">
                <a:xfrm>
                  <a:off x="3631" y="1510"/>
                  <a:ext cx="3" cy="2"/>
                </a:xfrm>
                <a:custGeom>
                  <a:avLst/>
                  <a:gdLst>
                    <a:gd name="T0" fmla="*/ 0 w 8"/>
                    <a:gd name="T1" fmla="*/ 0 h 7"/>
                    <a:gd name="T2" fmla="*/ 0 w 8"/>
                    <a:gd name="T3" fmla="*/ 0 h 7"/>
                    <a:gd name="T4" fmla="*/ 0 w 8"/>
                    <a:gd name="T5" fmla="*/ 0 h 7"/>
                    <a:gd name="T6" fmla="*/ 0 w 8"/>
                    <a:gd name="T7" fmla="*/ 0 h 7"/>
                    <a:gd name="T8" fmla="*/ 0 w 8"/>
                    <a:gd name="T9" fmla="*/ 0 h 7"/>
                    <a:gd name="T10" fmla="*/ 0 w 8"/>
                    <a:gd name="T11" fmla="*/ 0 h 7"/>
                    <a:gd name="T12" fmla="*/ 0 w 8"/>
                    <a:gd name="T13" fmla="*/ 0 h 7"/>
                    <a:gd name="T14" fmla="*/ 0 w 8"/>
                    <a:gd name="T15" fmla="*/ 0 h 7"/>
                    <a:gd name="T16" fmla="*/ 0 w 8"/>
                    <a:gd name="T17" fmla="*/ 0 h 7"/>
                    <a:gd name="T18" fmla="*/ 0 w 8"/>
                    <a:gd name="T19" fmla="*/ 0 h 7"/>
                    <a:gd name="T20" fmla="*/ 0 w 8"/>
                    <a:gd name="T21" fmla="*/ 0 h 7"/>
                    <a:gd name="T22" fmla="*/ 0 w 8"/>
                    <a:gd name="T23" fmla="*/ 0 h 7"/>
                    <a:gd name="T24" fmla="*/ 0 w 8"/>
                    <a:gd name="T25" fmla="*/ 0 h 7"/>
                    <a:gd name="T26" fmla="*/ 0 w 8"/>
                    <a:gd name="T27" fmla="*/ 0 h 7"/>
                    <a:gd name="T28" fmla="*/ 0 w 8"/>
                    <a:gd name="T29" fmla="*/ 0 h 7"/>
                    <a:gd name="T30" fmla="*/ 0 w 8"/>
                    <a:gd name="T31" fmla="*/ 0 h 7"/>
                    <a:gd name="T32" fmla="*/ 0 w 8"/>
                    <a:gd name="T33" fmla="*/ 0 h 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7"/>
                    <a:gd name="T53" fmla="*/ 8 w 8"/>
                    <a:gd name="T54" fmla="*/ 7 h 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7">
                      <a:moveTo>
                        <a:pt x="1" y="0"/>
                      </a:moveTo>
                      <a:lnTo>
                        <a:pt x="1" y="0"/>
                      </a:lnTo>
                      <a:lnTo>
                        <a:pt x="0" y="1"/>
                      </a:lnTo>
                      <a:lnTo>
                        <a:pt x="0" y="3"/>
                      </a:lnTo>
                      <a:lnTo>
                        <a:pt x="1" y="4"/>
                      </a:lnTo>
                      <a:lnTo>
                        <a:pt x="3" y="5"/>
                      </a:lnTo>
                      <a:lnTo>
                        <a:pt x="6" y="6"/>
                      </a:lnTo>
                      <a:lnTo>
                        <a:pt x="8" y="7"/>
                      </a:lnTo>
                      <a:lnTo>
                        <a:pt x="8" y="5"/>
                      </a:lnTo>
                      <a:lnTo>
                        <a:pt x="6" y="5"/>
                      </a:lnTo>
                      <a:lnTo>
                        <a:pt x="4" y="4"/>
                      </a:lnTo>
                      <a:lnTo>
                        <a:pt x="3" y="3"/>
                      </a:lnTo>
                      <a:lnTo>
                        <a:pt x="1" y="2"/>
                      </a:lnTo>
                      <a:lnTo>
                        <a:pt x="3" y="1"/>
                      </a:lnTo>
                      <a:lnTo>
                        <a:pt x="1" y="0"/>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72" name="Freeform 387"/>
                <p:cNvSpPr>
                  <a:spLocks/>
                </p:cNvSpPr>
                <p:nvPr/>
              </p:nvSpPr>
              <p:spPr bwMode="auto">
                <a:xfrm>
                  <a:off x="3608" y="1496"/>
                  <a:ext cx="1" cy="1"/>
                </a:xfrm>
                <a:custGeom>
                  <a:avLst/>
                  <a:gdLst>
                    <a:gd name="T0" fmla="*/ 0 w 3"/>
                    <a:gd name="T1" fmla="*/ 0 h 3"/>
                    <a:gd name="T2" fmla="*/ 0 w 3"/>
                    <a:gd name="T3" fmla="*/ 0 h 3"/>
                    <a:gd name="T4" fmla="*/ 0 w 3"/>
                    <a:gd name="T5" fmla="*/ 0 h 3"/>
                    <a:gd name="T6" fmla="*/ 0 w 3"/>
                    <a:gd name="T7" fmla="*/ 0 h 3"/>
                    <a:gd name="T8" fmla="*/ 0 w 3"/>
                    <a:gd name="T9" fmla="*/ 0 h 3"/>
                    <a:gd name="T10" fmla="*/ 0 w 3"/>
                    <a:gd name="T11" fmla="*/ 0 h 3"/>
                    <a:gd name="T12" fmla="*/ 0 w 3"/>
                    <a:gd name="T13" fmla="*/ 0 h 3"/>
                    <a:gd name="T14" fmla="*/ 0 w 3"/>
                    <a:gd name="T15" fmla="*/ 0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1" y="0"/>
                      </a:moveTo>
                      <a:lnTo>
                        <a:pt x="2" y="0"/>
                      </a:lnTo>
                      <a:lnTo>
                        <a:pt x="3" y="1"/>
                      </a:lnTo>
                      <a:lnTo>
                        <a:pt x="2" y="2"/>
                      </a:lnTo>
                      <a:lnTo>
                        <a:pt x="1" y="3"/>
                      </a:lnTo>
                      <a:lnTo>
                        <a:pt x="0" y="3"/>
                      </a:lnTo>
                      <a:lnTo>
                        <a:pt x="0" y="2"/>
                      </a:lnTo>
                      <a:lnTo>
                        <a:pt x="0" y="1"/>
                      </a:lnTo>
                      <a:lnTo>
                        <a:pt x="1" y="0"/>
                      </a:lnTo>
                      <a:close/>
                    </a:path>
                  </a:pathLst>
                </a:custGeom>
                <a:solidFill>
                  <a:srgbClr val="DFDFD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73" name="Freeform 388"/>
                <p:cNvSpPr>
                  <a:spLocks/>
                </p:cNvSpPr>
                <p:nvPr/>
              </p:nvSpPr>
              <p:spPr bwMode="auto">
                <a:xfrm>
                  <a:off x="3608" y="1495"/>
                  <a:ext cx="1" cy="2"/>
                </a:xfrm>
                <a:custGeom>
                  <a:avLst/>
                  <a:gdLst>
                    <a:gd name="T0" fmla="*/ 1 w 2"/>
                    <a:gd name="T1" fmla="*/ 0 h 5"/>
                    <a:gd name="T2" fmla="*/ 1 w 2"/>
                    <a:gd name="T3" fmla="*/ 0 h 5"/>
                    <a:gd name="T4" fmla="*/ 1 w 2"/>
                    <a:gd name="T5" fmla="*/ 0 h 5"/>
                    <a:gd name="T6" fmla="*/ 1 w 2"/>
                    <a:gd name="T7" fmla="*/ 0 h 5"/>
                    <a:gd name="T8" fmla="*/ 1 w 2"/>
                    <a:gd name="T9" fmla="*/ 0 h 5"/>
                    <a:gd name="T10" fmla="*/ 0 w 2"/>
                    <a:gd name="T11" fmla="*/ 0 h 5"/>
                    <a:gd name="T12" fmla="*/ 0 w 2"/>
                    <a:gd name="T13" fmla="*/ 0 h 5"/>
                    <a:gd name="T14" fmla="*/ 1 w 2"/>
                    <a:gd name="T15" fmla="*/ 0 h 5"/>
                    <a:gd name="T16" fmla="*/ 1 w 2"/>
                    <a:gd name="T17" fmla="*/ 0 h 5"/>
                    <a:gd name="T18" fmla="*/ 1 w 2"/>
                    <a:gd name="T19" fmla="*/ 0 h 5"/>
                    <a:gd name="T20" fmla="*/ 0 w 2"/>
                    <a:gd name="T21" fmla="*/ 0 h 5"/>
                    <a:gd name="T22" fmla="*/ 0 w 2"/>
                    <a:gd name="T23" fmla="*/ 0 h 5"/>
                    <a:gd name="T24" fmla="*/ 1 w 2"/>
                    <a:gd name="T25" fmla="*/ 0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
                    <a:gd name="T40" fmla="*/ 0 h 5"/>
                    <a:gd name="T41" fmla="*/ 2 w 2"/>
                    <a:gd name="T42" fmla="*/ 5 h 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 h="5">
                      <a:moveTo>
                        <a:pt x="1" y="5"/>
                      </a:moveTo>
                      <a:lnTo>
                        <a:pt x="1" y="5"/>
                      </a:lnTo>
                      <a:lnTo>
                        <a:pt x="2" y="3"/>
                      </a:lnTo>
                      <a:lnTo>
                        <a:pt x="2" y="2"/>
                      </a:lnTo>
                      <a:lnTo>
                        <a:pt x="2" y="0"/>
                      </a:lnTo>
                      <a:lnTo>
                        <a:pt x="0" y="0"/>
                      </a:lnTo>
                      <a:lnTo>
                        <a:pt x="0" y="2"/>
                      </a:lnTo>
                      <a:lnTo>
                        <a:pt x="1" y="2"/>
                      </a:lnTo>
                      <a:lnTo>
                        <a:pt x="0" y="3"/>
                      </a:lnTo>
                      <a:lnTo>
                        <a:pt x="1" y="5"/>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74" name="Freeform 389"/>
                <p:cNvSpPr>
                  <a:spLocks/>
                </p:cNvSpPr>
                <p:nvPr/>
              </p:nvSpPr>
              <p:spPr bwMode="auto">
                <a:xfrm>
                  <a:off x="3608" y="1495"/>
                  <a:ext cx="1" cy="2"/>
                </a:xfrm>
                <a:custGeom>
                  <a:avLst/>
                  <a:gdLst>
                    <a:gd name="T0" fmla="*/ 0 w 3"/>
                    <a:gd name="T1" fmla="*/ 0 h 5"/>
                    <a:gd name="T2" fmla="*/ 0 w 3"/>
                    <a:gd name="T3" fmla="*/ 0 h 5"/>
                    <a:gd name="T4" fmla="*/ 0 w 3"/>
                    <a:gd name="T5" fmla="*/ 0 h 5"/>
                    <a:gd name="T6" fmla="*/ 0 w 3"/>
                    <a:gd name="T7" fmla="*/ 0 h 5"/>
                    <a:gd name="T8" fmla="*/ 0 w 3"/>
                    <a:gd name="T9" fmla="*/ 0 h 5"/>
                    <a:gd name="T10" fmla="*/ 0 w 3"/>
                    <a:gd name="T11" fmla="*/ 0 h 5"/>
                    <a:gd name="T12" fmla="*/ 0 w 3"/>
                    <a:gd name="T13" fmla="*/ 0 h 5"/>
                    <a:gd name="T14" fmla="*/ 0 w 3"/>
                    <a:gd name="T15" fmla="*/ 0 h 5"/>
                    <a:gd name="T16" fmla="*/ 0 w 3"/>
                    <a:gd name="T17" fmla="*/ 0 h 5"/>
                    <a:gd name="T18" fmla="*/ 0 w 3"/>
                    <a:gd name="T19" fmla="*/ 0 h 5"/>
                    <a:gd name="T20" fmla="*/ 0 w 3"/>
                    <a:gd name="T21" fmla="*/ 0 h 5"/>
                    <a:gd name="T22" fmla="*/ 0 w 3"/>
                    <a:gd name="T23" fmla="*/ 0 h 5"/>
                    <a:gd name="T24" fmla="*/ 0 w 3"/>
                    <a:gd name="T25" fmla="*/ 0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
                    <a:gd name="T40" fmla="*/ 0 h 5"/>
                    <a:gd name="T41" fmla="*/ 3 w 3"/>
                    <a:gd name="T42" fmla="*/ 5 h 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 h="5">
                      <a:moveTo>
                        <a:pt x="2" y="0"/>
                      </a:moveTo>
                      <a:lnTo>
                        <a:pt x="2" y="0"/>
                      </a:lnTo>
                      <a:lnTo>
                        <a:pt x="0" y="1"/>
                      </a:lnTo>
                      <a:lnTo>
                        <a:pt x="0" y="3"/>
                      </a:lnTo>
                      <a:lnTo>
                        <a:pt x="1" y="5"/>
                      </a:lnTo>
                      <a:lnTo>
                        <a:pt x="3" y="5"/>
                      </a:lnTo>
                      <a:lnTo>
                        <a:pt x="2" y="3"/>
                      </a:lnTo>
                      <a:lnTo>
                        <a:pt x="1" y="3"/>
                      </a:lnTo>
                      <a:lnTo>
                        <a:pt x="2" y="2"/>
                      </a:lnTo>
                      <a:lnTo>
                        <a:pt x="2" y="0"/>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75" name="Freeform 390"/>
                <p:cNvSpPr>
                  <a:spLocks/>
                </p:cNvSpPr>
                <p:nvPr/>
              </p:nvSpPr>
              <p:spPr bwMode="auto">
                <a:xfrm>
                  <a:off x="3511" y="1501"/>
                  <a:ext cx="3" cy="13"/>
                </a:xfrm>
                <a:custGeom>
                  <a:avLst/>
                  <a:gdLst>
                    <a:gd name="T0" fmla="*/ 0 w 10"/>
                    <a:gd name="T1" fmla="*/ 0 h 38"/>
                    <a:gd name="T2" fmla="*/ 0 w 10"/>
                    <a:gd name="T3" fmla="*/ 0 h 38"/>
                    <a:gd name="T4" fmla="*/ 0 w 10"/>
                    <a:gd name="T5" fmla="*/ 0 h 38"/>
                    <a:gd name="T6" fmla="*/ 0 w 10"/>
                    <a:gd name="T7" fmla="*/ 0 h 38"/>
                    <a:gd name="T8" fmla="*/ 0 w 10"/>
                    <a:gd name="T9" fmla="*/ 0 h 38"/>
                    <a:gd name="T10" fmla="*/ 0 w 10"/>
                    <a:gd name="T11" fmla="*/ 0 h 38"/>
                    <a:gd name="T12" fmla="*/ 0 w 10"/>
                    <a:gd name="T13" fmla="*/ 0 h 38"/>
                    <a:gd name="T14" fmla="*/ 0 w 10"/>
                    <a:gd name="T15" fmla="*/ 0 h 38"/>
                    <a:gd name="T16" fmla="*/ 0 w 10"/>
                    <a:gd name="T17" fmla="*/ 0 h 38"/>
                    <a:gd name="T18" fmla="*/ 0 w 10"/>
                    <a:gd name="T19" fmla="*/ 0 h 38"/>
                    <a:gd name="T20" fmla="*/ 0 w 10"/>
                    <a:gd name="T21" fmla="*/ 0 h 38"/>
                    <a:gd name="T22" fmla="*/ 0 w 10"/>
                    <a:gd name="T23" fmla="*/ 0 h 38"/>
                    <a:gd name="T24" fmla="*/ 0 w 10"/>
                    <a:gd name="T25" fmla="*/ 0 h 38"/>
                    <a:gd name="T26" fmla="*/ 0 w 10"/>
                    <a:gd name="T27" fmla="*/ 0 h 38"/>
                    <a:gd name="T28" fmla="*/ 0 w 10"/>
                    <a:gd name="T29" fmla="*/ 0 h 38"/>
                    <a:gd name="T30" fmla="*/ 0 w 10"/>
                    <a:gd name="T31" fmla="*/ 0 h 38"/>
                    <a:gd name="T32" fmla="*/ 0 w 10"/>
                    <a:gd name="T33" fmla="*/ 0 h 38"/>
                    <a:gd name="T34" fmla="*/ 0 w 10"/>
                    <a:gd name="T35" fmla="*/ 0 h 38"/>
                    <a:gd name="T36" fmla="*/ 0 w 10"/>
                    <a:gd name="T37" fmla="*/ 0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
                    <a:gd name="T58" fmla="*/ 0 h 38"/>
                    <a:gd name="T59" fmla="*/ 10 w 10"/>
                    <a:gd name="T60" fmla="*/ 38 h 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 h="38">
                      <a:moveTo>
                        <a:pt x="2" y="4"/>
                      </a:moveTo>
                      <a:lnTo>
                        <a:pt x="5" y="20"/>
                      </a:lnTo>
                      <a:lnTo>
                        <a:pt x="6" y="27"/>
                      </a:lnTo>
                      <a:lnTo>
                        <a:pt x="7" y="30"/>
                      </a:lnTo>
                      <a:lnTo>
                        <a:pt x="9" y="33"/>
                      </a:lnTo>
                      <a:lnTo>
                        <a:pt x="10" y="37"/>
                      </a:lnTo>
                      <a:lnTo>
                        <a:pt x="9" y="38"/>
                      </a:lnTo>
                      <a:lnTo>
                        <a:pt x="6" y="38"/>
                      </a:lnTo>
                      <a:lnTo>
                        <a:pt x="5" y="38"/>
                      </a:lnTo>
                      <a:lnTo>
                        <a:pt x="5" y="37"/>
                      </a:lnTo>
                      <a:lnTo>
                        <a:pt x="5" y="33"/>
                      </a:lnTo>
                      <a:lnTo>
                        <a:pt x="4" y="27"/>
                      </a:lnTo>
                      <a:lnTo>
                        <a:pt x="3" y="20"/>
                      </a:lnTo>
                      <a:lnTo>
                        <a:pt x="2" y="13"/>
                      </a:lnTo>
                      <a:lnTo>
                        <a:pt x="0" y="4"/>
                      </a:lnTo>
                      <a:lnTo>
                        <a:pt x="0" y="1"/>
                      </a:lnTo>
                      <a:lnTo>
                        <a:pt x="0" y="0"/>
                      </a:lnTo>
                      <a:lnTo>
                        <a:pt x="2" y="4"/>
                      </a:lnTo>
                      <a:close/>
                    </a:path>
                  </a:pathLst>
                </a:custGeom>
                <a:solidFill>
                  <a:srgbClr val="DFDFD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76" name="Freeform 391"/>
                <p:cNvSpPr>
                  <a:spLocks/>
                </p:cNvSpPr>
                <p:nvPr/>
              </p:nvSpPr>
              <p:spPr bwMode="auto">
                <a:xfrm>
                  <a:off x="3511" y="1502"/>
                  <a:ext cx="2" cy="8"/>
                </a:xfrm>
                <a:custGeom>
                  <a:avLst/>
                  <a:gdLst>
                    <a:gd name="T0" fmla="*/ 0 w 7"/>
                    <a:gd name="T1" fmla="*/ 0 h 24"/>
                    <a:gd name="T2" fmla="*/ 0 w 7"/>
                    <a:gd name="T3" fmla="*/ 0 h 24"/>
                    <a:gd name="T4" fmla="*/ 0 w 7"/>
                    <a:gd name="T5" fmla="*/ 0 h 24"/>
                    <a:gd name="T6" fmla="*/ 0 w 7"/>
                    <a:gd name="T7" fmla="*/ 0 h 24"/>
                    <a:gd name="T8" fmla="*/ 0 w 7"/>
                    <a:gd name="T9" fmla="*/ 0 h 24"/>
                    <a:gd name="T10" fmla="*/ 0 w 7"/>
                    <a:gd name="T11" fmla="*/ 0 h 24"/>
                    <a:gd name="T12" fmla="*/ 0 w 7"/>
                    <a:gd name="T13" fmla="*/ 0 h 24"/>
                    <a:gd name="T14" fmla="*/ 0 w 7"/>
                    <a:gd name="T15" fmla="*/ 0 h 24"/>
                    <a:gd name="T16" fmla="*/ 0 w 7"/>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24"/>
                    <a:gd name="T29" fmla="*/ 7 w 7"/>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24">
                      <a:moveTo>
                        <a:pt x="7" y="24"/>
                      </a:moveTo>
                      <a:lnTo>
                        <a:pt x="7" y="24"/>
                      </a:lnTo>
                      <a:lnTo>
                        <a:pt x="6" y="17"/>
                      </a:lnTo>
                      <a:lnTo>
                        <a:pt x="3" y="0"/>
                      </a:lnTo>
                      <a:lnTo>
                        <a:pt x="0" y="1"/>
                      </a:lnTo>
                      <a:lnTo>
                        <a:pt x="4" y="17"/>
                      </a:lnTo>
                      <a:lnTo>
                        <a:pt x="6" y="24"/>
                      </a:lnTo>
                      <a:lnTo>
                        <a:pt x="7" y="24"/>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77" name="Freeform 392"/>
                <p:cNvSpPr>
                  <a:spLocks/>
                </p:cNvSpPr>
                <p:nvPr/>
              </p:nvSpPr>
              <p:spPr bwMode="auto">
                <a:xfrm>
                  <a:off x="3513" y="1510"/>
                  <a:ext cx="1" cy="4"/>
                </a:xfrm>
                <a:custGeom>
                  <a:avLst/>
                  <a:gdLst>
                    <a:gd name="T0" fmla="*/ 0 w 4"/>
                    <a:gd name="T1" fmla="*/ 0 h 12"/>
                    <a:gd name="T2" fmla="*/ 0 w 4"/>
                    <a:gd name="T3" fmla="*/ 0 h 12"/>
                    <a:gd name="T4" fmla="*/ 0 w 4"/>
                    <a:gd name="T5" fmla="*/ 0 h 12"/>
                    <a:gd name="T6" fmla="*/ 0 w 4"/>
                    <a:gd name="T7" fmla="*/ 0 h 12"/>
                    <a:gd name="T8" fmla="*/ 0 w 4"/>
                    <a:gd name="T9" fmla="*/ 0 h 12"/>
                    <a:gd name="T10" fmla="*/ 0 w 4"/>
                    <a:gd name="T11" fmla="*/ 0 h 12"/>
                    <a:gd name="T12" fmla="*/ 0 w 4"/>
                    <a:gd name="T13" fmla="*/ 0 h 12"/>
                    <a:gd name="T14" fmla="*/ 0 w 4"/>
                    <a:gd name="T15" fmla="*/ 0 h 12"/>
                    <a:gd name="T16" fmla="*/ 0 w 4"/>
                    <a:gd name="T17" fmla="*/ 0 h 12"/>
                    <a:gd name="T18" fmla="*/ 0 w 4"/>
                    <a:gd name="T19" fmla="*/ 0 h 12"/>
                    <a:gd name="T20" fmla="*/ 0 w 4"/>
                    <a:gd name="T21" fmla="*/ 0 h 12"/>
                    <a:gd name="T22" fmla="*/ 0 w 4"/>
                    <a:gd name="T23" fmla="*/ 0 h 12"/>
                    <a:gd name="T24" fmla="*/ 0 w 4"/>
                    <a:gd name="T25" fmla="*/ 0 h 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
                    <a:gd name="T40" fmla="*/ 0 h 12"/>
                    <a:gd name="T41" fmla="*/ 4 w 4"/>
                    <a:gd name="T42" fmla="*/ 12 h 1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 h="12">
                      <a:moveTo>
                        <a:pt x="3" y="12"/>
                      </a:moveTo>
                      <a:lnTo>
                        <a:pt x="3" y="12"/>
                      </a:lnTo>
                      <a:lnTo>
                        <a:pt x="4" y="10"/>
                      </a:lnTo>
                      <a:lnTo>
                        <a:pt x="4" y="6"/>
                      </a:lnTo>
                      <a:lnTo>
                        <a:pt x="3" y="3"/>
                      </a:lnTo>
                      <a:lnTo>
                        <a:pt x="1" y="0"/>
                      </a:lnTo>
                      <a:lnTo>
                        <a:pt x="0" y="0"/>
                      </a:lnTo>
                      <a:lnTo>
                        <a:pt x="1" y="3"/>
                      </a:lnTo>
                      <a:lnTo>
                        <a:pt x="3" y="6"/>
                      </a:lnTo>
                      <a:lnTo>
                        <a:pt x="3" y="10"/>
                      </a:lnTo>
                      <a:lnTo>
                        <a:pt x="1" y="10"/>
                      </a:lnTo>
                      <a:lnTo>
                        <a:pt x="3" y="12"/>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78" name="Freeform 393"/>
                <p:cNvSpPr>
                  <a:spLocks/>
                </p:cNvSpPr>
                <p:nvPr/>
              </p:nvSpPr>
              <p:spPr bwMode="auto">
                <a:xfrm>
                  <a:off x="3512" y="1512"/>
                  <a:ext cx="2" cy="2"/>
                </a:xfrm>
                <a:custGeom>
                  <a:avLst/>
                  <a:gdLst>
                    <a:gd name="T0" fmla="*/ 0 w 5"/>
                    <a:gd name="T1" fmla="*/ 0 h 6"/>
                    <a:gd name="T2" fmla="*/ 0 w 5"/>
                    <a:gd name="T3" fmla="*/ 0 h 6"/>
                    <a:gd name="T4" fmla="*/ 0 w 5"/>
                    <a:gd name="T5" fmla="*/ 0 h 6"/>
                    <a:gd name="T6" fmla="*/ 0 w 5"/>
                    <a:gd name="T7" fmla="*/ 0 h 6"/>
                    <a:gd name="T8" fmla="*/ 0 w 5"/>
                    <a:gd name="T9" fmla="*/ 0 h 6"/>
                    <a:gd name="T10" fmla="*/ 0 w 5"/>
                    <a:gd name="T11" fmla="*/ 0 h 6"/>
                    <a:gd name="T12" fmla="*/ 0 w 5"/>
                    <a:gd name="T13" fmla="*/ 0 h 6"/>
                    <a:gd name="T14" fmla="*/ 0 w 5"/>
                    <a:gd name="T15" fmla="*/ 0 h 6"/>
                    <a:gd name="T16" fmla="*/ 0 w 5"/>
                    <a:gd name="T17" fmla="*/ 0 h 6"/>
                    <a:gd name="T18" fmla="*/ 0 w 5"/>
                    <a:gd name="T19" fmla="*/ 0 h 6"/>
                    <a:gd name="T20" fmla="*/ 0 w 5"/>
                    <a:gd name="T21" fmla="*/ 0 h 6"/>
                    <a:gd name="T22" fmla="*/ 0 w 5"/>
                    <a:gd name="T23" fmla="*/ 0 h 6"/>
                    <a:gd name="T24" fmla="*/ 0 w 5"/>
                    <a:gd name="T25" fmla="*/ 0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
                    <a:gd name="T40" fmla="*/ 0 h 6"/>
                    <a:gd name="T41" fmla="*/ 5 w 5"/>
                    <a:gd name="T42" fmla="*/ 6 h 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 h="6">
                      <a:moveTo>
                        <a:pt x="0" y="0"/>
                      </a:moveTo>
                      <a:lnTo>
                        <a:pt x="0" y="0"/>
                      </a:lnTo>
                      <a:lnTo>
                        <a:pt x="0" y="4"/>
                      </a:lnTo>
                      <a:lnTo>
                        <a:pt x="1" y="5"/>
                      </a:lnTo>
                      <a:lnTo>
                        <a:pt x="2" y="6"/>
                      </a:lnTo>
                      <a:lnTo>
                        <a:pt x="5" y="6"/>
                      </a:lnTo>
                      <a:lnTo>
                        <a:pt x="3" y="4"/>
                      </a:lnTo>
                      <a:lnTo>
                        <a:pt x="2" y="5"/>
                      </a:lnTo>
                      <a:lnTo>
                        <a:pt x="2" y="4"/>
                      </a:lnTo>
                      <a:lnTo>
                        <a:pt x="2" y="0"/>
                      </a:lnTo>
                      <a:lnTo>
                        <a:pt x="0" y="0"/>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79" name="Freeform 394"/>
                <p:cNvSpPr>
                  <a:spLocks/>
                </p:cNvSpPr>
                <p:nvPr/>
              </p:nvSpPr>
              <p:spPr bwMode="auto">
                <a:xfrm>
                  <a:off x="3512" y="1507"/>
                  <a:ext cx="1" cy="5"/>
                </a:xfrm>
                <a:custGeom>
                  <a:avLst/>
                  <a:gdLst>
                    <a:gd name="T0" fmla="*/ 0 w 3"/>
                    <a:gd name="T1" fmla="*/ 0 h 14"/>
                    <a:gd name="T2" fmla="*/ 0 w 3"/>
                    <a:gd name="T3" fmla="*/ 0 h 14"/>
                    <a:gd name="T4" fmla="*/ 0 w 3"/>
                    <a:gd name="T5" fmla="*/ 0 h 14"/>
                    <a:gd name="T6" fmla="*/ 0 w 3"/>
                    <a:gd name="T7" fmla="*/ 0 h 14"/>
                    <a:gd name="T8" fmla="*/ 0 w 3"/>
                    <a:gd name="T9" fmla="*/ 0 h 14"/>
                    <a:gd name="T10" fmla="*/ 0 w 3"/>
                    <a:gd name="T11" fmla="*/ 0 h 14"/>
                    <a:gd name="T12" fmla="*/ 0 w 3"/>
                    <a:gd name="T13" fmla="*/ 0 h 14"/>
                    <a:gd name="T14" fmla="*/ 0 w 3"/>
                    <a:gd name="T15" fmla="*/ 0 h 14"/>
                    <a:gd name="T16" fmla="*/ 0 w 3"/>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14"/>
                    <a:gd name="T29" fmla="*/ 3 w 3"/>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14">
                      <a:moveTo>
                        <a:pt x="0" y="1"/>
                      </a:moveTo>
                      <a:lnTo>
                        <a:pt x="0" y="1"/>
                      </a:lnTo>
                      <a:lnTo>
                        <a:pt x="0" y="8"/>
                      </a:lnTo>
                      <a:lnTo>
                        <a:pt x="1" y="14"/>
                      </a:lnTo>
                      <a:lnTo>
                        <a:pt x="3" y="14"/>
                      </a:lnTo>
                      <a:lnTo>
                        <a:pt x="2" y="8"/>
                      </a:lnTo>
                      <a:lnTo>
                        <a:pt x="1" y="1"/>
                      </a:lnTo>
                      <a:lnTo>
                        <a:pt x="1" y="0"/>
                      </a:lnTo>
                      <a:lnTo>
                        <a:pt x="0" y="1"/>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80" name="Freeform 395"/>
                <p:cNvSpPr>
                  <a:spLocks/>
                </p:cNvSpPr>
                <p:nvPr/>
              </p:nvSpPr>
              <p:spPr bwMode="auto">
                <a:xfrm>
                  <a:off x="3510" y="1501"/>
                  <a:ext cx="2" cy="7"/>
                </a:xfrm>
                <a:custGeom>
                  <a:avLst/>
                  <a:gdLst>
                    <a:gd name="T0" fmla="*/ 0 w 5"/>
                    <a:gd name="T1" fmla="*/ 0 h 21"/>
                    <a:gd name="T2" fmla="*/ 0 w 5"/>
                    <a:gd name="T3" fmla="*/ 0 h 21"/>
                    <a:gd name="T4" fmla="*/ 0 w 5"/>
                    <a:gd name="T5" fmla="*/ 0 h 21"/>
                    <a:gd name="T6" fmla="*/ 0 w 5"/>
                    <a:gd name="T7" fmla="*/ 0 h 21"/>
                    <a:gd name="T8" fmla="*/ 0 w 5"/>
                    <a:gd name="T9" fmla="*/ 0 h 21"/>
                    <a:gd name="T10" fmla="*/ 0 w 5"/>
                    <a:gd name="T11" fmla="*/ 0 h 21"/>
                    <a:gd name="T12" fmla="*/ 0 w 5"/>
                    <a:gd name="T13" fmla="*/ 0 h 21"/>
                    <a:gd name="T14" fmla="*/ 0 w 5"/>
                    <a:gd name="T15" fmla="*/ 0 h 21"/>
                    <a:gd name="T16" fmla="*/ 0 w 5"/>
                    <a:gd name="T17" fmla="*/ 0 h 21"/>
                    <a:gd name="T18" fmla="*/ 0 w 5"/>
                    <a:gd name="T19" fmla="*/ 0 h 21"/>
                    <a:gd name="T20" fmla="*/ 0 w 5"/>
                    <a:gd name="T21" fmla="*/ 0 h 21"/>
                    <a:gd name="T22" fmla="*/ 0 w 5"/>
                    <a:gd name="T23" fmla="*/ 0 h 21"/>
                    <a:gd name="T24" fmla="*/ 0 w 5"/>
                    <a:gd name="T25" fmla="*/ 0 h 21"/>
                    <a:gd name="T26" fmla="*/ 0 w 5"/>
                    <a:gd name="T27" fmla="*/ 0 h 21"/>
                    <a:gd name="T28" fmla="*/ 0 w 5"/>
                    <a:gd name="T29" fmla="*/ 0 h 21"/>
                    <a:gd name="T30" fmla="*/ 0 w 5"/>
                    <a:gd name="T31" fmla="*/ 0 h 21"/>
                    <a:gd name="T32" fmla="*/ 0 w 5"/>
                    <a:gd name="T33" fmla="*/ 0 h 2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
                    <a:gd name="T52" fmla="*/ 0 h 21"/>
                    <a:gd name="T53" fmla="*/ 5 w 5"/>
                    <a:gd name="T54" fmla="*/ 21 h 2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 h="21">
                      <a:moveTo>
                        <a:pt x="4" y="4"/>
                      </a:moveTo>
                      <a:lnTo>
                        <a:pt x="4" y="4"/>
                      </a:lnTo>
                      <a:lnTo>
                        <a:pt x="3" y="1"/>
                      </a:lnTo>
                      <a:lnTo>
                        <a:pt x="0" y="0"/>
                      </a:lnTo>
                      <a:lnTo>
                        <a:pt x="0" y="2"/>
                      </a:lnTo>
                      <a:lnTo>
                        <a:pt x="0" y="5"/>
                      </a:lnTo>
                      <a:lnTo>
                        <a:pt x="3" y="15"/>
                      </a:lnTo>
                      <a:lnTo>
                        <a:pt x="4" y="21"/>
                      </a:lnTo>
                      <a:lnTo>
                        <a:pt x="5" y="20"/>
                      </a:lnTo>
                      <a:lnTo>
                        <a:pt x="4" y="14"/>
                      </a:lnTo>
                      <a:lnTo>
                        <a:pt x="3" y="5"/>
                      </a:lnTo>
                      <a:lnTo>
                        <a:pt x="1" y="2"/>
                      </a:lnTo>
                      <a:lnTo>
                        <a:pt x="1" y="1"/>
                      </a:lnTo>
                      <a:lnTo>
                        <a:pt x="0" y="1"/>
                      </a:lnTo>
                      <a:lnTo>
                        <a:pt x="1" y="5"/>
                      </a:lnTo>
                      <a:lnTo>
                        <a:pt x="4" y="4"/>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81" name="Freeform 396"/>
                <p:cNvSpPr>
                  <a:spLocks/>
                </p:cNvSpPr>
                <p:nvPr/>
              </p:nvSpPr>
              <p:spPr bwMode="auto">
                <a:xfrm>
                  <a:off x="3515" y="1515"/>
                  <a:ext cx="8" cy="1"/>
                </a:xfrm>
                <a:custGeom>
                  <a:avLst/>
                  <a:gdLst>
                    <a:gd name="T0" fmla="*/ 0 w 24"/>
                    <a:gd name="T1" fmla="*/ 0 h 3"/>
                    <a:gd name="T2" fmla="*/ 0 w 24"/>
                    <a:gd name="T3" fmla="*/ 0 h 3"/>
                    <a:gd name="T4" fmla="*/ 0 w 24"/>
                    <a:gd name="T5" fmla="*/ 0 h 3"/>
                    <a:gd name="T6" fmla="*/ 0 w 24"/>
                    <a:gd name="T7" fmla="*/ 0 h 3"/>
                    <a:gd name="T8" fmla="*/ 0 w 24"/>
                    <a:gd name="T9" fmla="*/ 0 h 3"/>
                    <a:gd name="T10" fmla="*/ 0 w 24"/>
                    <a:gd name="T11" fmla="*/ 0 h 3"/>
                    <a:gd name="T12" fmla="*/ 0 w 24"/>
                    <a:gd name="T13" fmla="*/ 0 h 3"/>
                    <a:gd name="T14" fmla="*/ 0 w 24"/>
                    <a:gd name="T15" fmla="*/ 0 h 3"/>
                    <a:gd name="T16" fmla="*/ 0 w 24"/>
                    <a:gd name="T17" fmla="*/ 0 h 3"/>
                    <a:gd name="T18" fmla="*/ 0 w 24"/>
                    <a:gd name="T19" fmla="*/ 0 h 3"/>
                    <a:gd name="T20" fmla="*/ 0 w 24"/>
                    <a:gd name="T21" fmla="*/ 0 h 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3"/>
                    <a:gd name="T35" fmla="*/ 24 w 24"/>
                    <a:gd name="T36" fmla="*/ 3 h 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3">
                      <a:moveTo>
                        <a:pt x="0" y="1"/>
                      </a:moveTo>
                      <a:lnTo>
                        <a:pt x="13" y="0"/>
                      </a:lnTo>
                      <a:lnTo>
                        <a:pt x="22" y="1"/>
                      </a:lnTo>
                      <a:lnTo>
                        <a:pt x="24" y="1"/>
                      </a:lnTo>
                      <a:lnTo>
                        <a:pt x="24" y="2"/>
                      </a:lnTo>
                      <a:lnTo>
                        <a:pt x="24" y="3"/>
                      </a:lnTo>
                      <a:lnTo>
                        <a:pt x="22" y="3"/>
                      </a:lnTo>
                      <a:lnTo>
                        <a:pt x="16" y="2"/>
                      </a:lnTo>
                      <a:lnTo>
                        <a:pt x="9" y="2"/>
                      </a:lnTo>
                      <a:lnTo>
                        <a:pt x="2" y="2"/>
                      </a:lnTo>
                      <a:lnTo>
                        <a:pt x="0" y="1"/>
                      </a:lnTo>
                      <a:close/>
                    </a:path>
                  </a:pathLst>
                </a:custGeom>
                <a:solidFill>
                  <a:srgbClr val="DFDFD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82" name="Freeform 397"/>
                <p:cNvSpPr>
                  <a:spLocks/>
                </p:cNvSpPr>
                <p:nvPr/>
              </p:nvSpPr>
              <p:spPr bwMode="auto">
                <a:xfrm>
                  <a:off x="3515" y="1515"/>
                  <a:ext cx="7" cy="1"/>
                </a:xfrm>
                <a:custGeom>
                  <a:avLst/>
                  <a:gdLst>
                    <a:gd name="T0" fmla="*/ 0 w 23"/>
                    <a:gd name="T1" fmla="*/ 0 h 3"/>
                    <a:gd name="T2" fmla="*/ 0 w 23"/>
                    <a:gd name="T3" fmla="*/ 0 h 3"/>
                    <a:gd name="T4" fmla="*/ 0 w 23"/>
                    <a:gd name="T5" fmla="*/ 0 h 3"/>
                    <a:gd name="T6" fmla="*/ 0 w 23"/>
                    <a:gd name="T7" fmla="*/ 0 h 3"/>
                    <a:gd name="T8" fmla="*/ 0 w 23"/>
                    <a:gd name="T9" fmla="*/ 0 h 3"/>
                    <a:gd name="T10" fmla="*/ 0 w 23"/>
                    <a:gd name="T11" fmla="*/ 0 h 3"/>
                    <a:gd name="T12" fmla="*/ 0 w 23"/>
                    <a:gd name="T13" fmla="*/ 0 h 3"/>
                    <a:gd name="T14" fmla="*/ 0 w 23"/>
                    <a:gd name="T15" fmla="*/ 0 h 3"/>
                    <a:gd name="T16" fmla="*/ 0 w 2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3"/>
                    <a:gd name="T29" fmla="*/ 23 w 2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3">
                      <a:moveTo>
                        <a:pt x="23" y="1"/>
                      </a:moveTo>
                      <a:lnTo>
                        <a:pt x="23" y="1"/>
                      </a:lnTo>
                      <a:lnTo>
                        <a:pt x="13" y="0"/>
                      </a:lnTo>
                      <a:lnTo>
                        <a:pt x="0" y="2"/>
                      </a:lnTo>
                      <a:lnTo>
                        <a:pt x="1" y="3"/>
                      </a:lnTo>
                      <a:lnTo>
                        <a:pt x="13" y="2"/>
                      </a:lnTo>
                      <a:lnTo>
                        <a:pt x="22" y="3"/>
                      </a:lnTo>
                      <a:lnTo>
                        <a:pt x="23" y="1"/>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83" name="Freeform 398"/>
                <p:cNvSpPr>
                  <a:spLocks/>
                </p:cNvSpPr>
                <p:nvPr/>
              </p:nvSpPr>
              <p:spPr bwMode="auto">
                <a:xfrm>
                  <a:off x="3522" y="1515"/>
                  <a:ext cx="1" cy="2"/>
                </a:xfrm>
                <a:custGeom>
                  <a:avLst/>
                  <a:gdLst>
                    <a:gd name="T0" fmla="*/ 0 w 3"/>
                    <a:gd name="T1" fmla="*/ 1 h 4"/>
                    <a:gd name="T2" fmla="*/ 0 w 3"/>
                    <a:gd name="T3" fmla="*/ 1 h 4"/>
                    <a:gd name="T4" fmla="*/ 0 w 3"/>
                    <a:gd name="T5" fmla="*/ 1 h 4"/>
                    <a:gd name="T6" fmla="*/ 0 w 3"/>
                    <a:gd name="T7" fmla="*/ 1 h 4"/>
                    <a:gd name="T8" fmla="*/ 0 w 3"/>
                    <a:gd name="T9" fmla="*/ 1 h 4"/>
                    <a:gd name="T10" fmla="*/ 0 w 3"/>
                    <a:gd name="T11" fmla="*/ 0 h 4"/>
                    <a:gd name="T12" fmla="*/ 0 w 3"/>
                    <a:gd name="T13" fmla="*/ 1 h 4"/>
                    <a:gd name="T14" fmla="*/ 0 w 3"/>
                    <a:gd name="T15" fmla="*/ 1 h 4"/>
                    <a:gd name="T16" fmla="*/ 0 w 3"/>
                    <a:gd name="T17" fmla="*/ 1 h 4"/>
                    <a:gd name="T18" fmla="*/ 0 w 3"/>
                    <a:gd name="T19" fmla="*/ 1 h 4"/>
                    <a:gd name="T20" fmla="*/ 0 w 3"/>
                    <a:gd name="T21" fmla="*/ 1 h 4"/>
                    <a:gd name="T22" fmla="*/ 0 w 3"/>
                    <a:gd name="T23" fmla="*/ 1 h 4"/>
                    <a:gd name="T24" fmla="*/ 0 w 3"/>
                    <a:gd name="T25" fmla="*/ 1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
                    <a:gd name="T40" fmla="*/ 0 h 4"/>
                    <a:gd name="T41" fmla="*/ 3 w 3"/>
                    <a:gd name="T42" fmla="*/ 4 h 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 h="4">
                      <a:moveTo>
                        <a:pt x="0" y="4"/>
                      </a:moveTo>
                      <a:lnTo>
                        <a:pt x="0" y="4"/>
                      </a:lnTo>
                      <a:lnTo>
                        <a:pt x="2" y="3"/>
                      </a:lnTo>
                      <a:lnTo>
                        <a:pt x="3" y="2"/>
                      </a:lnTo>
                      <a:lnTo>
                        <a:pt x="2" y="1"/>
                      </a:lnTo>
                      <a:lnTo>
                        <a:pt x="1" y="0"/>
                      </a:lnTo>
                      <a:lnTo>
                        <a:pt x="0" y="2"/>
                      </a:lnTo>
                      <a:lnTo>
                        <a:pt x="1" y="2"/>
                      </a:lnTo>
                      <a:lnTo>
                        <a:pt x="0" y="2"/>
                      </a:lnTo>
                      <a:lnTo>
                        <a:pt x="0" y="4"/>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84" name="Freeform 399"/>
                <p:cNvSpPr>
                  <a:spLocks/>
                </p:cNvSpPr>
                <p:nvPr/>
              </p:nvSpPr>
              <p:spPr bwMode="auto">
                <a:xfrm>
                  <a:off x="3518" y="1516"/>
                  <a:ext cx="4" cy="1"/>
                </a:xfrm>
                <a:custGeom>
                  <a:avLst/>
                  <a:gdLst>
                    <a:gd name="T0" fmla="*/ 0 w 13"/>
                    <a:gd name="T1" fmla="*/ 0 h 3"/>
                    <a:gd name="T2" fmla="*/ 0 w 13"/>
                    <a:gd name="T3" fmla="*/ 0 h 3"/>
                    <a:gd name="T4" fmla="*/ 0 w 13"/>
                    <a:gd name="T5" fmla="*/ 0 h 3"/>
                    <a:gd name="T6" fmla="*/ 0 w 13"/>
                    <a:gd name="T7" fmla="*/ 0 h 3"/>
                    <a:gd name="T8" fmla="*/ 0 w 13"/>
                    <a:gd name="T9" fmla="*/ 0 h 3"/>
                    <a:gd name="T10" fmla="*/ 0 w 13"/>
                    <a:gd name="T11" fmla="*/ 0 h 3"/>
                    <a:gd name="T12" fmla="*/ 0 w 13"/>
                    <a:gd name="T13" fmla="*/ 0 h 3"/>
                    <a:gd name="T14" fmla="*/ 0 w 13"/>
                    <a:gd name="T15" fmla="*/ 0 h 3"/>
                    <a:gd name="T16" fmla="*/ 0 w 1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3"/>
                    <a:gd name="T29" fmla="*/ 13 w 1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3">
                      <a:moveTo>
                        <a:pt x="0" y="2"/>
                      </a:moveTo>
                      <a:lnTo>
                        <a:pt x="0" y="2"/>
                      </a:lnTo>
                      <a:lnTo>
                        <a:pt x="7" y="2"/>
                      </a:lnTo>
                      <a:lnTo>
                        <a:pt x="13" y="3"/>
                      </a:lnTo>
                      <a:lnTo>
                        <a:pt x="13" y="1"/>
                      </a:lnTo>
                      <a:lnTo>
                        <a:pt x="7" y="0"/>
                      </a:lnTo>
                      <a:lnTo>
                        <a:pt x="0" y="0"/>
                      </a:lnTo>
                      <a:lnTo>
                        <a:pt x="0" y="2"/>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85" name="Freeform 400"/>
                <p:cNvSpPr>
                  <a:spLocks/>
                </p:cNvSpPr>
                <p:nvPr/>
              </p:nvSpPr>
              <p:spPr bwMode="auto">
                <a:xfrm>
                  <a:off x="3515" y="1516"/>
                  <a:ext cx="3" cy="1"/>
                </a:xfrm>
                <a:custGeom>
                  <a:avLst/>
                  <a:gdLst>
                    <a:gd name="T0" fmla="*/ 0 w 9"/>
                    <a:gd name="T1" fmla="*/ 0 h 2"/>
                    <a:gd name="T2" fmla="*/ 0 w 9"/>
                    <a:gd name="T3" fmla="*/ 0 h 2"/>
                    <a:gd name="T4" fmla="*/ 0 w 9"/>
                    <a:gd name="T5" fmla="*/ 1 h 2"/>
                    <a:gd name="T6" fmla="*/ 0 w 9"/>
                    <a:gd name="T7" fmla="*/ 1 h 2"/>
                    <a:gd name="T8" fmla="*/ 0 w 9"/>
                    <a:gd name="T9" fmla="*/ 0 h 2"/>
                    <a:gd name="T10" fmla="*/ 0 w 9"/>
                    <a:gd name="T11" fmla="*/ 1 h 2"/>
                    <a:gd name="T12" fmla="*/ 0 w 9"/>
                    <a:gd name="T13" fmla="*/ 1 h 2"/>
                    <a:gd name="T14" fmla="*/ 0 w 9"/>
                    <a:gd name="T15" fmla="*/ 1 h 2"/>
                    <a:gd name="T16" fmla="*/ 0 w 9"/>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2"/>
                    <a:gd name="T29" fmla="*/ 9 w 9"/>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2">
                      <a:moveTo>
                        <a:pt x="0" y="0"/>
                      </a:moveTo>
                      <a:lnTo>
                        <a:pt x="0" y="0"/>
                      </a:lnTo>
                      <a:lnTo>
                        <a:pt x="2" y="2"/>
                      </a:lnTo>
                      <a:lnTo>
                        <a:pt x="9" y="2"/>
                      </a:lnTo>
                      <a:lnTo>
                        <a:pt x="9" y="0"/>
                      </a:lnTo>
                      <a:lnTo>
                        <a:pt x="2" y="1"/>
                      </a:lnTo>
                      <a:lnTo>
                        <a:pt x="1" y="1"/>
                      </a:lnTo>
                      <a:lnTo>
                        <a:pt x="0" y="0"/>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86" name="Freeform 401"/>
                <p:cNvSpPr>
                  <a:spLocks/>
                </p:cNvSpPr>
                <p:nvPr/>
              </p:nvSpPr>
              <p:spPr bwMode="auto">
                <a:xfrm>
                  <a:off x="3482" y="1500"/>
                  <a:ext cx="1" cy="10"/>
                </a:xfrm>
                <a:custGeom>
                  <a:avLst/>
                  <a:gdLst>
                    <a:gd name="T0" fmla="*/ 0 w 3"/>
                    <a:gd name="T1" fmla="*/ 0 h 30"/>
                    <a:gd name="T2" fmla="*/ 0 w 3"/>
                    <a:gd name="T3" fmla="*/ 0 h 30"/>
                    <a:gd name="T4" fmla="*/ 0 w 3"/>
                    <a:gd name="T5" fmla="*/ 0 h 30"/>
                    <a:gd name="T6" fmla="*/ 0 w 3"/>
                    <a:gd name="T7" fmla="*/ 0 h 30"/>
                    <a:gd name="T8" fmla="*/ 0 w 3"/>
                    <a:gd name="T9" fmla="*/ 0 h 30"/>
                    <a:gd name="T10" fmla="*/ 0 w 3"/>
                    <a:gd name="T11" fmla="*/ 0 h 30"/>
                    <a:gd name="T12" fmla="*/ 0 w 3"/>
                    <a:gd name="T13" fmla="*/ 0 h 30"/>
                    <a:gd name="T14" fmla="*/ 0 w 3"/>
                    <a:gd name="T15" fmla="*/ 0 h 30"/>
                    <a:gd name="T16" fmla="*/ 0 w 3"/>
                    <a:gd name="T17" fmla="*/ 0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0"/>
                    <a:gd name="T29" fmla="*/ 3 w 3"/>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0">
                      <a:moveTo>
                        <a:pt x="3" y="0"/>
                      </a:moveTo>
                      <a:lnTo>
                        <a:pt x="2" y="10"/>
                      </a:lnTo>
                      <a:lnTo>
                        <a:pt x="2" y="20"/>
                      </a:lnTo>
                      <a:lnTo>
                        <a:pt x="1" y="30"/>
                      </a:lnTo>
                      <a:lnTo>
                        <a:pt x="0" y="30"/>
                      </a:lnTo>
                      <a:lnTo>
                        <a:pt x="0" y="25"/>
                      </a:lnTo>
                      <a:lnTo>
                        <a:pt x="0" y="20"/>
                      </a:lnTo>
                      <a:lnTo>
                        <a:pt x="2" y="7"/>
                      </a:lnTo>
                      <a:lnTo>
                        <a:pt x="3" y="0"/>
                      </a:lnTo>
                      <a:close/>
                    </a:path>
                  </a:pathLst>
                </a:custGeom>
                <a:solidFill>
                  <a:srgbClr val="DFDFD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87" name="Freeform 402"/>
                <p:cNvSpPr>
                  <a:spLocks/>
                </p:cNvSpPr>
                <p:nvPr/>
              </p:nvSpPr>
              <p:spPr bwMode="auto">
                <a:xfrm>
                  <a:off x="3482" y="1500"/>
                  <a:ext cx="1" cy="7"/>
                </a:xfrm>
                <a:custGeom>
                  <a:avLst/>
                  <a:gdLst>
                    <a:gd name="T0" fmla="*/ 0 w 3"/>
                    <a:gd name="T1" fmla="*/ 0 h 20"/>
                    <a:gd name="T2" fmla="*/ 0 w 3"/>
                    <a:gd name="T3" fmla="*/ 0 h 20"/>
                    <a:gd name="T4" fmla="*/ 0 w 3"/>
                    <a:gd name="T5" fmla="*/ 0 h 20"/>
                    <a:gd name="T6" fmla="*/ 0 w 3"/>
                    <a:gd name="T7" fmla="*/ 0 h 20"/>
                    <a:gd name="T8" fmla="*/ 0 w 3"/>
                    <a:gd name="T9" fmla="*/ 0 h 20"/>
                    <a:gd name="T10" fmla="*/ 0 w 3"/>
                    <a:gd name="T11" fmla="*/ 0 h 20"/>
                    <a:gd name="T12" fmla="*/ 0 w 3"/>
                    <a:gd name="T13" fmla="*/ 0 h 20"/>
                    <a:gd name="T14" fmla="*/ 0 w 3"/>
                    <a:gd name="T15" fmla="*/ 0 h 20"/>
                    <a:gd name="T16" fmla="*/ 0 w 3"/>
                    <a:gd name="T17" fmla="*/ 0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20"/>
                    <a:gd name="T29" fmla="*/ 3 w 3"/>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20">
                      <a:moveTo>
                        <a:pt x="1" y="20"/>
                      </a:moveTo>
                      <a:lnTo>
                        <a:pt x="1" y="20"/>
                      </a:lnTo>
                      <a:lnTo>
                        <a:pt x="2" y="10"/>
                      </a:lnTo>
                      <a:lnTo>
                        <a:pt x="3" y="0"/>
                      </a:lnTo>
                      <a:lnTo>
                        <a:pt x="1" y="0"/>
                      </a:lnTo>
                      <a:lnTo>
                        <a:pt x="0" y="10"/>
                      </a:lnTo>
                      <a:lnTo>
                        <a:pt x="0" y="20"/>
                      </a:lnTo>
                      <a:lnTo>
                        <a:pt x="1" y="20"/>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88" name="Freeform 403"/>
                <p:cNvSpPr>
                  <a:spLocks/>
                </p:cNvSpPr>
                <p:nvPr/>
              </p:nvSpPr>
              <p:spPr bwMode="auto">
                <a:xfrm>
                  <a:off x="3482" y="1507"/>
                  <a:ext cx="1" cy="3"/>
                </a:xfrm>
                <a:custGeom>
                  <a:avLst/>
                  <a:gdLst>
                    <a:gd name="T0" fmla="*/ 0 w 3"/>
                    <a:gd name="T1" fmla="*/ 0 h 10"/>
                    <a:gd name="T2" fmla="*/ 0 w 3"/>
                    <a:gd name="T3" fmla="*/ 0 h 10"/>
                    <a:gd name="T4" fmla="*/ 0 w 3"/>
                    <a:gd name="T5" fmla="*/ 0 h 10"/>
                    <a:gd name="T6" fmla="*/ 0 w 3"/>
                    <a:gd name="T7" fmla="*/ 0 h 10"/>
                    <a:gd name="T8" fmla="*/ 0 w 3"/>
                    <a:gd name="T9" fmla="*/ 0 h 10"/>
                    <a:gd name="T10" fmla="*/ 0 w 3"/>
                    <a:gd name="T11" fmla="*/ 0 h 10"/>
                    <a:gd name="T12" fmla="*/ 0 w 3"/>
                    <a:gd name="T13" fmla="*/ 0 h 10"/>
                    <a:gd name="T14" fmla="*/ 0 w 3"/>
                    <a:gd name="T15" fmla="*/ 0 h 10"/>
                    <a:gd name="T16" fmla="*/ 0 w 3"/>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10"/>
                    <a:gd name="T29" fmla="*/ 3 w 3"/>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10">
                      <a:moveTo>
                        <a:pt x="0" y="10"/>
                      </a:moveTo>
                      <a:lnTo>
                        <a:pt x="0" y="10"/>
                      </a:lnTo>
                      <a:lnTo>
                        <a:pt x="2" y="10"/>
                      </a:lnTo>
                      <a:lnTo>
                        <a:pt x="3" y="0"/>
                      </a:lnTo>
                      <a:lnTo>
                        <a:pt x="2" y="0"/>
                      </a:lnTo>
                      <a:lnTo>
                        <a:pt x="1" y="10"/>
                      </a:lnTo>
                      <a:lnTo>
                        <a:pt x="2" y="10"/>
                      </a:lnTo>
                      <a:lnTo>
                        <a:pt x="0" y="10"/>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89" name="Freeform 404"/>
                <p:cNvSpPr>
                  <a:spLocks/>
                </p:cNvSpPr>
                <p:nvPr/>
              </p:nvSpPr>
              <p:spPr bwMode="auto">
                <a:xfrm>
                  <a:off x="3482" y="1507"/>
                  <a:ext cx="1" cy="3"/>
                </a:xfrm>
                <a:custGeom>
                  <a:avLst/>
                  <a:gdLst>
                    <a:gd name="T0" fmla="*/ 1 w 2"/>
                    <a:gd name="T1" fmla="*/ 0 h 10"/>
                    <a:gd name="T2" fmla="*/ 1 w 2"/>
                    <a:gd name="T3" fmla="*/ 0 h 10"/>
                    <a:gd name="T4" fmla="*/ 0 w 2"/>
                    <a:gd name="T5" fmla="*/ 0 h 10"/>
                    <a:gd name="T6" fmla="*/ 0 w 2"/>
                    <a:gd name="T7" fmla="*/ 0 h 10"/>
                    <a:gd name="T8" fmla="*/ 1 w 2"/>
                    <a:gd name="T9" fmla="*/ 0 h 10"/>
                    <a:gd name="T10" fmla="*/ 1 w 2"/>
                    <a:gd name="T11" fmla="*/ 0 h 10"/>
                    <a:gd name="T12" fmla="*/ 1 w 2"/>
                    <a:gd name="T13" fmla="*/ 0 h 10"/>
                    <a:gd name="T14" fmla="*/ 1 w 2"/>
                    <a:gd name="T15" fmla="*/ 0 h 10"/>
                    <a:gd name="T16" fmla="*/ 1 w 2"/>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10"/>
                    <a:gd name="T29" fmla="*/ 2 w 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10">
                      <a:moveTo>
                        <a:pt x="1" y="0"/>
                      </a:moveTo>
                      <a:lnTo>
                        <a:pt x="1" y="0"/>
                      </a:lnTo>
                      <a:lnTo>
                        <a:pt x="0" y="5"/>
                      </a:lnTo>
                      <a:lnTo>
                        <a:pt x="0" y="10"/>
                      </a:lnTo>
                      <a:lnTo>
                        <a:pt x="2" y="10"/>
                      </a:lnTo>
                      <a:lnTo>
                        <a:pt x="2" y="5"/>
                      </a:lnTo>
                      <a:lnTo>
                        <a:pt x="2" y="0"/>
                      </a:lnTo>
                      <a:lnTo>
                        <a:pt x="1" y="0"/>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90" name="Freeform 405"/>
                <p:cNvSpPr>
                  <a:spLocks/>
                </p:cNvSpPr>
                <p:nvPr/>
              </p:nvSpPr>
              <p:spPr bwMode="auto">
                <a:xfrm>
                  <a:off x="3482" y="1500"/>
                  <a:ext cx="1" cy="7"/>
                </a:xfrm>
                <a:custGeom>
                  <a:avLst/>
                  <a:gdLst>
                    <a:gd name="T0" fmla="*/ 0 w 4"/>
                    <a:gd name="T1" fmla="*/ 0 h 20"/>
                    <a:gd name="T2" fmla="*/ 0 w 4"/>
                    <a:gd name="T3" fmla="*/ 0 h 20"/>
                    <a:gd name="T4" fmla="*/ 0 w 4"/>
                    <a:gd name="T5" fmla="*/ 0 h 20"/>
                    <a:gd name="T6" fmla="*/ 0 w 4"/>
                    <a:gd name="T7" fmla="*/ 0 h 20"/>
                    <a:gd name="T8" fmla="*/ 0 w 4"/>
                    <a:gd name="T9" fmla="*/ 0 h 20"/>
                    <a:gd name="T10" fmla="*/ 0 w 4"/>
                    <a:gd name="T11" fmla="*/ 0 h 20"/>
                    <a:gd name="T12" fmla="*/ 0 w 4"/>
                    <a:gd name="T13" fmla="*/ 0 h 20"/>
                    <a:gd name="T14" fmla="*/ 0 w 4"/>
                    <a:gd name="T15" fmla="*/ 0 h 20"/>
                    <a:gd name="T16" fmla="*/ 0 w 4"/>
                    <a:gd name="T17" fmla="*/ 0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20"/>
                    <a:gd name="T29" fmla="*/ 4 w 4"/>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20">
                      <a:moveTo>
                        <a:pt x="4" y="0"/>
                      </a:moveTo>
                      <a:lnTo>
                        <a:pt x="4" y="0"/>
                      </a:lnTo>
                      <a:lnTo>
                        <a:pt x="1" y="7"/>
                      </a:lnTo>
                      <a:lnTo>
                        <a:pt x="0" y="20"/>
                      </a:lnTo>
                      <a:lnTo>
                        <a:pt x="1" y="20"/>
                      </a:lnTo>
                      <a:lnTo>
                        <a:pt x="3" y="7"/>
                      </a:lnTo>
                      <a:lnTo>
                        <a:pt x="2" y="0"/>
                      </a:lnTo>
                      <a:lnTo>
                        <a:pt x="4" y="0"/>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91" name="Freeform 406"/>
                <p:cNvSpPr>
                  <a:spLocks/>
                </p:cNvSpPr>
                <p:nvPr/>
              </p:nvSpPr>
              <p:spPr bwMode="auto">
                <a:xfrm>
                  <a:off x="3471" y="1514"/>
                  <a:ext cx="11" cy="8"/>
                </a:xfrm>
                <a:custGeom>
                  <a:avLst/>
                  <a:gdLst>
                    <a:gd name="T0" fmla="*/ 0 w 34"/>
                    <a:gd name="T1" fmla="*/ 0 h 25"/>
                    <a:gd name="T2" fmla="*/ 0 w 34"/>
                    <a:gd name="T3" fmla="*/ 0 h 25"/>
                    <a:gd name="T4" fmla="*/ 0 w 34"/>
                    <a:gd name="T5" fmla="*/ 0 h 25"/>
                    <a:gd name="T6" fmla="*/ 0 w 34"/>
                    <a:gd name="T7" fmla="*/ 0 h 25"/>
                    <a:gd name="T8" fmla="*/ 0 w 34"/>
                    <a:gd name="T9" fmla="*/ 0 h 25"/>
                    <a:gd name="T10" fmla="*/ 0 w 34"/>
                    <a:gd name="T11" fmla="*/ 0 h 25"/>
                    <a:gd name="T12" fmla="*/ 0 w 34"/>
                    <a:gd name="T13" fmla="*/ 0 h 25"/>
                    <a:gd name="T14" fmla="*/ 0 w 34"/>
                    <a:gd name="T15" fmla="*/ 0 h 25"/>
                    <a:gd name="T16" fmla="*/ 0 w 34"/>
                    <a:gd name="T17" fmla="*/ 0 h 25"/>
                    <a:gd name="T18" fmla="*/ 0 w 34"/>
                    <a:gd name="T19" fmla="*/ 0 h 25"/>
                    <a:gd name="T20" fmla="*/ 0 w 34"/>
                    <a:gd name="T21" fmla="*/ 0 h 25"/>
                    <a:gd name="T22" fmla="*/ 0 w 34"/>
                    <a:gd name="T23" fmla="*/ 0 h 25"/>
                    <a:gd name="T24" fmla="*/ 0 w 34"/>
                    <a:gd name="T25" fmla="*/ 0 h 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4"/>
                    <a:gd name="T40" fmla="*/ 0 h 25"/>
                    <a:gd name="T41" fmla="*/ 34 w 34"/>
                    <a:gd name="T42" fmla="*/ 25 h 2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4" h="25">
                      <a:moveTo>
                        <a:pt x="34" y="0"/>
                      </a:moveTo>
                      <a:lnTo>
                        <a:pt x="29" y="5"/>
                      </a:lnTo>
                      <a:lnTo>
                        <a:pt x="20" y="13"/>
                      </a:lnTo>
                      <a:lnTo>
                        <a:pt x="11" y="21"/>
                      </a:lnTo>
                      <a:lnTo>
                        <a:pt x="4" y="24"/>
                      </a:lnTo>
                      <a:lnTo>
                        <a:pt x="1" y="25"/>
                      </a:lnTo>
                      <a:lnTo>
                        <a:pt x="0" y="25"/>
                      </a:lnTo>
                      <a:lnTo>
                        <a:pt x="0" y="24"/>
                      </a:lnTo>
                      <a:lnTo>
                        <a:pt x="1" y="23"/>
                      </a:lnTo>
                      <a:lnTo>
                        <a:pt x="7" y="18"/>
                      </a:lnTo>
                      <a:lnTo>
                        <a:pt x="15" y="14"/>
                      </a:lnTo>
                      <a:lnTo>
                        <a:pt x="26" y="6"/>
                      </a:lnTo>
                      <a:lnTo>
                        <a:pt x="34" y="0"/>
                      </a:lnTo>
                      <a:close/>
                    </a:path>
                  </a:pathLst>
                </a:custGeom>
                <a:solidFill>
                  <a:srgbClr val="DFDFD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92" name="Freeform 407"/>
                <p:cNvSpPr>
                  <a:spLocks/>
                </p:cNvSpPr>
                <p:nvPr/>
              </p:nvSpPr>
              <p:spPr bwMode="auto">
                <a:xfrm>
                  <a:off x="3472" y="1514"/>
                  <a:ext cx="10" cy="8"/>
                </a:xfrm>
                <a:custGeom>
                  <a:avLst/>
                  <a:gdLst>
                    <a:gd name="T0" fmla="*/ 0 w 31"/>
                    <a:gd name="T1" fmla="*/ 0 h 26"/>
                    <a:gd name="T2" fmla="*/ 0 w 31"/>
                    <a:gd name="T3" fmla="*/ 0 h 26"/>
                    <a:gd name="T4" fmla="*/ 0 w 31"/>
                    <a:gd name="T5" fmla="*/ 0 h 26"/>
                    <a:gd name="T6" fmla="*/ 0 w 31"/>
                    <a:gd name="T7" fmla="*/ 0 h 26"/>
                    <a:gd name="T8" fmla="*/ 0 w 31"/>
                    <a:gd name="T9" fmla="*/ 0 h 26"/>
                    <a:gd name="T10" fmla="*/ 0 w 31"/>
                    <a:gd name="T11" fmla="*/ 0 h 26"/>
                    <a:gd name="T12" fmla="*/ 0 w 31"/>
                    <a:gd name="T13" fmla="*/ 0 h 26"/>
                    <a:gd name="T14" fmla="*/ 0 w 31"/>
                    <a:gd name="T15" fmla="*/ 0 h 26"/>
                    <a:gd name="T16" fmla="*/ 0 w 31"/>
                    <a:gd name="T17" fmla="*/ 0 h 26"/>
                    <a:gd name="T18" fmla="*/ 0 w 31"/>
                    <a:gd name="T19" fmla="*/ 0 h 26"/>
                    <a:gd name="T20" fmla="*/ 0 w 31"/>
                    <a:gd name="T21" fmla="*/ 0 h 26"/>
                    <a:gd name="T22" fmla="*/ 0 w 31"/>
                    <a:gd name="T23" fmla="*/ 0 h 26"/>
                    <a:gd name="T24" fmla="*/ 0 w 31"/>
                    <a:gd name="T25" fmla="*/ 0 h 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26"/>
                    <a:gd name="T41" fmla="*/ 31 w 31"/>
                    <a:gd name="T42" fmla="*/ 26 h 2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26">
                      <a:moveTo>
                        <a:pt x="0" y="26"/>
                      </a:moveTo>
                      <a:lnTo>
                        <a:pt x="0" y="26"/>
                      </a:lnTo>
                      <a:lnTo>
                        <a:pt x="7" y="22"/>
                      </a:lnTo>
                      <a:lnTo>
                        <a:pt x="16" y="14"/>
                      </a:lnTo>
                      <a:lnTo>
                        <a:pt x="25" y="6"/>
                      </a:lnTo>
                      <a:lnTo>
                        <a:pt x="31" y="1"/>
                      </a:lnTo>
                      <a:lnTo>
                        <a:pt x="30" y="0"/>
                      </a:lnTo>
                      <a:lnTo>
                        <a:pt x="24" y="5"/>
                      </a:lnTo>
                      <a:lnTo>
                        <a:pt x="15" y="13"/>
                      </a:lnTo>
                      <a:lnTo>
                        <a:pt x="5" y="21"/>
                      </a:lnTo>
                      <a:lnTo>
                        <a:pt x="0" y="25"/>
                      </a:lnTo>
                      <a:lnTo>
                        <a:pt x="0" y="26"/>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93" name="Freeform 408"/>
                <p:cNvSpPr>
                  <a:spLocks/>
                </p:cNvSpPr>
                <p:nvPr/>
              </p:nvSpPr>
              <p:spPr bwMode="auto">
                <a:xfrm>
                  <a:off x="3471" y="1522"/>
                  <a:ext cx="1" cy="1"/>
                </a:xfrm>
                <a:custGeom>
                  <a:avLst/>
                  <a:gdLst>
                    <a:gd name="T0" fmla="*/ 0 w 4"/>
                    <a:gd name="T1" fmla="*/ 0 h 2"/>
                    <a:gd name="T2" fmla="*/ 0 w 4"/>
                    <a:gd name="T3" fmla="*/ 0 h 2"/>
                    <a:gd name="T4" fmla="*/ 0 w 4"/>
                    <a:gd name="T5" fmla="*/ 1 h 2"/>
                    <a:gd name="T6" fmla="*/ 0 w 4"/>
                    <a:gd name="T7" fmla="*/ 1 h 2"/>
                    <a:gd name="T8" fmla="*/ 0 w 4"/>
                    <a:gd name="T9" fmla="*/ 1 h 2"/>
                    <a:gd name="T10" fmla="*/ 0 w 4"/>
                    <a:gd name="T11" fmla="*/ 1 h 2"/>
                    <a:gd name="T12" fmla="*/ 0 w 4"/>
                    <a:gd name="T13" fmla="*/ 1 h 2"/>
                    <a:gd name="T14" fmla="*/ 0 w 4"/>
                    <a:gd name="T15" fmla="*/ 1 h 2"/>
                    <a:gd name="T16" fmla="*/ 0 w 4"/>
                    <a:gd name="T17" fmla="*/ 1 h 2"/>
                    <a:gd name="T18" fmla="*/ 0 w 4"/>
                    <a:gd name="T19" fmla="*/ 1 h 2"/>
                    <a:gd name="T20" fmla="*/ 0 w 4"/>
                    <a:gd name="T21" fmla="*/ 1 h 2"/>
                    <a:gd name="T22" fmla="*/ 0 w 4"/>
                    <a:gd name="T23" fmla="*/ 1 h 2"/>
                    <a:gd name="T24" fmla="*/ 0 w 4"/>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
                    <a:gd name="T40" fmla="*/ 0 h 2"/>
                    <a:gd name="T41" fmla="*/ 4 w 4"/>
                    <a:gd name="T42" fmla="*/ 2 h 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 h="2">
                      <a:moveTo>
                        <a:pt x="1" y="0"/>
                      </a:moveTo>
                      <a:lnTo>
                        <a:pt x="1" y="0"/>
                      </a:lnTo>
                      <a:lnTo>
                        <a:pt x="0" y="1"/>
                      </a:lnTo>
                      <a:lnTo>
                        <a:pt x="0" y="2"/>
                      </a:lnTo>
                      <a:lnTo>
                        <a:pt x="1" y="2"/>
                      </a:lnTo>
                      <a:lnTo>
                        <a:pt x="4" y="2"/>
                      </a:lnTo>
                      <a:lnTo>
                        <a:pt x="4" y="1"/>
                      </a:lnTo>
                      <a:lnTo>
                        <a:pt x="1" y="1"/>
                      </a:lnTo>
                      <a:lnTo>
                        <a:pt x="1" y="2"/>
                      </a:lnTo>
                      <a:lnTo>
                        <a:pt x="3" y="1"/>
                      </a:lnTo>
                      <a:lnTo>
                        <a:pt x="1" y="0"/>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94" name="Freeform 409"/>
                <p:cNvSpPr>
                  <a:spLocks/>
                </p:cNvSpPr>
                <p:nvPr/>
              </p:nvSpPr>
              <p:spPr bwMode="auto">
                <a:xfrm>
                  <a:off x="3471" y="1518"/>
                  <a:ext cx="5" cy="4"/>
                </a:xfrm>
                <a:custGeom>
                  <a:avLst/>
                  <a:gdLst>
                    <a:gd name="T0" fmla="*/ 0 w 15"/>
                    <a:gd name="T1" fmla="*/ 0 h 11"/>
                    <a:gd name="T2" fmla="*/ 0 w 15"/>
                    <a:gd name="T3" fmla="*/ 0 h 11"/>
                    <a:gd name="T4" fmla="*/ 0 w 15"/>
                    <a:gd name="T5" fmla="*/ 0 h 11"/>
                    <a:gd name="T6" fmla="*/ 0 w 15"/>
                    <a:gd name="T7" fmla="*/ 0 h 11"/>
                    <a:gd name="T8" fmla="*/ 0 w 15"/>
                    <a:gd name="T9" fmla="*/ 0 h 11"/>
                    <a:gd name="T10" fmla="*/ 0 w 15"/>
                    <a:gd name="T11" fmla="*/ 0 h 11"/>
                    <a:gd name="T12" fmla="*/ 0 w 15"/>
                    <a:gd name="T13" fmla="*/ 0 h 11"/>
                    <a:gd name="T14" fmla="*/ 0 w 15"/>
                    <a:gd name="T15" fmla="*/ 0 h 11"/>
                    <a:gd name="T16" fmla="*/ 0 w 15"/>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1"/>
                    <a:gd name="T29" fmla="*/ 15 w 15"/>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1">
                      <a:moveTo>
                        <a:pt x="14" y="0"/>
                      </a:moveTo>
                      <a:lnTo>
                        <a:pt x="14" y="0"/>
                      </a:lnTo>
                      <a:lnTo>
                        <a:pt x="6" y="5"/>
                      </a:lnTo>
                      <a:lnTo>
                        <a:pt x="0" y="10"/>
                      </a:lnTo>
                      <a:lnTo>
                        <a:pt x="2" y="11"/>
                      </a:lnTo>
                      <a:lnTo>
                        <a:pt x="7" y="7"/>
                      </a:lnTo>
                      <a:lnTo>
                        <a:pt x="15" y="1"/>
                      </a:lnTo>
                      <a:lnTo>
                        <a:pt x="14" y="0"/>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95" name="Freeform 410"/>
                <p:cNvSpPr>
                  <a:spLocks/>
                </p:cNvSpPr>
                <p:nvPr/>
              </p:nvSpPr>
              <p:spPr bwMode="auto">
                <a:xfrm>
                  <a:off x="3476" y="1514"/>
                  <a:ext cx="6" cy="5"/>
                </a:xfrm>
                <a:custGeom>
                  <a:avLst/>
                  <a:gdLst>
                    <a:gd name="T0" fmla="*/ 0 w 20"/>
                    <a:gd name="T1" fmla="*/ 0 h 15"/>
                    <a:gd name="T2" fmla="*/ 0 w 20"/>
                    <a:gd name="T3" fmla="*/ 0 h 15"/>
                    <a:gd name="T4" fmla="*/ 0 w 20"/>
                    <a:gd name="T5" fmla="*/ 0 h 15"/>
                    <a:gd name="T6" fmla="*/ 0 w 20"/>
                    <a:gd name="T7" fmla="*/ 0 h 15"/>
                    <a:gd name="T8" fmla="*/ 0 w 20"/>
                    <a:gd name="T9" fmla="*/ 0 h 15"/>
                    <a:gd name="T10" fmla="*/ 0 w 20"/>
                    <a:gd name="T11" fmla="*/ 0 h 15"/>
                    <a:gd name="T12" fmla="*/ 0 w 20"/>
                    <a:gd name="T13" fmla="*/ 0 h 15"/>
                    <a:gd name="T14" fmla="*/ 0 w 20"/>
                    <a:gd name="T15" fmla="*/ 0 h 15"/>
                    <a:gd name="T16" fmla="*/ 0 w 20"/>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5"/>
                    <a:gd name="T29" fmla="*/ 20 w 20"/>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5">
                      <a:moveTo>
                        <a:pt x="20" y="1"/>
                      </a:moveTo>
                      <a:lnTo>
                        <a:pt x="19" y="0"/>
                      </a:lnTo>
                      <a:lnTo>
                        <a:pt x="11" y="6"/>
                      </a:lnTo>
                      <a:lnTo>
                        <a:pt x="0" y="14"/>
                      </a:lnTo>
                      <a:lnTo>
                        <a:pt x="1" y="15"/>
                      </a:lnTo>
                      <a:lnTo>
                        <a:pt x="12" y="7"/>
                      </a:lnTo>
                      <a:lnTo>
                        <a:pt x="20" y="1"/>
                      </a:lnTo>
                      <a:lnTo>
                        <a:pt x="19" y="0"/>
                      </a:lnTo>
                      <a:lnTo>
                        <a:pt x="20" y="1"/>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96" name="Freeform 411"/>
                <p:cNvSpPr>
                  <a:spLocks/>
                </p:cNvSpPr>
                <p:nvPr/>
              </p:nvSpPr>
              <p:spPr bwMode="auto">
                <a:xfrm>
                  <a:off x="3436" y="1501"/>
                  <a:ext cx="1" cy="6"/>
                </a:xfrm>
                <a:custGeom>
                  <a:avLst/>
                  <a:gdLst>
                    <a:gd name="T0" fmla="*/ 0 w 4"/>
                    <a:gd name="T1" fmla="*/ 0 h 18"/>
                    <a:gd name="T2" fmla="*/ 0 w 4"/>
                    <a:gd name="T3" fmla="*/ 0 h 18"/>
                    <a:gd name="T4" fmla="*/ 0 w 4"/>
                    <a:gd name="T5" fmla="*/ 0 h 18"/>
                    <a:gd name="T6" fmla="*/ 0 w 4"/>
                    <a:gd name="T7" fmla="*/ 0 h 18"/>
                    <a:gd name="T8" fmla="*/ 0 w 4"/>
                    <a:gd name="T9" fmla="*/ 0 h 18"/>
                    <a:gd name="T10" fmla="*/ 0 w 4"/>
                    <a:gd name="T11" fmla="*/ 0 h 18"/>
                    <a:gd name="T12" fmla="*/ 0 w 4"/>
                    <a:gd name="T13" fmla="*/ 0 h 18"/>
                    <a:gd name="T14" fmla="*/ 0 w 4"/>
                    <a:gd name="T15" fmla="*/ 0 h 18"/>
                    <a:gd name="T16" fmla="*/ 0 w 4"/>
                    <a:gd name="T17" fmla="*/ 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18"/>
                    <a:gd name="T29" fmla="*/ 4 w 4"/>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18">
                      <a:moveTo>
                        <a:pt x="2" y="3"/>
                      </a:moveTo>
                      <a:lnTo>
                        <a:pt x="4" y="14"/>
                      </a:lnTo>
                      <a:lnTo>
                        <a:pt x="4" y="18"/>
                      </a:lnTo>
                      <a:lnTo>
                        <a:pt x="1" y="10"/>
                      </a:lnTo>
                      <a:lnTo>
                        <a:pt x="0" y="3"/>
                      </a:lnTo>
                      <a:lnTo>
                        <a:pt x="0" y="2"/>
                      </a:lnTo>
                      <a:lnTo>
                        <a:pt x="1" y="0"/>
                      </a:lnTo>
                      <a:lnTo>
                        <a:pt x="2" y="3"/>
                      </a:lnTo>
                      <a:close/>
                    </a:path>
                  </a:pathLst>
                </a:custGeom>
                <a:solidFill>
                  <a:srgbClr val="DFDFD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97" name="Freeform 412"/>
                <p:cNvSpPr>
                  <a:spLocks/>
                </p:cNvSpPr>
                <p:nvPr/>
              </p:nvSpPr>
              <p:spPr bwMode="auto">
                <a:xfrm>
                  <a:off x="3436" y="1502"/>
                  <a:ext cx="2" cy="5"/>
                </a:xfrm>
                <a:custGeom>
                  <a:avLst/>
                  <a:gdLst>
                    <a:gd name="T0" fmla="*/ 1 w 4"/>
                    <a:gd name="T1" fmla="*/ 0 h 16"/>
                    <a:gd name="T2" fmla="*/ 1 w 4"/>
                    <a:gd name="T3" fmla="*/ 0 h 16"/>
                    <a:gd name="T4" fmla="*/ 1 w 4"/>
                    <a:gd name="T5" fmla="*/ 0 h 16"/>
                    <a:gd name="T6" fmla="*/ 1 w 4"/>
                    <a:gd name="T7" fmla="*/ 0 h 16"/>
                    <a:gd name="T8" fmla="*/ 0 w 4"/>
                    <a:gd name="T9" fmla="*/ 0 h 16"/>
                    <a:gd name="T10" fmla="*/ 1 w 4"/>
                    <a:gd name="T11" fmla="*/ 0 h 16"/>
                    <a:gd name="T12" fmla="*/ 1 w 4"/>
                    <a:gd name="T13" fmla="*/ 0 h 16"/>
                    <a:gd name="T14" fmla="*/ 1 w 4"/>
                    <a:gd name="T15" fmla="*/ 0 h 16"/>
                    <a:gd name="T16" fmla="*/ 1 w 4"/>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16"/>
                    <a:gd name="T29" fmla="*/ 4 w 4"/>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16">
                      <a:moveTo>
                        <a:pt x="4" y="16"/>
                      </a:moveTo>
                      <a:lnTo>
                        <a:pt x="3" y="16"/>
                      </a:lnTo>
                      <a:lnTo>
                        <a:pt x="4" y="11"/>
                      </a:lnTo>
                      <a:lnTo>
                        <a:pt x="3" y="0"/>
                      </a:lnTo>
                      <a:lnTo>
                        <a:pt x="0" y="0"/>
                      </a:lnTo>
                      <a:lnTo>
                        <a:pt x="1" y="11"/>
                      </a:lnTo>
                      <a:lnTo>
                        <a:pt x="3" y="14"/>
                      </a:lnTo>
                      <a:lnTo>
                        <a:pt x="4" y="16"/>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98" name="Freeform 413"/>
                <p:cNvSpPr>
                  <a:spLocks/>
                </p:cNvSpPr>
                <p:nvPr/>
              </p:nvSpPr>
              <p:spPr bwMode="auto">
                <a:xfrm>
                  <a:off x="3436" y="1502"/>
                  <a:ext cx="2" cy="5"/>
                </a:xfrm>
                <a:custGeom>
                  <a:avLst/>
                  <a:gdLst>
                    <a:gd name="T0" fmla="*/ 0 w 6"/>
                    <a:gd name="T1" fmla="*/ 0 h 16"/>
                    <a:gd name="T2" fmla="*/ 0 w 6"/>
                    <a:gd name="T3" fmla="*/ 0 h 16"/>
                    <a:gd name="T4" fmla="*/ 0 w 6"/>
                    <a:gd name="T5" fmla="*/ 0 h 16"/>
                    <a:gd name="T6" fmla="*/ 0 w 6"/>
                    <a:gd name="T7" fmla="*/ 0 h 16"/>
                    <a:gd name="T8" fmla="*/ 0 w 6"/>
                    <a:gd name="T9" fmla="*/ 0 h 16"/>
                    <a:gd name="T10" fmla="*/ 0 w 6"/>
                    <a:gd name="T11" fmla="*/ 0 h 16"/>
                    <a:gd name="T12" fmla="*/ 0 w 6"/>
                    <a:gd name="T13" fmla="*/ 0 h 16"/>
                    <a:gd name="T14" fmla="*/ 0 w 6"/>
                    <a:gd name="T15" fmla="*/ 0 h 16"/>
                    <a:gd name="T16" fmla="*/ 0 w 6"/>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6"/>
                    <a:gd name="T29" fmla="*/ 6 w 6"/>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6">
                      <a:moveTo>
                        <a:pt x="0" y="0"/>
                      </a:moveTo>
                      <a:lnTo>
                        <a:pt x="0" y="0"/>
                      </a:lnTo>
                      <a:lnTo>
                        <a:pt x="1" y="7"/>
                      </a:lnTo>
                      <a:lnTo>
                        <a:pt x="6" y="16"/>
                      </a:lnTo>
                      <a:lnTo>
                        <a:pt x="5" y="14"/>
                      </a:lnTo>
                      <a:lnTo>
                        <a:pt x="3" y="7"/>
                      </a:lnTo>
                      <a:lnTo>
                        <a:pt x="2" y="0"/>
                      </a:lnTo>
                      <a:lnTo>
                        <a:pt x="0" y="0"/>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299" name="Freeform 414"/>
                <p:cNvSpPr>
                  <a:spLocks/>
                </p:cNvSpPr>
                <p:nvPr/>
              </p:nvSpPr>
              <p:spPr bwMode="auto">
                <a:xfrm>
                  <a:off x="3436" y="1501"/>
                  <a:ext cx="1" cy="1"/>
                </a:xfrm>
                <a:custGeom>
                  <a:avLst/>
                  <a:gdLst>
                    <a:gd name="T0" fmla="*/ 0 w 5"/>
                    <a:gd name="T1" fmla="*/ 0 h 4"/>
                    <a:gd name="T2" fmla="*/ 0 w 5"/>
                    <a:gd name="T3" fmla="*/ 0 h 4"/>
                    <a:gd name="T4" fmla="*/ 0 w 5"/>
                    <a:gd name="T5" fmla="*/ 0 h 4"/>
                    <a:gd name="T6" fmla="*/ 0 w 5"/>
                    <a:gd name="T7" fmla="*/ 0 h 4"/>
                    <a:gd name="T8" fmla="*/ 0 w 5"/>
                    <a:gd name="T9" fmla="*/ 0 h 4"/>
                    <a:gd name="T10" fmla="*/ 0 w 5"/>
                    <a:gd name="T11" fmla="*/ 0 h 4"/>
                    <a:gd name="T12" fmla="*/ 0 w 5"/>
                    <a:gd name="T13" fmla="*/ 0 h 4"/>
                    <a:gd name="T14" fmla="*/ 0 w 5"/>
                    <a:gd name="T15" fmla="*/ 0 h 4"/>
                    <a:gd name="T16" fmla="*/ 0 w 5"/>
                    <a:gd name="T17" fmla="*/ 0 h 4"/>
                    <a:gd name="T18" fmla="*/ 0 w 5"/>
                    <a:gd name="T19" fmla="*/ 0 h 4"/>
                    <a:gd name="T20" fmla="*/ 0 w 5"/>
                    <a:gd name="T21" fmla="*/ 0 h 4"/>
                    <a:gd name="T22" fmla="*/ 0 w 5"/>
                    <a:gd name="T23" fmla="*/ 0 h 4"/>
                    <a:gd name="T24" fmla="*/ 0 w 5"/>
                    <a:gd name="T25" fmla="*/ 0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
                    <a:gd name="T40" fmla="*/ 0 h 4"/>
                    <a:gd name="T41" fmla="*/ 5 w 5"/>
                    <a:gd name="T42" fmla="*/ 4 h 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 h="4">
                      <a:moveTo>
                        <a:pt x="5" y="4"/>
                      </a:moveTo>
                      <a:lnTo>
                        <a:pt x="5" y="4"/>
                      </a:lnTo>
                      <a:lnTo>
                        <a:pt x="3" y="0"/>
                      </a:lnTo>
                      <a:lnTo>
                        <a:pt x="1" y="1"/>
                      </a:lnTo>
                      <a:lnTo>
                        <a:pt x="0" y="2"/>
                      </a:lnTo>
                      <a:lnTo>
                        <a:pt x="0" y="4"/>
                      </a:lnTo>
                      <a:lnTo>
                        <a:pt x="2" y="4"/>
                      </a:lnTo>
                      <a:lnTo>
                        <a:pt x="2" y="3"/>
                      </a:lnTo>
                      <a:lnTo>
                        <a:pt x="2" y="1"/>
                      </a:lnTo>
                      <a:lnTo>
                        <a:pt x="2" y="4"/>
                      </a:lnTo>
                      <a:lnTo>
                        <a:pt x="5" y="4"/>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00" name="Freeform 415"/>
                <p:cNvSpPr>
                  <a:spLocks/>
                </p:cNvSpPr>
                <p:nvPr/>
              </p:nvSpPr>
              <p:spPr bwMode="auto">
                <a:xfrm>
                  <a:off x="3432" y="1510"/>
                  <a:ext cx="4" cy="5"/>
                </a:xfrm>
                <a:custGeom>
                  <a:avLst/>
                  <a:gdLst>
                    <a:gd name="T0" fmla="*/ 0 w 12"/>
                    <a:gd name="T1" fmla="*/ 0 h 16"/>
                    <a:gd name="T2" fmla="*/ 0 w 12"/>
                    <a:gd name="T3" fmla="*/ 0 h 16"/>
                    <a:gd name="T4" fmla="*/ 0 w 12"/>
                    <a:gd name="T5" fmla="*/ 0 h 16"/>
                    <a:gd name="T6" fmla="*/ 0 w 12"/>
                    <a:gd name="T7" fmla="*/ 0 h 16"/>
                    <a:gd name="T8" fmla="*/ 0 w 12"/>
                    <a:gd name="T9" fmla="*/ 0 h 16"/>
                    <a:gd name="T10" fmla="*/ 0 w 12"/>
                    <a:gd name="T11" fmla="*/ 0 h 16"/>
                    <a:gd name="T12" fmla="*/ 0 w 12"/>
                    <a:gd name="T13" fmla="*/ 0 h 16"/>
                    <a:gd name="T14" fmla="*/ 0 w 12"/>
                    <a:gd name="T15" fmla="*/ 0 h 16"/>
                    <a:gd name="T16" fmla="*/ 0 w 12"/>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6"/>
                    <a:gd name="T29" fmla="*/ 12 w 12"/>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6">
                      <a:moveTo>
                        <a:pt x="12" y="0"/>
                      </a:moveTo>
                      <a:lnTo>
                        <a:pt x="10" y="5"/>
                      </a:lnTo>
                      <a:lnTo>
                        <a:pt x="4" y="13"/>
                      </a:lnTo>
                      <a:lnTo>
                        <a:pt x="1" y="16"/>
                      </a:lnTo>
                      <a:lnTo>
                        <a:pt x="0" y="16"/>
                      </a:lnTo>
                      <a:lnTo>
                        <a:pt x="3" y="12"/>
                      </a:lnTo>
                      <a:lnTo>
                        <a:pt x="7" y="7"/>
                      </a:lnTo>
                      <a:lnTo>
                        <a:pt x="11" y="1"/>
                      </a:lnTo>
                      <a:lnTo>
                        <a:pt x="12" y="0"/>
                      </a:lnTo>
                      <a:close/>
                    </a:path>
                  </a:pathLst>
                </a:custGeom>
                <a:solidFill>
                  <a:srgbClr val="DFDFD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01" name="Freeform 416"/>
                <p:cNvSpPr>
                  <a:spLocks/>
                </p:cNvSpPr>
                <p:nvPr/>
              </p:nvSpPr>
              <p:spPr bwMode="auto">
                <a:xfrm>
                  <a:off x="3433" y="1510"/>
                  <a:ext cx="4" cy="4"/>
                </a:xfrm>
                <a:custGeom>
                  <a:avLst/>
                  <a:gdLst>
                    <a:gd name="T0" fmla="*/ 0 w 10"/>
                    <a:gd name="T1" fmla="*/ 0 h 14"/>
                    <a:gd name="T2" fmla="*/ 0 w 10"/>
                    <a:gd name="T3" fmla="*/ 0 h 14"/>
                    <a:gd name="T4" fmla="*/ 0 w 10"/>
                    <a:gd name="T5" fmla="*/ 0 h 14"/>
                    <a:gd name="T6" fmla="*/ 0 w 10"/>
                    <a:gd name="T7" fmla="*/ 0 h 14"/>
                    <a:gd name="T8" fmla="*/ 0 w 10"/>
                    <a:gd name="T9" fmla="*/ 0 h 14"/>
                    <a:gd name="T10" fmla="*/ 0 w 10"/>
                    <a:gd name="T11" fmla="*/ 0 h 14"/>
                    <a:gd name="T12" fmla="*/ 0 w 10"/>
                    <a:gd name="T13" fmla="*/ 0 h 14"/>
                    <a:gd name="T14" fmla="*/ 0 w 10"/>
                    <a:gd name="T15" fmla="*/ 0 h 14"/>
                    <a:gd name="T16" fmla="*/ 0 w 10"/>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2" y="14"/>
                      </a:moveTo>
                      <a:lnTo>
                        <a:pt x="2" y="14"/>
                      </a:lnTo>
                      <a:lnTo>
                        <a:pt x="7" y="7"/>
                      </a:lnTo>
                      <a:lnTo>
                        <a:pt x="10" y="1"/>
                      </a:lnTo>
                      <a:lnTo>
                        <a:pt x="9" y="0"/>
                      </a:lnTo>
                      <a:lnTo>
                        <a:pt x="6" y="6"/>
                      </a:lnTo>
                      <a:lnTo>
                        <a:pt x="0" y="13"/>
                      </a:lnTo>
                      <a:lnTo>
                        <a:pt x="2" y="14"/>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02" name="Freeform 417"/>
                <p:cNvSpPr>
                  <a:spLocks/>
                </p:cNvSpPr>
                <p:nvPr/>
              </p:nvSpPr>
              <p:spPr bwMode="auto">
                <a:xfrm>
                  <a:off x="3432" y="1514"/>
                  <a:ext cx="2" cy="2"/>
                </a:xfrm>
                <a:custGeom>
                  <a:avLst/>
                  <a:gdLst>
                    <a:gd name="T0" fmla="*/ 0 w 7"/>
                    <a:gd name="T1" fmla="*/ 0 h 5"/>
                    <a:gd name="T2" fmla="*/ 0 w 7"/>
                    <a:gd name="T3" fmla="*/ 0 h 5"/>
                    <a:gd name="T4" fmla="*/ 0 w 7"/>
                    <a:gd name="T5" fmla="*/ 0 h 5"/>
                    <a:gd name="T6" fmla="*/ 0 w 7"/>
                    <a:gd name="T7" fmla="*/ 0 h 5"/>
                    <a:gd name="T8" fmla="*/ 0 w 7"/>
                    <a:gd name="T9" fmla="*/ 0 h 5"/>
                    <a:gd name="T10" fmla="*/ 0 w 7"/>
                    <a:gd name="T11" fmla="*/ 0 h 5"/>
                    <a:gd name="T12" fmla="*/ 0 w 7"/>
                    <a:gd name="T13" fmla="*/ 0 h 5"/>
                    <a:gd name="T14" fmla="*/ 0 w 7"/>
                    <a:gd name="T15" fmla="*/ 0 h 5"/>
                    <a:gd name="T16" fmla="*/ 0 w 7"/>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5"/>
                    <a:gd name="T29" fmla="*/ 7 w 7"/>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5">
                      <a:moveTo>
                        <a:pt x="0" y="4"/>
                      </a:moveTo>
                      <a:lnTo>
                        <a:pt x="0" y="4"/>
                      </a:lnTo>
                      <a:lnTo>
                        <a:pt x="3" y="5"/>
                      </a:lnTo>
                      <a:lnTo>
                        <a:pt x="7" y="1"/>
                      </a:lnTo>
                      <a:lnTo>
                        <a:pt x="5" y="0"/>
                      </a:lnTo>
                      <a:lnTo>
                        <a:pt x="2" y="3"/>
                      </a:lnTo>
                      <a:lnTo>
                        <a:pt x="3" y="5"/>
                      </a:lnTo>
                      <a:lnTo>
                        <a:pt x="0" y="4"/>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03" name="Freeform 418"/>
                <p:cNvSpPr>
                  <a:spLocks/>
                </p:cNvSpPr>
                <p:nvPr/>
              </p:nvSpPr>
              <p:spPr bwMode="auto">
                <a:xfrm>
                  <a:off x="3432" y="1512"/>
                  <a:ext cx="3" cy="4"/>
                </a:xfrm>
                <a:custGeom>
                  <a:avLst/>
                  <a:gdLst>
                    <a:gd name="T0" fmla="*/ 0 w 10"/>
                    <a:gd name="T1" fmla="*/ 0 h 11"/>
                    <a:gd name="T2" fmla="*/ 0 w 10"/>
                    <a:gd name="T3" fmla="*/ 0 h 11"/>
                    <a:gd name="T4" fmla="*/ 0 w 10"/>
                    <a:gd name="T5" fmla="*/ 0 h 11"/>
                    <a:gd name="T6" fmla="*/ 0 w 10"/>
                    <a:gd name="T7" fmla="*/ 0 h 11"/>
                    <a:gd name="T8" fmla="*/ 0 w 10"/>
                    <a:gd name="T9" fmla="*/ 0 h 11"/>
                    <a:gd name="T10" fmla="*/ 0 w 10"/>
                    <a:gd name="T11" fmla="*/ 0 h 11"/>
                    <a:gd name="T12" fmla="*/ 0 w 10"/>
                    <a:gd name="T13" fmla="*/ 0 h 11"/>
                    <a:gd name="T14" fmla="*/ 0 w 10"/>
                    <a:gd name="T15" fmla="*/ 0 h 11"/>
                    <a:gd name="T16" fmla="*/ 0 w 10"/>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1"/>
                    <a:gd name="T29" fmla="*/ 10 w 10"/>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1">
                      <a:moveTo>
                        <a:pt x="9" y="0"/>
                      </a:moveTo>
                      <a:lnTo>
                        <a:pt x="9" y="0"/>
                      </a:lnTo>
                      <a:lnTo>
                        <a:pt x="5" y="5"/>
                      </a:lnTo>
                      <a:lnTo>
                        <a:pt x="0" y="10"/>
                      </a:lnTo>
                      <a:lnTo>
                        <a:pt x="3" y="11"/>
                      </a:lnTo>
                      <a:lnTo>
                        <a:pt x="6" y="6"/>
                      </a:lnTo>
                      <a:lnTo>
                        <a:pt x="10" y="1"/>
                      </a:lnTo>
                      <a:lnTo>
                        <a:pt x="9" y="0"/>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04" name="Freeform 419"/>
                <p:cNvSpPr>
                  <a:spLocks/>
                </p:cNvSpPr>
                <p:nvPr/>
              </p:nvSpPr>
              <p:spPr bwMode="auto">
                <a:xfrm>
                  <a:off x="3435" y="1510"/>
                  <a:ext cx="2" cy="2"/>
                </a:xfrm>
                <a:custGeom>
                  <a:avLst/>
                  <a:gdLst>
                    <a:gd name="T0" fmla="*/ 0 w 6"/>
                    <a:gd name="T1" fmla="*/ 0 h 8"/>
                    <a:gd name="T2" fmla="*/ 0 w 6"/>
                    <a:gd name="T3" fmla="*/ 0 h 8"/>
                    <a:gd name="T4" fmla="*/ 0 w 6"/>
                    <a:gd name="T5" fmla="*/ 0 h 8"/>
                    <a:gd name="T6" fmla="*/ 0 w 6"/>
                    <a:gd name="T7" fmla="*/ 0 h 8"/>
                    <a:gd name="T8" fmla="*/ 0 w 6"/>
                    <a:gd name="T9" fmla="*/ 0 h 8"/>
                    <a:gd name="T10" fmla="*/ 0 w 6"/>
                    <a:gd name="T11" fmla="*/ 0 h 8"/>
                    <a:gd name="T12" fmla="*/ 0 w 6"/>
                    <a:gd name="T13" fmla="*/ 0 h 8"/>
                    <a:gd name="T14" fmla="*/ 0 w 6"/>
                    <a:gd name="T15" fmla="*/ 0 h 8"/>
                    <a:gd name="T16" fmla="*/ 0 w 6"/>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8"/>
                    <a:gd name="T29" fmla="*/ 6 w 6"/>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8">
                      <a:moveTo>
                        <a:pt x="6" y="1"/>
                      </a:moveTo>
                      <a:lnTo>
                        <a:pt x="6" y="1"/>
                      </a:lnTo>
                      <a:lnTo>
                        <a:pt x="3" y="2"/>
                      </a:lnTo>
                      <a:lnTo>
                        <a:pt x="0" y="7"/>
                      </a:lnTo>
                      <a:lnTo>
                        <a:pt x="1" y="8"/>
                      </a:lnTo>
                      <a:lnTo>
                        <a:pt x="5" y="3"/>
                      </a:lnTo>
                      <a:lnTo>
                        <a:pt x="5" y="0"/>
                      </a:lnTo>
                      <a:lnTo>
                        <a:pt x="6" y="1"/>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05" name="Freeform 420"/>
                <p:cNvSpPr>
                  <a:spLocks/>
                </p:cNvSpPr>
                <p:nvPr/>
              </p:nvSpPr>
              <p:spPr bwMode="auto">
                <a:xfrm>
                  <a:off x="3500" y="1473"/>
                  <a:ext cx="19" cy="21"/>
                </a:xfrm>
                <a:custGeom>
                  <a:avLst/>
                  <a:gdLst>
                    <a:gd name="T0" fmla="*/ 0 w 55"/>
                    <a:gd name="T1" fmla="*/ 0 h 64"/>
                    <a:gd name="T2" fmla="*/ 0 w 55"/>
                    <a:gd name="T3" fmla="*/ 0 h 64"/>
                    <a:gd name="T4" fmla="*/ 0 w 55"/>
                    <a:gd name="T5" fmla="*/ 0 h 64"/>
                    <a:gd name="T6" fmla="*/ 0 w 55"/>
                    <a:gd name="T7" fmla="*/ 0 h 64"/>
                    <a:gd name="T8" fmla="*/ 0 w 55"/>
                    <a:gd name="T9" fmla="*/ 0 h 64"/>
                    <a:gd name="T10" fmla="*/ 0 w 55"/>
                    <a:gd name="T11" fmla="*/ 0 h 64"/>
                    <a:gd name="T12" fmla="*/ 0 w 55"/>
                    <a:gd name="T13" fmla="*/ 0 h 64"/>
                    <a:gd name="T14" fmla="*/ 0 w 55"/>
                    <a:gd name="T15" fmla="*/ 0 h 64"/>
                    <a:gd name="T16" fmla="*/ 0 w 55"/>
                    <a:gd name="T17" fmla="*/ 0 h 64"/>
                    <a:gd name="T18" fmla="*/ 0 w 55"/>
                    <a:gd name="T19" fmla="*/ 0 h 64"/>
                    <a:gd name="T20" fmla="*/ 0 w 55"/>
                    <a:gd name="T21" fmla="*/ 0 h 64"/>
                    <a:gd name="T22" fmla="*/ 0 w 55"/>
                    <a:gd name="T23" fmla="*/ 0 h 64"/>
                    <a:gd name="T24" fmla="*/ 0 w 55"/>
                    <a:gd name="T25" fmla="*/ 0 h 64"/>
                    <a:gd name="T26" fmla="*/ 0 w 55"/>
                    <a:gd name="T27" fmla="*/ 0 h 64"/>
                    <a:gd name="T28" fmla="*/ 0 w 55"/>
                    <a:gd name="T29" fmla="*/ 0 h 64"/>
                    <a:gd name="T30" fmla="*/ 0 w 55"/>
                    <a:gd name="T31" fmla="*/ 0 h 64"/>
                    <a:gd name="T32" fmla="*/ 0 w 55"/>
                    <a:gd name="T33" fmla="*/ 0 h 64"/>
                    <a:gd name="T34" fmla="*/ 0 w 55"/>
                    <a:gd name="T35" fmla="*/ 0 h 64"/>
                    <a:gd name="T36" fmla="*/ 0 w 55"/>
                    <a:gd name="T37" fmla="*/ 0 h 64"/>
                    <a:gd name="T38" fmla="*/ 0 w 55"/>
                    <a:gd name="T39" fmla="*/ 0 h 64"/>
                    <a:gd name="T40" fmla="*/ 0 w 55"/>
                    <a:gd name="T41" fmla="*/ 0 h 64"/>
                    <a:gd name="T42" fmla="*/ 0 w 55"/>
                    <a:gd name="T43" fmla="*/ 0 h 64"/>
                    <a:gd name="T44" fmla="*/ 0 w 55"/>
                    <a:gd name="T45" fmla="*/ 0 h 64"/>
                    <a:gd name="T46" fmla="*/ 0 w 55"/>
                    <a:gd name="T47" fmla="*/ 0 h 64"/>
                    <a:gd name="T48" fmla="*/ 0 w 55"/>
                    <a:gd name="T49" fmla="*/ 0 h 64"/>
                    <a:gd name="T50" fmla="*/ 0 w 55"/>
                    <a:gd name="T51" fmla="*/ 0 h 64"/>
                    <a:gd name="T52" fmla="*/ 0 w 55"/>
                    <a:gd name="T53" fmla="*/ 0 h 64"/>
                    <a:gd name="T54" fmla="*/ 0 w 55"/>
                    <a:gd name="T55" fmla="*/ 0 h 64"/>
                    <a:gd name="T56" fmla="*/ 0 w 55"/>
                    <a:gd name="T57" fmla="*/ 0 h 64"/>
                    <a:gd name="T58" fmla="*/ 0 w 55"/>
                    <a:gd name="T59" fmla="*/ 0 h 64"/>
                    <a:gd name="T60" fmla="*/ 0 w 55"/>
                    <a:gd name="T61" fmla="*/ 0 h 6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5"/>
                    <a:gd name="T94" fmla="*/ 0 h 64"/>
                    <a:gd name="T95" fmla="*/ 55 w 55"/>
                    <a:gd name="T96" fmla="*/ 64 h 6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5" h="64">
                      <a:moveTo>
                        <a:pt x="15" y="1"/>
                      </a:moveTo>
                      <a:lnTo>
                        <a:pt x="22" y="2"/>
                      </a:lnTo>
                      <a:lnTo>
                        <a:pt x="30" y="8"/>
                      </a:lnTo>
                      <a:lnTo>
                        <a:pt x="35" y="12"/>
                      </a:lnTo>
                      <a:lnTo>
                        <a:pt x="41" y="18"/>
                      </a:lnTo>
                      <a:lnTo>
                        <a:pt x="47" y="27"/>
                      </a:lnTo>
                      <a:lnTo>
                        <a:pt x="53" y="40"/>
                      </a:lnTo>
                      <a:lnTo>
                        <a:pt x="55" y="43"/>
                      </a:lnTo>
                      <a:lnTo>
                        <a:pt x="55" y="45"/>
                      </a:lnTo>
                      <a:lnTo>
                        <a:pt x="55" y="48"/>
                      </a:lnTo>
                      <a:lnTo>
                        <a:pt x="55" y="50"/>
                      </a:lnTo>
                      <a:lnTo>
                        <a:pt x="51" y="56"/>
                      </a:lnTo>
                      <a:lnTo>
                        <a:pt x="47" y="62"/>
                      </a:lnTo>
                      <a:lnTo>
                        <a:pt x="45" y="63"/>
                      </a:lnTo>
                      <a:lnTo>
                        <a:pt x="43" y="64"/>
                      </a:lnTo>
                      <a:lnTo>
                        <a:pt x="42" y="64"/>
                      </a:lnTo>
                      <a:lnTo>
                        <a:pt x="40" y="64"/>
                      </a:lnTo>
                      <a:lnTo>
                        <a:pt x="37" y="62"/>
                      </a:lnTo>
                      <a:lnTo>
                        <a:pt x="34" y="59"/>
                      </a:lnTo>
                      <a:lnTo>
                        <a:pt x="28" y="49"/>
                      </a:lnTo>
                      <a:lnTo>
                        <a:pt x="21" y="39"/>
                      </a:lnTo>
                      <a:lnTo>
                        <a:pt x="14" y="31"/>
                      </a:lnTo>
                      <a:lnTo>
                        <a:pt x="8" y="23"/>
                      </a:lnTo>
                      <a:lnTo>
                        <a:pt x="3" y="17"/>
                      </a:lnTo>
                      <a:lnTo>
                        <a:pt x="0" y="10"/>
                      </a:lnTo>
                      <a:lnTo>
                        <a:pt x="1" y="4"/>
                      </a:lnTo>
                      <a:lnTo>
                        <a:pt x="3" y="1"/>
                      </a:lnTo>
                      <a:lnTo>
                        <a:pt x="5" y="0"/>
                      </a:lnTo>
                      <a:lnTo>
                        <a:pt x="7" y="0"/>
                      </a:lnTo>
                      <a:lnTo>
                        <a:pt x="11" y="0"/>
                      </a:lnTo>
                      <a:lnTo>
                        <a:pt x="15" y="1"/>
                      </a:lnTo>
                      <a:close/>
                    </a:path>
                  </a:pathLst>
                </a:custGeom>
                <a:solidFill>
                  <a:srgbClr val="FCDD4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06" name="Freeform 421"/>
                <p:cNvSpPr>
                  <a:spLocks/>
                </p:cNvSpPr>
                <p:nvPr/>
              </p:nvSpPr>
              <p:spPr bwMode="auto">
                <a:xfrm>
                  <a:off x="3501" y="1473"/>
                  <a:ext cx="17" cy="19"/>
                </a:xfrm>
                <a:custGeom>
                  <a:avLst/>
                  <a:gdLst>
                    <a:gd name="T0" fmla="*/ 0 w 51"/>
                    <a:gd name="T1" fmla="*/ 0 h 59"/>
                    <a:gd name="T2" fmla="*/ 0 w 51"/>
                    <a:gd name="T3" fmla="*/ 0 h 59"/>
                    <a:gd name="T4" fmla="*/ 0 w 51"/>
                    <a:gd name="T5" fmla="*/ 0 h 59"/>
                    <a:gd name="T6" fmla="*/ 0 w 51"/>
                    <a:gd name="T7" fmla="*/ 0 h 59"/>
                    <a:gd name="T8" fmla="*/ 0 w 51"/>
                    <a:gd name="T9" fmla="*/ 0 h 59"/>
                    <a:gd name="T10" fmla="*/ 0 w 51"/>
                    <a:gd name="T11" fmla="*/ 0 h 59"/>
                    <a:gd name="T12" fmla="*/ 0 w 51"/>
                    <a:gd name="T13" fmla="*/ 0 h 59"/>
                    <a:gd name="T14" fmla="*/ 0 w 51"/>
                    <a:gd name="T15" fmla="*/ 0 h 59"/>
                    <a:gd name="T16" fmla="*/ 0 w 51"/>
                    <a:gd name="T17" fmla="*/ 0 h 59"/>
                    <a:gd name="T18" fmla="*/ 0 w 51"/>
                    <a:gd name="T19" fmla="*/ 0 h 59"/>
                    <a:gd name="T20" fmla="*/ 0 w 51"/>
                    <a:gd name="T21" fmla="*/ 0 h 59"/>
                    <a:gd name="T22" fmla="*/ 0 w 51"/>
                    <a:gd name="T23" fmla="*/ 0 h 59"/>
                    <a:gd name="T24" fmla="*/ 0 w 51"/>
                    <a:gd name="T25" fmla="*/ 0 h 59"/>
                    <a:gd name="T26" fmla="*/ 0 w 51"/>
                    <a:gd name="T27" fmla="*/ 0 h 59"/>
                    <a:gd name="T28" fmla="*/ 0 w 51"/>
                    <a:gd name="T29" fmla="*/ 0 h 59"/>
                    <a:gd name="T30" fmla="*/ 0 w 51"/>
                    <a:gd name="T31" fmla="*/ 0 h 59"/>
                    <a:gd name="T32" fmla="*/ 0 w 51"/>
                    <a:gd name="T33" fmla="*/ 0 h 59"/>
                    <a:gd name="T34" fmla="*/ 0 w 51"/>
                    <a:gd name="T35" fmla="*/ 0 h 59"/>
                    <a:gd name="T36" fmla="*/ 0 w 51"/>
                    <a:gd name="T37" fmla="*/ 0 h 59"/>
                    <a:gd name="T38" fmla="*/ 0 w 51"/>
                    <a:gd name="T39" fmla="*/ 0 h 59"/>
                    <a:gd name="T40" fmla="*/ 0 w 51"/>
                    <a:gd name="T41" fmla="*/ 0 h 59"/>
                    <a:gd name="T42" fmla="*/ 0 w 51"/>
                    <a:gd name="T43" fmla="*/ 0 h 59"/>
                    <a:gd name="T44" fmla="*/ 0 w 51"/>
                    <a:gd name="T45" fmla="*/ 0 h 59"/>
                    <a:gd name="T46" fmla="*/ 0 w 51"/>
                    <a:gd name="T47" fmla="*/ 0 h 59"/>
                    <a:gd name="T48" fmla="*/ 0 w 51"/>
                    <a:gd name="T49" fmla="*/ 0 h 59"/>
                    <a:gd name="T50" fmla="*/ 0 w 51"/>
                    <a:gd name="T51" fmla="*/ 0 h 59"/>
                    <a:gd name="T52" fmla="*/ 0 w 51"/>
                    <a:gd name="T53" fmla="*/ 0 h 59"/>
                    <a:gd name="T54" fmla="*/ 0 w 51"/>
                    <a:gd name="T55" fmla="*/ 0 h 59"/>
                    <a:gd name="T56" fmla="*/ 0 w 51"/>
                    <a:gd name="T57" fmla="*/ 0 h 5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1"/>
                    <a:gd name="T88" fmla="*/ 0 h 59"/>
                    <a:gd name="T89" fmla="*/ 51 w 51"/>
                    <a:gd name="T90" fmla="*/ 59 h 5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1" h="59">
                      <a:moveTo>
                        <a:pt x="44" y="57"/>
                      </a:moveTo>
                      <a:lnTo>
                        <a:pt x="41" y="59"/>
                      </a:lnTo>
                      <a:lnTo>
                        <a:pt x="37" y="59"/>
                      </a:lnTo>
                      <a:lnTo>
                        <a:pt x="34" y="58"/>
                      </a:lnTo>
                      <a:lnTo>
                        <a:pt x="32" y="55"/>
                      </a:lnTo>
                      <a:lnTo>
                        <a:pt x="26" y="46"/>
                      </a:lnTo>
                      <a:lnTo>
                        <a:pt x="20" y="37"/>
                      </a:lnTo>
                      <a:lnTo>
                        <a:pt x="13" y="30"/>
                      </a:lnTo>
                      <a:lnTo>
                        <a:pt x="7" y="22"/>
                      </a:lnTo>
                      <a:lnTo>
                        <a:pt x="3" y="16"/>
                      </a:lnTo>
                      <a:lnTo>
                        <a:pt x="0" y="10"/>
                      </a:lnTo>
                      <a:lnTo>
                        <a:pt x="0" y="8"/>
                      </a:lnTo>
                      <a:lnTo>
                        <a:pt x="0" y="4"/>
                      </a:lnTo>
                      <a:lnTo>
                        <a:pt x="2" y="3"/>
                      </a:lnTo>
                      <a:lnTo>
                        <a:pt x="3" y="1"/>
                      </a:lnTo>
                      <a:lnTo>
                        <a:pt x="7" y="0"/>
                      </a:lnTo>
                      <a:lnTo>
                        <a:pt x="14" y="2"/>
                      </a:lnTo>
                      <a:lnTo>
                        <a:pt x="18" y="2"/>
                      </a:lnTo>
                      <a:lnTo>
                        <a:pt x="21" y="3"/>
                      </a:lnTo>
                      <a:lnTo>
                        <a:pt x="25" y="4"/>
                      </a:lnTo>
                      <a:lnTo>
                        <a:pt x="29" y="8"/>
                      </a:lnTo>
                      <a:lnTo>
                        <a:pt x="34" y="12"/>
                      </a:lnTo>
                      <a:lnTo>
                        <a:pt x="39" y="18"/>
                      </a:lnTo>
                      <a:lnTo>
                        <a:pt x="43" y="26"/>
                      </a:lnTo>
                      <a:lnTo>
                        <a:pt x="50" y="37"/>
                      </a:lnTo>
                      <a:lnTo>
                        <a:pt x="51" y="42"/>
                      </a:lnTo>
                      <a:lnTo>
                        <a:pt x="51" y="47"/>
                      </a:lnTo>
                      <a:lnTo>
                        <a:pt x="48" y="52"/>
                      </a:lnTo>
                      <a:lnTo>
                        <a:pt x="44" y="57"/>
                      </a:lnTo>
                      <a:close/>
                    </a:path>
                  </a:pathLst>
                </a:custGeom>
                <a:solidFill>
                  <a:srgbClr val="FCE04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07" name="Freeform 422"/>
                <p:cNvSpPr>
                  <a:spLocks/>
                </p:cNvSpPr>
                <p:nvPr/>
              </p:nvSpPr>
              <p:spPr bwMode="auto">
                <a:xfrm>
                  <a:off x="3501" y="1473"/>
                  <a:ext cx="16" cy="18"/>
                </a:xfrm>
                <a:custGeom>
                  <a:avLst/>
                  <a:gdLst>
                    <a:gd name="T0" fmla="*/ 0 w 47"/>
                    <a:gd name="T1" fmla="*/ 0 h 54"/>
                    <a:gd name="T2" fmla="*/ 0 w 47"/>
                    <a:gd name="T3" fmla="*/ 0 h 54"/>
                    <a:gd name="T4" fmla="*/ 0 w 47"/>
                    <a:gd name="T5" fmla="*/ 0 h 54"/>
                    <a:gd name="T6" fmla="*/ 0 w 47"/>
                    <a:gd name="T7" fmla="*/ 0 h 54"/>
                    <a:gd name="T8" fmla="*/ 0 w 47"/>
                    <a:gd name="T9" fmla="*/ 0 h 54"/>
                    <a:gd name="T10" fmla="*/ 0 w 47"/>
                    <a:gd name="T11" fmla="*/ 0 h 54"/>
                    <a:gd name="T12" fmla="*/ 0 w 47"/>
                    <a:gd name="T13" fmla="*/ 0 h 54"/>
                    <a:gd name="T14" fmla="*/ 0 w 47"/>
                    <a:gd name="T15" fmla="*/ 0 h 54"/>
                    <a:gd name="T16" fmla="*/ 0 w 47"/>
                    <a:gd name="T17" fmla="*/ 0 h 54"/>
                    <a:gd name="T18" fmla="*/ 0 w 47"/>
                    <a:gd name="T19" fmla="*/ 0 h 54"/>
                    <a:gd name="T20" fmla="*/ 0 w 47"/>
                    <a:gd name="T21" fmla="*/ 0 h 54"/>
                    <a:gd name="T22" fmla="*/ 0 w 47"/>
                    <a:gd name="T23" fmla="*/ 0 h 54"/>
                    <a:gd name="T24" fmla="*/ 0 w 47"/>
                    <a:gd name="T25" fmla="*/ 0 h 54"/>
                    <a:gd name="T26" fmla="*/ 0 w 47"/>
                    <a:gd name="T27" fmla="*/ 0 h 54"/>
                    <a:gd name="T28" fmla="*/ 0 w 47"/>
                    <a:gd name="T29" fmla="*/ 0 h 54"/>
                    <a:gd name="T30" fmla="*/ 0 w 47"/>
                    <a:gd name="T31" fmla="*/ 0 h 54"/>
                    <a:gd name="T32" fmla="*/ 0 w 47"/>
                    <a:gd name="T33" fmla="*/ 0 h 54"/>
                    <a:gd name="T34" fmla="*/ 0 w 47"/>
                    <a:gd name="T35" fmla="*/ 0 h 54"/>
                    <a:gd name="T36" fmla="*/ 0 w 47"/>
                    <a:gd name="T37" fmla="*/ 0 h 54"/>
                    <a:gd name="T38" fmla="*/ 0 w 47"/>
                    <a:gd name="T39" fmla="*/ 0 h 54"/>
                    <a:gd name="T40" fmla="*/ 0 w 47"/>
                    <a:gd name="T41" fmla="*/ 0 h 54"/>
                    <a:gd name="T42" fmla="*/ 0 w 47"/>
                    <a:gd name="T43" fmla="*/ 0 h 54"/>
                    <a:gd name="T44" fmla="*/ 0 w 47"/>
                    <a:gd name="T45" fmla="*/ 0 h 54"/>
                    <a:gd name="T46" fmla="*/ 0 w 47"/>
                    <a:gd name="T47" fmla="*/ 0 h 54"/>
                    <a:gd name="T48" fmla="*/ 0 w 47"/>
                    <a:gd name="T49" fmla="*/ 0 h 54"/>
                    <a:gd name="T50" fmla="*/ 0 w 47"/>
                    <a:gd name="T51" fmla="*/ 0 h 54"/>
                    <a:gd name="T52" fmla="*/ 0 w 47"/>
                    <a:gd name="T53" fmla="*/ 0 h 5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7"/>
                    <a:gd name="T82" fmla="*/ 0 h 54"/>
                    <a:gd name="T83" fmla="*/ 47 w 47"/>
                    <a:gd name="T84" fmla="*/ 54 h 5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7" h="54">
                      <a:moveTo>
                        <a:pt x="40" y="52"/>
                      </a:moveTo>
                      <a:lnTo>
                        <a:pt x="38" y="54"/>
                      </a:lnTo>
                      <a:lnTo>
                        <a:pt x="34" y="54"/>
                      </a:lnTo>
                      <a:lnTo>
                        <a:pt x="32" y="53"/>
                      </a:lnTo>
                      <a:lnTo>
                        <a:pt x="28" y="49"/>
                      </a:lnTo>
                      <a:lnTo>
                        <a:pt x="23" y="43"/>
                      </a:lnTo>
                      <a:lnTo>
                        <a:pt x="17" y="35"/>
                      </a:lnTo>
                      <a:lnTo>
                        <a:pt x="10" y="26"/>
                      </a:lnTo>
                      <a:lnTo>
                        <a:pt x="5" y="20"/>
                      </a:lnTo>
                      <a:lnTo>
                        <a:pt x="1" y="15"/>
                      </a:lnTo>
                      <a:lnTo>
                        <a:pt x="0" y="9"/>
                      </a:lnTo>
                      <a:lnTo>
                        <a:pt x="0" y="7"/>
                      </a:lnTo>
                      <a:lnTo>
                        <a:pt x="0" y="3"/>
                      </a:lnTo>
                      <a:lnTo>
                        <a:pt x="0" y="2"/>
                      </a:lnTo>
                      <a:lnTo>
                        <a:pt x="2" y="1"/>
                      </a:lnTo>
                      <a:lnTo>
                        <a:pt x="5" y="0"/>
                      </a:lnTo>
                      <a:lnTo>
                        <a:pt x="13" y="1"/>
                      </a:lnTo>
                      <a:lnTo>
                        <a:pt x="20" y="2"/>
                      </a:lnTo>
                      <a:lnTo>
                        <a:pt x="27" y="7"/>
                      </a:lnTo>
                      <a:lnTo>
                        <a:pt x="31" y="11"/>
                      </a:lnTo>
                      <a:lnTo>
                        <a:pt x="35" y="16"/>
                      </a:lnTo>
                      <a:lnTo>
                        <a:pt x="40" y="23"/>
                      </a:lnTo>
                      <a:lnTo>
                        <a:pt x="45" y="33"/>
                      </a:lnTo>
                      <a:lnTo>
                        <a:pt x="47" y="38"/>
                      </a:lnTo>
                      <a:lnTo>
                        <a:pt x="46" y="42"/>
                      </a:lnTo>
                      <a:lnTo>
                        <a:pt x="45" y="47"/>
                      </a:lnTo>
                      <a:lnTo>
                        <a:pt x="40" y="52"/>
                      </a:lnTo>
                      <a:close/>
                    </a:path>
                  </a:pathLst>
                </a:custGeom>
                <a:solidFill>
                  <a:srgbClr val="FCE34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08" name="Freeform 423"/>
                <p:cNvSpPr>
                  <a:spLocks/>
                </p:cNvSpPr>
                <p:nvPr/>
              </p:nvSpPr>
              <p:spPr bwMode="auto">
                <a:xfrm>
                  <a:off x="3501" y="1473"/>
                  <a:ext cx="15" cy="16"/>
                </a:xfrm>
                <a:custGeom>
                  <a:avLst/>
                  <a:gdLst>
                    <a:gd name="T0" fmla="*/ 0 w 44"/>
                    <a:gd name="T1" fmla="*/ 0 h 48"/>
                    <a:gd name="T2" fmla="*/ 0 w 44"/>
                    <a:gd name="T3" fmla="*/ 0 h 48"/>
                    <a:gd name="T4" fmla="*/ 0 w 44"/>
                    <a:gd name="T5" fmla="*/ 0 h 48"/>
                    <a:gd name="T6" fmla="*/ 0 w 44"/>
                    <a:gd name="T7" fmla="*/ 0 h 48"/>
                    <a:gd name="T8" fmla="*/ 0 w 44"/>
                    <a:gd name="T9" fmla="*/ 0 h 48"/>
                    <a:gd name="T10" fmla="*/ 0 w 44"/>
                    <a:gd name="T11" fmla="*/ 0 h 48"/>
                    <a:gd name="T12" fmla="*/ 0 w 44"/>
                    <a:gd name="T13" fmla="*/ 0 h 48"/>
                    <a:gd name="T14" fmla="*/ 0 w 44"/>
                    <a:gd name="T15" fmla="*/ 0 h 48"/>
                    <a:gd name="T16" fmla="*/ 0 w 44"/>
                    <a:gd name="T17" fmla="*/ 0 h 48"/>
                    <a:gd name="T18" fmla="*/ 0 w 44"/>
                    <a:gd name="T19" fmla="*/ 0 h 48"/>
                    <a:gd name="T20" fmla="*/ 0 w 44"/>
                    <a:gd name="T21" fmla="*/ 0 h 48"/>
                    <a:gd name="T22" fmla="*/ 0 w 44"/>
                    <a:gd name="T23" fmla="*/ 0 h 48"/>
                    <a:gd name="T24" fmla="*/ 0 w 44"/>
                    <a:gd name="T25" fmla="*/ 0 h 48"/>
                    <a:gd name="T26" fmla="*/ 0 w 44"/>
                    <a:gd name="T27" fmla="*/ 0 h 48"/>
                    <a:gd name="T28" fmla="*/ 0 w 44"/>
                    <a:gd name="T29" fmla="*/ 0 h 48"/>
                    <a:gd name="T30" fmla="*/ 0 w 44"/>
                    <a:gd name="T31" fmla="*/ 0 h 48"/>
                    <a:gd name="T32" fmla="*/ 0 w 44"/>
                    <a:gd name="T33" fmla="*/ 0 h 48"/>
                    <a:gd name="T34" fmla="*/ 0 w 44"/>
                    <a:gd name="T35" fmla="*/ 0 h 48"/>
                    <a:gd name="T36" fmla="*/ 0 w 44"/>
                    <a:gd name="T37" fmla="*/ 0 h 48"/>
                    <a:gd name="T38" fmla="*/ 0 w 44"/>
                    <a:gd name="T39" fmla="*/ 0 h 48"/>
                    <a:gd name="T40" fmla="*/ 0 w 44"/>
                    <a:gd name="T41" fmla="*/ 0 h 48"/>
                    <a:gd name="T42" fmla="*/ 0 w 44"/>
                    <a:gd name="T43" fmla="*/ 0 h 48"/>
                    <a:gd name="T44" fmla="*/ 0 w 44"/>
                    <a:gd name="T45" fmla="*/ 0 h 48"/>
                    <a:gd name="T46" fmla="*/ 0 w 44"/>
                    <a:gd name="T47" fmla="*/ 0 h 48"/>
                    <a:gd name="T48" fmla="*/ 0 w 44"/>
                    <a:gd name="T49" fmla="*/ 0 h 48"/>
                    <a:gd name="T50" fmla="*/ 0 w 44"/>
                    <a:gd name="T51" fmla="*/ 0 h 48"/>
                    <a:gd name="T52" fmla="*/ 0 w 44"/>
                    <a:gd name="T53" fmla="*/ 0 h 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4"/>
                    <a:gd name="T82" fmla="*/ 0 h 48"/>
                    <a:gd name="T83" fmla="*/ 44 w 44"/>
                    <a:gd name="T84" fmla="*/ 48 h 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4" h="48">
                      <a:moveTo>
                        <a:pt x="39" y="46"/>
                      </a:moveTo>
                      <a:lnTo>
                        <a:pt x="35" y="48"/>
                      </a:lnTo>
                      <a:lnTo>
                        <a:pt x="33" y="48"/>
                      </a:lnTo>
                      <a:lnTo>
                        <a:pt x="31" y="47"/>
                      </a:lnTo>
                      <a:lnTo>
                        <a:pt x="27" y="45"/>
                      </a:lnTo>
                      <a:lnTo>
                        <a:pt x="22" y="40"/>
                      </a:lnTo>
                      <a:lnTo>
                        <a:pt x="16" y="33"/>
                      </a:lnTo>
                      <a:lnTo>
                        <a:pt x="10" y="25"/>
                      </a:lnTo>
                      <a:lnTo>
                        <a:pt x="5" y="20"/>
                      </a:lnTo>
                      <a:lnTo>
                        <a:pt x="2" y="15"/>
                      </a:lnTo>
                      <a:lnTo>
                        <a:pt x="0" y="9"/>
                      </a:lnTo>
                      <a:lnTo>
                        <a:pt x="0" y="6"/>
                      </a:lnTo>
                      <a:lnTo>
                        <a:pt x="1" y="3"/>
                      </a:lnTo>
                      <a:lnTo>
                        <a:pt x="1" y="2"/>
                      </a:lnTo>
                      <a:lnTo>
                        <a:pt x="2" y="1"/>
                      </a:lnTo>
                      <a:lnTo>
                        <a:pt x="7" y="0"/>
                      </a:lnTo>
                      <a:lnTo>
                        <a:pt x="13" y="1"/>
                      </a:lnTo>
                      <a:lnTo>
                        <a:pt x="20" y="3"/>
                      </a:lnTo>
                      <a:lnTo>
                        <a:pt x="27" y="7"/>
                      </a:lnTo>
                      <a:lnTo>
                        <a:pt x="31" y="11"/>
                      </a:lnTo>
                      <a:lnTo>
                        <a:pt x="34" y="15"/>
                      </a:lnTo>
                      <a:lnTo>
                        <a:pt x="39" y="21"/>
                      </a:lnTo>
                      <a:lnTo>
                        <a:pt x="42" y="30"/>
                      </a:lnTo>
                      <a:lnTo>
                        <a:pt x="44" y="34"/>
                      </a:lnTo>
                      <a:lnTo>
                        <a:pt x="44" y="38"/>
                      </a:lnTo>
                      <a:lnTo>
                        <a:pt x="42" y="43"/>
                      </a:lnTo>
                      <a:lnTo>
                        <a:pt x="39" y="46"/>
                      </a:lnTo>
                      <a:close/>
                    </a:path>
                  </a:pathLst>
                </a:custGeom>
                <a:solidFill>
                  <a:srgbClr val="FCE35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09" name="Freeform 424"/>
                <p:cNvSpPr>
                  <a:spLocks/>
                </p:cNvSpPr>
                <p:nvPr/>
              </p:nvSpPr>
              <p:spPr bwMode="auto">
                <a:xfrm>
                  <a:off x="3502" y="1473"/>
                  <a:ext cx="13" cy="14"/>
                </a:xfrm>
                <a:custGeom>
                  <a:avLst/>
                  <a:gdLst>
                    <a:gd name="T0" fmla="*/ 0 w 40"/>
                    <a:gd name="T1" fmla="*/ 0 h 43"/>
                    <a:gd name="T2" fmla="*/ 0 w 40"/>
                    <a:gd name="T3" fmla="*/ 0 h 43"/>
                    <a:gd name="T4" fmla="*/ 0 w 40"/>
                    <a:gd name="T5" fmla="*/ 0 h 43"/>
                    <a:gd name="T6" fmla="*/ 0 w 40"/>
                    <a:gd name="T7" fmla="*/ 0 h 43"/>
                    <a:gd name="T8" fmla="*/ 0 w 40"/>
                    <a:gd name="T9" fmla="*/ 0 h 43"/>
                    <a:gd name="T10" fmla="*/ 0 w 40"/>
                    <a:gd name="T11" fmla="*/ 0 h 43"/>
                    <a:gd name="T12" fmla="*/ 0 w 40"/>
                    <a:gd name="T13" fmla="*/ 0 h 43"/>
                    <a:gd name="T14" fmla="*/ 0 w 40"/>
                    <a:gd name="T15" fmla="*/ 0 h 43"/>
                    <a:gd name="T16" fmla="*/ 0 w 40"/>
                    <a:gd name="T17" fmla="*/ 0 h 43"/>
                    <a:gd name="T18" fmla="*/ 0 w 40"/>
                    <a:gd name="T19" fmla="*/ 0 h 43"/>
                    <a:gd name="T20" fmla="*/ 0 w 40"/>
                    <a:gd name="T21" fmla="*/ 0 h 43"/>
                    <a:gd name="T22" fmla="*/ 0 w 40"/>
                    <a:gd name="T23" fmla="*/ 0 h 43"/>
                    <a:gd name="T24" fmla="*/ 0 w 40"/>
                    <a:gd name="T25" fmla="*/ 0 h 43"/>
                    <a:gd name="T26" fmla="*/ 0 w 40"/>
                    <a:gd name="T27" fmla="*/ 0 h 43"/>
                    <a:gd name="T28" fmla="*/ 0 w 40"/>
                    <a:gd name="T29" fmla="*/ 0 h 43"/>
                    <a:gd name="T30" fmla="*/ 0 w 40"/>
                    <a:gd name="T31" fmla="*/ 0 h 43"/>
                    <a:gd name="T32" fmla="*/ 0 w 40"/>
                    <a:gd name="T33" fmla="*/ 0 h 43"/>
                    <a:gd name="T34" fmla="*/ 0 w 40"/>
                    <a:gd name="T35" fmla="*/ 0 h 43"/>
                    <a:gd name="T36" fmla="*/ 0 w 40"/>
                    <a:gd name="T37" fmla="*/ 0 h 43"/>
                    <a:gd name="T38" fmla="*/ 0 w 40"/>
                    <a:gd name="T39" fmla="*/ 0 h 43"/>
                    <a:gd name="T40" fmla="*/ 0 w 40"/>
                    <a:gd name="T41" fmla="*/ 0 h 43"/>
                    <a:gd name="T42" fmla="*/ 0 w 40"/>
                    <a:gd name="T43" fmla="*/ 0 h 43"/>
                    <a:gd name="T44" fmla="*/ 0 w 40"/>
                    <a:gd name="T45" fmla="*/ 0 h 43"/>
                    <a:gd name="T46" fmla="*/ 0 w 40"/>
                    <a:gd name="T47" fmla="*/ 0 h 43"/>
                    <a:gd name="T48" fmla="*/ 0 w 40"/>
                    <a:gd name="T49" fmla="*/ 0 h 43"/>
                    <a:gd name="T50" fmla="*/ 0 w 40"/>
                    <a:gd name="T51" fmla="*/ 0 h 43"/>
                    <a:gd name="T52" fmla="*/ 0 w 40"/>
                    <a:gd name="T53" fmla="*/ 0 h 4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43"/>
                    <a:gd name="T83" fmla="*/ 40 w 40"/>
                    <a:gd name="T84" fmla="*/ 43 h 4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43">
                      <a:moveTo>
                        <a:pt x="36" y="42"/>
                      </a:moveTo>
                      <a:lnTo>
                        <a:pt x="33" y="43"/>
                      </a:lnTo>
                      <a:lnTo>
                        <a:pt x="31" y="43"/>
                      </a:lnTo>
                      <a:lnTo>
                        <a:pt x="29" y="43"/>
                      </a:lnTo>
                      <a:lnTo>
                        <a:pt x="25" y="42"/>
                      </a:lnTo>
                      <a:lnTo>
                        <a:pt x="21" y="37"/>
                      </a:lnTo>
                      <a:lnTo>
                        <a:pt x="15" y="31"/>
                      </a:lnTo>
                      <a:lnTo>
                        <a:pt x="9" y="23"/>
                      </a:lnTo>
                      <a:lnTo>
                        <a:pt x="4" y="18"/>
                      </a:lnTo>
                      <a:lnTo>
                        <a:pt x="1" y="14"/>
                      </a:lnTo>
                      <a:lnTo>
                        <a:pt x="0" y="9"/>
                      </a:lnTo>
                      <a:lnTo>
                        <a:pt x="0" y="6"/>
                      </a:lnTo>
                      <a:lnTo>
                        <a:pt x="0" y="3"/>
                      </a:lnTo>
                      <a:lnTo>
                        <a:pt x="1" y="2"/>
                      </a:lnTo>
                      <a:lnTo>
                        <a:pt x="2" y="1"/>
                      </a:lnTo>
                      <a:lnTo>
                        <a:pt x="7" y="0"/>
                      </a:lnTo>
                      <a:lnTo>
                        <a:pt x="12" y="1"/>
                      </a:lnTo>
                      <a:lnTo>
                        <a:pt x="19" y="3"/>
                      </a:lnTo>
                      <a:lnTo>
                        <a:pt x="26" y="8"/>
                      </a:lnTo>
                      <a:lnTo>
                        <a:pt x="29" y="11"/>
                      </a:lnTo>
                      <a:lnTo>
                        <a:pt x="32" y="15"/>
                      </a:lnTo>
                      <a:lnTo>
                        <a:pt x="36" y="20"/>
                      </a:lnTo>
                      <a:lnTo>
                        <a:pt x="39" y="26"/>
                      </a:lnTo>
                      <a:lnTo>
                        <a:pt x="40" y="31"/>
                      </a:lnTo>
                      <a:lnTo>
                        <a:pt x="40" y="35"/>
                      </a:lnTo>
                      <a:lnTo>
                        <a:pt x="39" y="38"/>
                      </a:lnTo>
                      <a:lnTo>
                        <a:pt x="36" y="42"/>
                      </a:lnTo>
                      <a:close/>
                    </a:path>
                  </a:pathLst>
                </a:custGeom>
                <a:solidFill>
                  <a:srgbClr val="FCE65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10" name="Freeform 425"/>
                <p:cNvSpPr>
                  <a:spLocks/>
                </p:cNvSpPr>
                <p:nvPr/>
              </p:nvSpPr>
              <p:spPr bwMode="auto">
                <a:xfrm>
                  <a:off x="3502" y="1473"/>
                  <a:ext cx="12" cy="13"/>
                </a:xfrm>
                <a:custGeom>
                  <a:avLst/>
                  <a:gdLst>
                    <a:gd name="T0" fmla="*/ 0 w 38"/>
                    <a:gd name="T1" fmla="*/ 0 h 38"/>
                    <a:gd name="T2" fmla="*/ 0 w 38"/>
                    <a:gd name="T3" fmla="*/ 0 h 38"/>
                    <a:gd name="T4" fmla="*/ 0 w 38"/>
                    <a:gd name="T5" fmla="*/ 0 h 38"/>
                    <a:gd name="T6" fmla="*/ 0 w 38"/>
                    <a:gd name="T7" fmla="*/ 0 h 38"/>
                    <a:gd name="T8" fmla="*/ 0 w 38"/>
                    <a:gd name="T9" fmla="*/ 0 h 38"/>
                    <a:gd name="T10" fmla="*/ 0 w 38"/>
                    <a:gd name="T11" fmla="*/ 0 h 38"/>
                    <a:gd name="T12" fmla="*/ 0 w 38"/>
                    <a:gd name="T13" fmla="*/ 0 h 38"/>
                    <a:gd name="T14" fmla="*/ 0 w 38"/>
                    <a:gd name="T15" fmla="*/ 0 h 38"/>
                    <a:gd name="T16" fmla="*/ 0 w 38"/>
                    <a:gd name="T17" fmla="*/ 0 h 38"/>
                    <a:gd name="T18" fmla="*/ 0 w 38"/>
                    <a:gd name="T19" fmla="*/ 0 h 38"/>
                    <a:gd name="T20" fmla="*/ 0 w 38"/>
                    <a:gd name="T21" fmla="*/ 0 h 38"/>
                    <a:gd name="T22" fmla="*/ 0 w 38"/>
                    <a:gd name="T23" fmla="*/ 0 h 38"/>
                    <a:gd name="T24" fmla="*/ 0 w 38"/>
                    <a:gd name="T25" fmla="*/ 0 h 38"/>
                    <a:gd name="T26" fmla="*/ 0 w 38"/>
                    <a:gd name="T27" fmla="*/ 0 h 38"/>
                    <a:gd name="T28" fmla="*/ 0 w 38"/>
                    <a:gd name="T29" fmla="*/ 0 h 38"/>
                    <a:gd name="T30" fmla="*/ 0 w 38"/>
                    <a:gd name="T31" fmla="*/ 0 h 38"/>
                    <a:gd name="T32" fmla="*/ 0 w 38"/>
                    <a:gd name="T33" fmla="*/ 0 h 38"/>
                    <a:gd name="T34" fmla="*/ 0 w 38"/>
                    <a:gd name="T35" fmla="*/ 0 h 38"/>
                    <a:gd name="T36" fmla="*/ 0 w 38"/>
                    <a:gd name="T37" fmla="*/ 0 h 38"/>
                    <a:gd name="T38" fmla="*/ 0 w 38"/>
                    <a:gd name="T39" fmla="*/ 0 h 38"/>
                    <a:gd name="T40" fmla="*/ 0 w 38"/>
                    <a:gd name="T41" fmla="*/ 0 h 38"/>
                    <a:gd name="T42" fmla="*/ 0 w 38"/>
                    <a:gd name="T43" fmla="*/ 0 h 38"/>
                    <a:gd name="T44" fmla="*/ 0 w 38"/>
                    <a:gd name="T45" fmla="*/ 0 h 38"/>
                    <a:gd name="T46" fmla="*/ 0 w 38"/>
                    <a:gd name="T47" fmla="*/ 0 h 38"/>
                    <a:gd name="T48" fmla="*/ 0 w 38"/>
                    <a:gd name="T49" fmla="*/ 0 h 3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8"/>
                    <a:gd name="T76" fmla="*/ 0 h 38"/>
                    <a:gd name="T77" fmla="*/ 38 w 38"/>
                    <a:gd name="T78" fmla="*/ 38 h 3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8" h="38">
                      <a:moveTo>
                        <a:pt x="34" y="36"/>
                      </a:moveTo>
                      <a:lnTo>
                        <a:pt x="32" y="38"/>
                      </a:lnTo>
                      <a:lnTo>
                        <a:pt x="30" y="38"/>
                      </a:lnTo>
                      <a:lnTo>
                        <a:pt x="27" y="38"/>
                      </a:lnTo>
                      <a:lnTo>
                        <a:pt x="25" y="37"/>
                      </a:lnTo>
                      <a:lnTo>
                        <a:pt x="19" y="33"/>
                      </a:lnTo>
                      <a:lnTo>
                        <a:pt x="15" y="28"/>
                      </a:lnTo>
                      <a:lnTo>
                        <a:pt x="9" y="21"/>
                      </a:lnTo>
                      <a:lnTo>
                        <a:pt x="4" y="17"/>
                      </a:lnTo>
                      <a:lnTo>
                        <a:pt x="2" y="13"/>
                      </a:lnTo>
                      <a:lnTo>
                        <a:pt x="1" y="8"/>
                      </a:lnTo>
                      <a:lnTo>
                        <a:pt x="0" y="5"/>
                      </a:lnTo>
                      <a:lnTo>
                        <a:pt x="1" y="2"/>
                      </a:lnTo>
                      <a:lnTo>
                        <a:pt x="2" y="1"/>
                      </a:lnTo>
                      <a:lnTo>
                        <a:pt x="3" y="0"/>
                      </a:lnTo>
                      <a:lnTo>
                        <a:pt x="8" y="0"/>
                      </a:lnTo>
                      <a:lnTo>
                        <a:pt x="14" y="1"/>
                      </a:lnTo>
                      <a:lnTo>
                        <a:pt x="19" y="2"/>
                      </a:lnTo>
                      <a:lnTo>
                        <a:pt x="25" y="7"/>
                      </a:lnTo>
                      <a:lnTo>
                        <a:pt x="31" y="13"/>
                      </a:lnTo>
                      <a:lnTo>
                        <a:pt x="37" y="22"/>
                      </a:lnTo>
                      <a:lnTo>
                        <a:pt x="38" y="25"/>
                      </a:lnTo>
                      <a:lnTo>
                        <a:pt x="38" y="30"/>
                      </a:lnTo>
                      <a:lnTo>
                        <a:pt x="37" y="34"/>
                      </a:lnTo>
                      <a:lnTo>
                        <a:pt x="34" y="36"/>
                      </a:lnTo>
                      <a:close/>
                    </a:path>
                  </a:pathLst>
                </a:custGeom>
                <a:solidFill>
                  <a:srgbClr val="FDE9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11" name="Freeform 426"/>
                <p:cNvSpPr>
                  <a:spLocks/>
                </p:cNvSpPr>
                <p:nvPr/>
              </p:nvSpPr>
              <p:spPr bwMode="auto">
                <a:xfrm>
                  <a:off x="3502" y="1473"/>
                  <a:ext cx="12" cy="11"/>
                </a:xfrm>
                <a:custGeom>
                  <a:avLst/>
                  <a:gdLst>
                    <a:gd name="T0" fmla="*/ 0 w 35"/>
                    <a:gd name="T1" fmla="*/ 0 h 33"/>
                    <a:gd name="T2" fmla="*/ 0 w 35"/>
                    <a:gd name="T3" fmla="*/ 0 h 33"/>
                    <a:gd name="T4" fmla="*/ 0 w 35"/>
                    <a:gd name="T5" fmla="*/ 0 h 33"/>
                    <a:gd name="T6" fmla="*/ 0 w 35"/>
                    <a:gd name="T7" fmla="*/ 0 h 33"/>
                    <a:gd name="T8" fmla="*/ 0 w 35"/>
                    <a:gd name="T9" fmla="*/ 0 h 33"/>
                    <a:gd name="T10" fmla="*/ 0 w 35"/>
                    <a:gd name="T11" fmla="*/ 0 h 33"/>
                    <a:gd name="T12" fmla="*/ 0 w 35"/>
                    <a:gd name="T13" fmla="*/ 0 h 33"/>
                    <a:gd name="T14" fmla="*/ 0 w 35"/>
                    <a:gd name="T15" fmla="*/ 0 h 33"/>
                    <a:gd name="T16" fmla="*/ 0 w 35"/>
                    <a:gd name="T17" fmla="*/ 0 h 33"/>
                    <a:gd name="T18" fmla="*/ 0 w 35"/>
                    <a:gd name="T19" fmla="*/ 0 h 33"/>
                    <a:gd name="T20" fmla="*/ 0 w 35"/>
                    <a:gd name="T21" fmla="*/ 0 h 33"/>
                    <a:gd name="T22" fmla="*/ 0 w 35"/>
                    <a:gd name="T23" fmla="*/ 0 h 33"/>
                    <a:gd name="T24" fmla="*/ 0 w 35"/>
                    <a:gd name="T25" fmla="*/ 0 h 33"/>
                    <a:gd name="T26" fmla="*/ 0 w 35"/>
                    <a:gd name="T27" fmla="*/ 0 h 33"/>
                    <a:gd name="T28" fmla="*/ 0 w 35"/>
                    <a:gd name="T29" fmla="*/ 0 h 33"/>
                    <a:gd name="T30" fmla="*/ 0 w 35"/>
                    <a:gd name="T31" fmla="*/ 0 h 33"/>
                    <a:gd name="T32" fmla="*/ 0 w 35"/>
                    <a:gd name="T33" fmla="*/ 0 h 33"/>
                    <a:gd name="T34" fmla="*/ 0 w 35"/>
                    <a:gd name="T35" fmla="*/ 0 h 33"/>
                    <a:gd name="T36" fmla="*/ 0 w 35"/>
                    <a:gd name="T37" fmla="*/ 0 h 33"/>
                    <a:gd name="T38" fmla="*/ 0 w 35"/>
                    <a:gd name="T39" fmla="*/ 0 h 33"/>
                    <a:gd name="T40" fmla="*/ 0 w 35"/>
                    <a:gd name="T41" fmla="*/ 0 h 33"/>
                    <a:gd name="T42" fmla="*/ 0 w 35"/>
                    <a:gd name="T43" fmla="*/ 0 h 33"/>
                    <a:gd name="T44" fmla="*/ 0 w 35"/>
                    <a:gd name="T45" fmla="*/ 0 h 3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5"/>
                    <a:gd name="T70" fmla="*/ 0 h 33"/>
                    <a:gd name="T71" fmla="*/ 35 w 35"/>
                    <a:gd name="T72" fmla="*/ 33 h 3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5" h="33">
                      <a:moveTo>
                        <a:pt x="13" y="1"/>
                      </a:moveTo>
                      <a:lnTo>
                        <a:pt x="20" y="4"/>
                      </a:lnTo>
                      <a:lnTo>
                        <a:pt x="24" y="7"/>
                      </a:lnTo>
                      <a:lnTo>
                        <a:pt x="30" y="12"/>
                      </a:lnTo>
                      <a:lnTo>
                        <a:pt x="33" y="19"/>
                      </a:lnTo>
                      <a:lnTo>
                        <a:pt x="35" y="21"/>
                      </a:lnTo>
                      <a:lnTo>
                        <a:pt x="35" y="25"/>
                      </a:lnTo>
                      <a:lnTo>
                        <a:pt x="33" y="29"/>
                      </a:lnTo>
                      <a:lnTo>
                        <a:pt x="31" y="32"/>
                      </a:lnTo>
                      <a:lnTo>
                        <a:pt x="28" y="33"/>
                      </a:lnTo>
                      <a:lnTo>
                        <a:pt x="23" y="33"/>
                      </a:lnTo>
                      <a:lnTo>
                        <a:pt x="17" y="31"/>
                      </a:lnTo>
                      <a:lnTo>
                        <a:pt x="13" y="27"/>
                      </a:lnTo>
                      <a:lnTo>
                        <a:pt x="7" y="19"/>
                      </a:lnTo>
                      <a:lnTo>
                        <a:pt x="3" y="16"/>
                      </a:lnTo>
                      <a:lnTo>
                        <a:pt x="1" y="13"/>
                      </a:lnTo>
                      <a:lnTo>
                        <a:pt x="0" y="8"/>
                      </a:lnTo>
                      <a:lnTo>
                        <a:pt x="0" y="5"/>
                      </a:lnTo>
                      <a:lnTo>
                        <a:pt x="1" y="2"/>
                      </a:lnTo>
                      <a:lnTo>
                        <a:pt x="2" y="1"/>
                      </a:lnTo>
                      <a:lnTo>
                        <a:pt x="3" y="0"/>
                      </a:lnTo>
                      <a:lnTo>
                        <a:pt x="7" y="0"/>
                      </a:lnTo>
                      <a:lnTo>
                        <a:pt x="13" y="1"/>
                      </a:lnTo>
                      <a:close/>
                    </a:path>
                  </a:pathLst>
                </a:custGeom>
                <a:solidFill>
                  <a:srgbClr val="FDEB5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12" name="Freeform 427"/>
                <p:cNvSpPr>
                  <a:spLocks/>
                </p:cNvSpPr>
                <p:nvPr/>
              </p:nvSpPr>
              <p:spPr bwMode="auto">
                <a:xfrm>
                  <a:off x="3449" y="1466"/>
                  <a:ext cx="3" cy="4"/>
                </a:xfrm>
                <a:custGeom>
                  <a:avLst/>
                  <a:gdLst>
                    <a:gd name="T0" fmla="*/ 0 w 11"/>
                    <a:gd name="T1" fmla="*/ 0 h 12"/>
                    <a:gd name="T2" fmla="*/ 0 w 11"/>
                    <a:gd name="T3" fmla="*/ 0 h 12"/>
                    <a:gd name="T4" fmla="*/ 0 w 11"/>
                    <a:gd name="T5" fmla="*/ 0 h 12"/>
                    <a:gd name="T6" fmla="*/ 0 w 11"/>
                    <a:gd name="T7" fmla="*/ 0 h 12"/>
                    <a:gd name="T8" fmla="*/ 0 w 11"/>
                    <a:gd name="T9" fmla="*/ 0 h 12"/>
                    <a:gd name="T10" fmla="*/ 0 w 11"/>
                    <a:gd name="T11" fmla="*/ 0 h 12"/>
                    <a:gd name="T12" fmla="*/ 0 w 11"/>
                    <a:gd name="T13" fmla="*/ 0 h 12"/>
                    <a:gd name="T14" fmla="*/ 0 w 11"/>
                    <a:gd name="T15" fmla="*/ 0 h 12"/>
                    <a:gd name="T16" fmla="*/ 0 w 11"/>
                    <a:gd name="T17" fmla="*/ 0 h 12"/>
                    <a:gd name="T18" fmla="*/ 0 w 11"/>
                    <a:gd name="T19" fmla="*/ 0 h 12"/>
                    <a:gd name="T20" fmla="*/ 0 w 11"/>
                    <a:gd name="T21" fmla="*/ 0 h 12"/>
                    <a:gd name="T22" fmla="*/ 0 w 11"/>
                    <a:gd name="T23" fmla="*/ 0 h 12"/>
                    <a:gd name="T24" fmla="*/ 0 w 11"/>
                    <a:gd name="T25" fmla="*/ 0 h 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
                    <a:gd name="T40" fmla="*/ 0 h 12"/>
                    <a:gd name="T41" fmla="*/ 11 w 11"/>
                    <a:gd name="T42" fmla="*/ 12 h 1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 h="12">
                      <a:moveTo>
                        <a:pt x="8" y="0"/>
                      </a:moveTo>
                      <a:lnTo>
                        <a:pt x="10" y="0"/>
                      </a:lnTo>
                      <a:lnTo>
                        <a:pt x="11" y="0"/>
                      </a:lnTo>
                      <a:lnTo>
                        <a:pt x="11" y="3"/>
                      </a:lnTo>
                      <a:lnTo>
                        <a:pt x="10" y="4"/>
                      </a:lnTo>
                      <a:lnTo>
                        <a:pt x="7" y="8"/>
                      </a:lnTo>
                      <a:lnTo>
                        <a:pt x="4" y="12"/>
                      </a:lnTo>
                      <a:lnTo>
                        <a:pt x="1" y="10"/>
                      </a:lnTo>
                      <a:lnTo>
                        <a:pt x="0" y="7"/>
                      </a:lnTo>
                      <a:lnTo>
                        <a:pt x="0" y="4"/>
                      </a:lnTo>
                      <a:lnTo>
                        <a:pt x="1" y="1"/>
                      </a:lnTo>
                      <a:lnTo>
                        <a:pt x="5" y="0"/>
                      </a:lnTo>
                      <a:lnTo>
                        <a:pt x="8" y="0"/>
                      </a:lnTo>
                      <a:close/>
                    </a:path>
                  </a:pathLst>
                </a:custGeom>
                <a:solidFill>
                  <a:srgbClr val="FCDD4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13" name="Freeform 428"/>
                <p:cNvSpPr>
                  <a:spLocks/>
                </p:cNvSpPr>
                <p:nvPr/>
              </p:nvSpPr>
              <p:spPr bwMode="auto">
                <a:xfrm>
                  <a:off x="3445" y="1468"/>
                  <a:ext cx="4" cy="5"/>
                </a:xfrm>
                <a:custGeom>
                  <a:avLst/>
                  <a:gdLst>
                    <a:gd name="T0" fmla="*/ 0 w 11"/>
                    <a:gd name="T1" fmla="*/ 0 h 13"/>
                    <a:gd name="T2" fmla="*/ 0 w 11"/>
                    <a:gd name="T3" fmla="*/ 0 h 13"/>
                    <a:gd name="T4" fmla="*/ 0 w 11"/>
                    <a:gd name="T5" fmla="*/ 0 h 13"/>
                    <a:gd name="T6" fmla="*/ 0 w 11"/>
                    <a:gd name="T7" fmla="*/ 0 h 13"/>
                    <a:gd name="T8" fmla="*/ 0 w 11"/>
                    <a:gd name="T9" fmla="*/ 0 h 13"/>
                    <a:gd name="T10" fmla="*/ 0 w 11"/>
                    <a:gd name="T11" fmla="*/ 0 h 13"/>
                    <a:gd name="T12" fmla="*/ 0 w 11"/>
                    <a:gd name="T13" fmla="*/ 0 h 13"/>
                    <a:gd name="T14" fmla="*/ 0 w 11"/>
                    <a:gd name="T15" fmla="*/ 0 h 13"/>
                    <a:gd name="T16" fmla="*/ 0 w 11"/>
                    <a:gd name="T17" fmla="*/ 0 h 13"/>
                    <a:gd name="T18" fmla="*/ 0 w 11"/>
                    <a:gd name="T19" fmla="*/ 0 h 13"/>
                    <a:gd name="T20" fmla="*/ 0 w 11"/>
                    <a:gd name="T21" fmla="*/ 0 h 13"/>
                    <a:gd name="T22" fmla="*/ 0 w 11"/>
                    <a:gd name="T23" fmla="*/ 0 h 13"/>
                    <a:gd name="T24" fmla="*/ 0 w 11"/>
                    <a:gd name="T25" fmla="*/ 0 h 13"/>
                    <a:gd name="T26" fmla="*/ 0 w 11"/>
                    <a:gd name="T27" fmla="*/ 0 h 13"/>
                    <a:gd name="T28" fmla="*/ 0 w 11"/>
                    <a:gd name="T29" fmla="*/ 0 h 13"/>
                    <a:gd name="T30" fmla="*/ 0 w 11"/>
                    <a:gd name="T31" fmla="*/ 0 h 13"/>
                    <a:gd name="T32" fmla="*/ 0 w 11"/>
                    <a:gd name="T33" fmla="*/ 0 h 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3"/>
                    <a:gd name="T53" fmla="*/ 11 w 11"/>
                    <a:gd name="T54" fmla="*/ 13 h 1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3">
                      <a:moveTo>
                        <a:pt x="9" y="7"/>
                      </a:moveTo>
                      <a:lnTo>
                        <a:pt x="9" y="6"/>
                      </a:lnTo>
                      <a:lnTo>
                        <a:pt x="7" y="4"/>
                      </a:lnTo>
                      <a:lnTo>
                        <a:pt x="6" y="2"/>
                      </a:lnTo>
                      <a:lnTo>
                        <a:pt x="6" y="1"/>
                      </a:lnTo>
                      <a:lnTo>
                        <a:pt x="6" y="0"/>
                      </a:lnTo>
                      <a:lnTo>
                        <a:pt x="5" y="2"/>
                      </a:lnTo>
                      <a:lnTo>
                        <a:pt x="2" y="5"/>
                      </a:lnTo>
                      <a:lnTo>
                        <a:pt x="0" y="8"/>
                      </a:lnTo>
                      <a:lnTo>
                        <a:pt x="0" y="12"/>
                      </a:lnTo>
                      <a:lnTo>
                        <a:pt x="1" y="13"/>
                      </a:lnTo>
                      <a:lnTo>
                        <a:pt x="5" y="12"/>
                      </a:lnTo>
                      <a:lnTo>
                        <a:pt x="8" y="10"/>
                      </a:lnTo>
                      <a:lnTo>
                        <a:pt x="9" y="9"/>
                      </a:lnTo>
                      <a:lnTo>
                        <a:pt x="10" y="8"/>
                      </a:lnTo>
                      <a:lnTo>
                        <a:pt x="11" y="7"/>
                      </a:lnTo>
                      <a:lnTo>
                        <a:pt x="9" y="7"/>
                      </a:lnTo>
                      <a:close/>
                    </a:path>
                  </a:pathLst>
                </a:custGeom>
                <a:solidFill>
                  <a:srgbClr val="FCDD4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14" name="Freeform 429"/>
                <p:cNvSpPr>
                  <a:spLocks/>
                </p:cNvSpPr>
                <p:nvPr/>
              </p:nvSpPr>
              <p:spPr bwMode="auto">
                <a:xfrm>
                  <a:off x="3446" y="1472"/>
                  <a:ext cx="4" cy="4"/>
                </a:xfrm>
                <a:custGeom>
                  <a:avLst/>
                  <a:gdLst>
                    <a:gd name="T0" fmla="*/ 0 w 12"/>
                    <a:gd name="T1" fmla="*/ 0 h 12"/>
                    <a:gd name="T2" fmla="*/ 0 w 12"/>
                    <a:gd name="T3" fmla="*/ 0 h 12"/>
                    <a:gd name="T4" fmla="*/ 0 w 12"/>
                    <a:gd name="T5" fmla="*/ 0 h 12"/>
                    <a:gd name="T6" fmla="*/ 0 w 12"/>
                    <a:gd name="T7" fmla="*/ 0 h 12"/>
                    <a:gd name="T8" fmla="*/ 0 w 12"/>
                    <a:gd name="T9" fmla="*/ 0 h 12"/>
                    <a:gd name="T10" fmla="*/ 0 w 12"/>
                    <a:gd name="T11" fmla="*/ 0 h 12"/>
                    <a:gd name="T12" fmla="*/ 0 w 12"/>
                    <a:gd name="T13" fmla="*/ 0 h 12"/>
                    <a:gd name="T14" fmla="*/ 0 w 12"/>
                    <a:gd name="T15" fmla="*/ 0 h 12"/>
                    <a:gd name="T16" fmla="*/ 0 w 12"/>
                    <a:gd name="T17" fmla="*/ 0 h 12"/>
                    <a:gd name="T18" fmla="*/ 0 w 12"/>
                    <a:gd name="T19" fmla="*/ 0 h 12"/>
                    <a:gd name="T20" fmla="*/ 0 w 12"/>
                    <a:gd name="T21" fmla="*/ 0 h 12"/>
                    <a:gd name="T22" fmla="*/ 0 w 12"/>
                    <a:gd name="T23" fmla="*/ 0 h 12"/>
                    <a:gd name="T24" fmla="*/ 0 w 12"/>
                    <a:gd name="T25" fmla="*/ 0 h 12"/>
                    <a:gd name="T26" fmla="*/ 0 w 12"/>
                    <a:gd name="T27" fmla="*/ 0 h 12"/>
                    <a:gd name="T28" fmla="*/ 0 w 12"/>
                    <a:gd name="T29" fmla="*/ 0 h 12"/>
                    <a:gd name="T30" fmla="*/ 0 w 12"/>
                    <a:gd name="T31" fmla="*/ 0 h 12"/>
                    <a:gd name="T32" fmla="*/ 0 w 12"/>
                    <a:gd name="T33" fmla="*/ 0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2"/>
                    <a:gd name="T53" fmla="*/ 12 w 12"/>
                    <a:gd name="T54" fmla="*/ 12 h 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2">
                      <a:moveTo>
                        <a:pt x="10" y="0"/>
                      </a:moveTo>
                      <a:lnTo>
                        <a:pt x="5" y="3"/>
                      </a:lnTo>
                      <a:lnTo>
                        <a:pt x="0" y="6"/>
                      </a:lnTo>
                      <a:lnTo>
                        <a:pt x="0" y="7"/>
                      </a:lnTo>
                      <a:lnTo>
                        <a:pt x="1" y="11"/>
                      </a:lnTo>
                      <a:lnTo>
                        <a:pt x="4" y="12"/>
                      </a:lnTo>
                      <a:lnTo>
                        <a:pt x="7" y="12"/>
                      </a:lnTo>
                      <a:lnTo>
                        <a:pt x="9" y="12"/>
                      </a:lnTo>
                      <a:lnTo>
                        <a:pt x="9" y="11"/>
                      </a:lnTo>
                      <a:lnTo>
                        <a:pt x="9" y="9"/>
                      </a:lnTo>
                      <a:lnTo>
                        <a:pt x="10" y="5"/>
                      </a:lnTo>
                      <a:lnTo>
                        <a:pt x="10" y="3"/>
                      </a:lnTo>
                      <a:lnTo>
                        <a:pt x="12" y="2"/>
                      </a:lnTo>
                      <a:lnTo>
                        <a:pt x="12" y="1"/>
                      </a:lnTo>
                      <a:lnTo>
                        <a:pt x="12" y="0"/>
                      </a:lnTo>
                      <a:lnTo>
                        <a:pt x="10" y="0"/>
                      </a:lnTo>
                      <a:close/>
                    </a:path>
                  </a:pathLst>
                </a:custGeom>
                <a:solidFill>
                  <a:srgbClr val="FCDD4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15" name="Freeform 430"/>
                <p:cNvSpPr>
                  <a:spLocks/>
                </p:cNvSpPr>
                <p:nvPr/>
              </p:nvSpPr>
              <p:spPr bwMode="auto">
                <a:xfrm>
                  <a:off x="3448" y="1482"/>
                  <a:ext cx="28" cy="8"/>
                </a:xfrm>
                <a:custGeom>
                  <a:avLst/>
                  <a:gdLst>
                    <a:gd name="T0" fmla="*/ 0 w 85"/>
                    <a:gd name="T1" fmla="*/ 0 h 26"/>
                    <a:gd name="T2" fmla="*/ 0 w 85"/>
                    <a:gd name="T3" fmla="*/ 0 h 26"/>
                    <a:gd name="T4" fmla="*/ 0 w 85"/>
                    <a:gd name="T5" fmla="*/ 0 h 26"/>
                    <a:gd name="T6" fmla="*/ 0 w 85"/>
                    <a:gd name="T7" fmla="*/ 0 h 26"/>
                    <a:gd name="T8" fmla="*/ 0 w 85"/>
                    <a:gd name="T9" fmla="*/ 0 h 26"/>
                    <a:gd name="T10" fmla="*/ 0 w 85"/>
                    <a:gd name="T11" fmla="*/ 0 h 26"/>
                    <a:gd name="T12" fmla="*/ 0 w 85"/>
                    <a:gd name="T13" fmla="*/ 0 h 26"/>
                    <a:gd name="T14" fmla="*/ 0 w 85"/>
                    <a:gd name="T15" fmla="*/ 0 h 26"/>
                    <a:gd name="T16" fmla="*/ 0 w 85"/>
                    <a:gd name="T17" fmla="*/ 0 h 26"/>
                    <a:gd name="T18" fmla="*/ 0 w 85"/>
                    <a:gd name="T19" fmla="*/ 0 h 26"/>
                    <a:gd name="T20" fmla="*/ 0 w 85"/>
                    <a:gd name="T21" fmla="*/ 0 h 26"/>
                    <a:gd name="T22" fmla="*/ 0 w 85"/>
                    <a:gd name="T23" fmla="*/ 0 h 26"/>
                    <a:gd name="T24" fmla="*/ 0 w 85"/>
                    <a:gd name="T25" fmla="*/ 0 h 26"/>
                    <a:gd name="T26" fmla="*/ 0 w 85"/>
                    <a:gd name="T27" fmla="*/ 0 h 26"/>
                    <a:gd name="T28" fmla="*/ 0 w 85"/>
                    <a:gd name="T29" fmla="*/ 0 h 26"/>
                    <a:gd name="T30" fmla="*/ 0 w 85"/>
                    <a:gd name="T31" fmla="*/ 0 h 26"/>
                    <a:gd name="T32" fmla="*/ 0 w 85"/>
                    <a:gd name="T33" fmla="*/ 0 h 26"/>
                    <a:gd name="T34" fmla="*/ 0 w 85"/>
                    <a:gd name="T35" fmla="*/ 0 h 26"/>
                    <a:gd name="T36" fmla="*/ 0 w 85"/>
                    <a:gd name="T37" fmla="*/ 0 h 26"/>
                    <a:gd name="T38" fmla="*/ 0 w 85"/>
                    <a:gd name="T39" fmla="*/ 0 h 26"/>
                    <a:gd name="T40" fmla="*/ 0 w 85"/>
                    <a:gd name="T41" fmla="*/ 0 h 26"/>
                    <a:gd name="T42" fmla="*/ 0 w 85"/>
                    <a:gd name="T43" fmla="*/ 0 h 26"/>
                    <a:gd name="T44" fmla="*/ 0 w 85"/>
                    <a:gd name="T45" fmla="*/ 0 h 26"/>
                    <a:gd name="T46" fmla="*/ 0 w 85"/>
                    <a:gd name="T47" fmla="*/ 0 h 26"/>
                    <a:gd name="T48" fmla="*/ 0 w 85"/>
                    <a:gd name="T49" fmla="*/ 0 h 26"/>
                    <a:gd name="T50" fmla="*/ 0 w 85"/>
                    <a:gd name="T51" fmla="*/ 0 h 26"/>
                    <a:gd name="T52" fmla="*/ 0 w 85"/>
                    <a:gd name="T53" fmla="*/ 0 h 26"/>
                    <a:gd name="T54" fmla="*/ 0 w 85"/>
                    <a:gd name="T55" fmla="*/ 0 h 26"/>
                    <a:gd name="T56" fmla="*/ 0 w 85"/>
                    <a:gd name="T57" fmla="*/ 0 h 2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5"/>
                    <a:gd name="T88" fmla="*/ 0 h 26"/>
                    <a:gd name="T89" fmla="*/ 85 w 85"/>
                    <a:gd name="T90" fmla="*/ 26 h 2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5" h="26">
                      <a:moveTo>
                        <a:pt x="66" y="23"/>
                      </a:moveTo>
                      <a:lnTo>
                        <a:pt x="58" y="22"/>
                      </a:lnTo>
                      <a:lnTo>
                        <a:pt x="46" y="21"/>
                      </a:lnTo>
                      <a:lnTo>
                        <a:pt x="33" y="21"/>
                      </a:lnTo>
                      <a:lnTo>
                        <a:pt x="23" y="20"/>
                      </a:lnTo>
                      <a:lnTo>
                        <a:pt x="18" y="20"/>
                      </a:lnTo>
                      <a:lnTo>
                        <a:pt x="14" y="19"/>
                      </a:lnTo>
                      <a:lnTo>
                        <a:pt x="10" y="17"/>
                      </a:lnTo>
                      <a:lnTo>
                        <a:pt x="7" y="15"/>
                      </a:lnTo>
                      <a:lnTo>
                        <a:pt x="4" y="13"/>
                      </a:lnTo>
                      <a:lnTo>
                        <a:pt x="2" y="11"/>
                      </a:lnTo>
                      <a:lnTo>
                        <a:pt x="1" y="8"/>
                      </a:lnTo>
                      <a:lnTo>
                        <a:pt x="0" y="5"/>
                      </a:lnTo>
                      <a:lnTo>
                        <a:pt x="1" y="3"/>
                      </a:lnTo>
                      <a:lnTo>
                        <a:pt x="2" y="0"/>
                      </a:lnTo>
                      <a:lnTo>
                        <a:pt x="4" y="0"/>
                      </a:lnTo>
                      <a:lnTo>
                        <a:pt x="8" y="0"/>
                      </a:lnTo>
                      <a:lnTo>
                        <a:pt x="16" y="0"/>
                      </a:lnTo>
                      <a:lnTo>
                        <a:pt x="26" y="2"/>
                      </a:lnTo>
                      <a:lnTo>
                        <a:pt x="39" y="3"/>
                      </a:lnTo>
                      <a:lnTo>
                        <a:pt x="54" y="7"/>
                      </a:lnTo>
                      <a:lnTo>
                        <a:pt x="68" y="12"/>
                      </a:lnTo>
                      <a:lnTo>
                        <a:pt x="81" y="19"/>
                      </a:lnTo>
                      <a:lnTo>
                        <a:pt x="84" y="21"/>
                      </a:lnTo>
                      <a:lnTo>
                        <a:pt x="85" y="23"/>
                      </a:lnTo>
                      <a:lnTo>
                        <a:pt x="84" y="25"/>
                      </a:lnTo>
                      <a:lnTo>
                        <a:pt x="81" y="26"/>
                      </a:lnTo>
                      <a:lnTo>
                        <a:pt x="74" y="26"/>
                      </a:lnTo>
                      <a:lnTo>
                        <a:pt x="66" y="23"/>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16" name="Freeform 431"/>
                <p:cNvSpPr>
                  <a:spLocks/>
                </p:cNvSpPr>
                <p:nvPr/>
              </p:nvSpPr>
              <p:spPr bwMode="auto">
                <a:xfrm>
                  <a:off x="3449" y="1482"/>
                  <a:ext cx="25" cy="7"/>
                </a:xfrm>
                <a:custGeom>
                  <a:avLst/>
                  <a:gdLst>
                    <a:gd name="T0" fmla="*/ 0 w 77"/>
                    <a:gd name="T1" fmla="*/ 0 h 21"/>
                    <a:gd name="T2" fmla="*/ 0 w 77"/>
                    <a:gd name="T3" fmla="*/ 0 h 21"/>
                    <a:gd name="T4" fmla="*/ 0 w 77"/>
                    <a:gd name="T5" fmla="*/ 0 h 21"/>
                    <a:gd name="T6" fmla="*/ 0 w 77"/>
                    <a:gd name="T7" fmla="*/ 0 h 21"/>
                    <a:gd name="T8" fmla="*/ 0 w 77"/>
                    <a:gd name="T9" fmla="*/ 0 h 21"/>
                    <a:gd name="T10" fmla="*/ 0 w 77"/>
                    <a:gd name="T11" fmla="*/ 0 h 21"/>
                    <a:gd name="T12" fmla="*/ 0 w 77"/>
                    <a:gd name="T13" fmla="*/ 0 h 21"/>
                    <a:gd name="T14" fmla="*/ 0 w 77"/>
                    <a:gd name="T15" fmla="*/ 0 h 21"/>
                    <a:gd name="T16" fmla="*/ 0 w 77"/>
                    <a:gd name="T17" fmla="*/ 0 h 21"/>
                    <a:gd name="T18" fmla="*/ 0 w 77"/>
                    <a:gd name="T19" fmla="*/ 0 h 21"/>
                    <a:gd name="T20" fmla="*/ 0 w 77"/>
                    <a:gd name="T21" fmla="*/ 0 h 21"/>
                    <a:gd name="T22" fmla="*/ 0 w 77"/>
                    <a:gd name="T23" fmla="*/ 0 h 21"/>
                    <a:gd name="T24" fmla="*/ 0 w 77"/>
                    <a:gd name="T25" fmla="*/ 0 h 21"/>
                    <a:gd name="T26" fmla="*/ 0 w 77"/>
                    <a:gd name="T27" fmla="*/ 0 h 21"/>
                    <a:gd name="T28" fmla="*/ 0 w 77"/>
                    <a:gd name="T29" fmla="*/ 0 h 21"/>
                    <a:gd name="T30" fmla="*/ 0 w 77"/>
                    <a:gd name="T31" fmla="*/ 0 h 21"/>
                    <a:gd name="T32" fmla="*/ 0 w 77"/>
                    <a:gd name="T33" fmla="*/ 0 h 21"/>
                    <a:gd name="T34" fmla="*/ 0 w 77"/>
                    <a:gd name="T35" fmla="*/ 0 h 21"/>
                    <a:gd name="T36" fmla="*/ 0 w 77"/>
                    <a:gd name="T37" fmla="*/ 0 h 21"/>
                    <a:gd name="T38" fmla="*/ 0 w 77"/>
                    <a:gd name="T39" fmla="*/ 0 h 21"/>
                    <a:gd name="T40" fmla="*/ 0 w 77"/>
                    <a:gd name="T41" fmla="*/ 0 h 21"/>
                    <a:gd name="T42" fmla="*/ 0 w 77"/>
                    <a:gd name="T43" fmla="*/ 0 h 21"/>
                    <a:gd name="T44" fmla="*/ 0 w 77"/>
                    <a:gd name="T45" fmla="*/ 0 h 21"/>
                    <a:gd name="T46" fmla="*/ 0 w 77"/>
                    <a:gd name="T47" fmla="*/ 0 h 21"/>
                    <a:gd name="T48" fmla="*/ 0 w 77"/>
                    <a:gd name="T49" fmla="*/ 0 h 21"/>
                    <a:gd name="T50" fmla="*/ 0 w 77"/>
                    <a:gd name="T51" fmla="*/ 0 h 21"/>
                    <a:gd name="T52" fmla="*/ 0 w 77"/>
                    <a:gd name="T53" fmla="*/ 0 h 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7"/>
                    <a:gd name="T82" fmla="*/ 0 h 21"/>
                    <a:gd name="T83" fmla="*/ 77 w 77"/>
                    <a:gd name="T84" fmla="*/ 21 h 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7" h="21">
                      <a:moveTo>
                        <a:pt x="25" y="1"/>
                      </a:moveTo>
                      <a:lnTo>
                        <a:pt x="36" y="2"/>
                      </a:lnTo>
                      <a:lnTo>
                        <a:pt x="49" y="6"/>
                      </a:lnTo>
                      <a:lnTo>
                        <a:pt x="62" y="10"/>
                      </a:lnTo>
                      <a:lnTo>
                        <a:pt x="73" y="15"/>
                      </a:lnTo>
                      <a:lnTo>
                        <a:pt x="77" y="18"/>
                      </a:lnTo>
                      <a:lnTo>
                        <a:pt x="77" y="19"/>
                      </a:lnTo>
                      <a:lnTo>
                        <a:pt x="75" y="20"/>
                      </a:lnTo>
                      <a:lnTo>
                        <a:pt x="73" y="21"/>
                      </a:lnTo>
                      <a:lnTo>
                        <a:pt x="66" y="21"/>
                      </a:lnTo>
                      <a:lnTo>
                        <a:pt x="58" y="19"/>
                      </a:lnTo>
                      <a:lnTo>
                        <a:pt x="50" y="18"/>
                      </a:lnTo>
                      <a:lnTo>
                        <a:pt x="41" y="17"/>
                      </a:lnTo>
                      <a:lnTo>
                        <a:pt x="30" y="17"/>
                      </a:lnTo>
                      <a:lnTo>
                        <a:pt x="20" y="16"/>
                      </a:lnTo>
                      <a:lnTo>
                        <a:pt x="13" y="15"/>
                      </a:lnTo>
                      <a:lnTo>
                        <a:pt x="7" y="12"/>
                      </a:lnTo>
                      <a:lnTo>
                        <a:pt x="4" y="11"/>
                      </a:lnTo>
                      <a:lnTo>
                        <a:pt x="3" y="9"/>
                      </a:lnTo>
                      <a:lnTo>
                        <a:pt x="1" y="7"/>
                      </a:lnTo>
                      <a:lnTo>
                        <a:pt x="0" y="4"/>
                      </a:lnTo>
                      <a:lnTo>
                        <a:pt x="0" y="2"/>
                      </a:lnTo>
                      <a:lnTo>
                        <a:pt x="1" y="1"/>
                      </a:lnTo>
                      <a:lnTo>
                        <a:pt x="4" y="0"/>
                      </a:lnTo>
                      <a:lnTo>
                        <a:pt x="7" y="0"/>
                      </a:lnTo>
                      <a:lnTo>
                        <a:pt x="14" y="1"/>
                      </a:lnTo>
                      <a:lnTo>
                        <a:pt x="25" y="1"/>
                      </a:lnTo>
                      <a:close/>
                    </a:path>
                  </a:pathLst>
                </a:custGeom>
                <a:solidFill>
                  <a:srgbClr val="302C2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17" name="Freeform 432"/>
                <p:cNvSpPr>
                  <a:spLocks/>
                </p:cNvSpPr>
                <p:nvPr/>
              </p:nvSpPr>
              <p:spPr bwMode="auto">
                <a:xfrm>
                  <a:off x="3450" y="1483"/>
                  <a:ext cx="23" cy="6"/>
                </a:xfrm>
                <a:custGeom>
                  <a:avLst/>
                  <a:gdLst>
                    <a:gd name="T0" fmla="*/ 0 w 68"/>
                    <a:gd name="T1" fmla="*/ 0 h 18"/>
                    <a:gd name="T2" fmla="*/ 0 w 68"/>
                    <a:gd name="T3" fmla="*/ 0 h 18"/>
                    <a:gd name="T4" fmla="*/ 0 w 68"/>
                    <a:gd name="T5" fmla="*/ 0 h 18"/>
                    <a:gd name="T6" fmla="*/ 0 w 68"/>
                    <a:gd name="T7" fmla="*/ 0 h 18"/>
                    <a:gd name="T8" fmla="*/ 0 w 68"/>
                    <a:gd name="T9" fmla="*/ 0 h 18"/>
                    <a:gd name="T10" fmla="*/ 0 w 68"/>
                    <a:gd name="T11" fmla="*/ 0 h 18"/>
                    <a:gd name="T12" fmla="*/ 0 w 68"/>
                    <a:gd name="T13" fmla="*/ 0 h 18"/>
                    <a:gd name="T14" fmla="*/ 0 w 68"/>
                    <a:gd name="T15" fmla="*/ 0 h 18"/>
                    <a:gd name="T16" fmla="*/ 0 w 68"/>
                    <a:gd name="T17" fmla="*/ 0 h 18"/>
                    <a:gd name="T18" fmla="*/ 0 w 68"/>
                    <a:gd name="T19" fmla="*/ 0 h 18"/>
                    <a:gd name="T20" fmla="*/ 0 w 68"/>
                    <a:gd name="T21" fmla="*/ 0 h 18"/>
                    <a:gd name="T22" fmla="*/ 0 w 68"/>
                    <a:gd name="T23" fmla="*/ 0 h 18"/>
                    <a:gd name="T24" fmla="*/ 0 w 68"/>
                    <a:gd name="T25" fmla="*/ 0 h 18"/>
                    <a:gd name="T26" fmla="*/ 0 w 68"/>
                    <a:gd name="T27" fmla="*/ 0 h 18"/>
                    <a:gd name="T28" fmla="*/ 0 w 68"/>
                    <a:gd name="T29" fmla="*/ 0 h 18"/>
                    <a:gd name="T30" fmla="*/ 0 w 68"/>
                    <a:gd name="T31" fmla="*/ 0 h 18"/>
                    <a:gd name="T32" fmla="*/ 0 w 68"/>
                    <a:gd name="T33" fmla="*/ 0 h 18"/>
                    <a:gd name="T34" fmla="*/ 0 w 68"/>
                    <a:gd name="T35" fmla="*/ 0 h 18"/>
                    <a:gd name="T36" fmla="*/ 0 w 68"/>
                    <a:gd name="T37" fmla="*/ 0 h 18"/>
                    <a:gd name="T38" fmla="*/ 0 w 68"/>
                    <a:gd name="T39" fmla="*/ 0 h 18"/>
                    <a:gd name="T40" fmla="*/ 0 w 68"/>
                    <a:gd name="T41" fmla="*/ 0 h 18"/>
                    <a:gd name="T42" fmla="*/ 0 w 68"/>
                    <a:gd name="T43" fmla="*/ 0 h 18"/>
                    <a:gd name="T44" fmla="*/ 0 w 68"/>
                    <a:gd name="T45" fmla="*/ 0 h 1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8"/>
                    <a:gd name="T70" fmla="*/ 0 h 18"/>
                    <a:gd name="T71" fmla="*/ 68 w 68"/>
                    <a:gd name="T72" fmla="*/ 18 h 1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8" h="18">
                      <a:moveTo>
                        <a:pt x="22" y="2"/>
                      </a:moveTo>
                      <a:lnTo>
                        <a:pt x="33" y="3"/>
                      </a:lnTo>
                      <a:lnTo>
                        <a:pt x="44" y="5"/>
                      </a:lnTo>
                      <a:lnTo>
                        <a:pt x="54" y="9"/>
                      </a:lnTo>
                      <a:lnTo>
                        <a:pt x="63" y="13"/>
                      </a:lnTo>
                      <a:lnTo>
                        <a:pt x="67" y="15"/>
                      </a:lnTo>
                      <a:lnTo>
                        <a:pt x="68" y="16"/>
                      </a:lnTo>
                      <a:lnTo>
                        <a:pt x="67" y="17"/>
                      </a:lnTo>
                      <a:lnTo>
                        <a:pt x="65" y="18"/>
                      </a:lnTo>
                      <a:lnTo>
                        <a:pt x="58" y="17"/>
                      </a:lnTo>
                      <a:lnTo>
                        <a:pt x="50" y="16"/>
                      </a:lnTo>
                      <a:lnTo>
                        <a:pt x="36" y="14"/>
                      </a:lnTo>
                      <a:lnTo>
                        <a:pt x="17" y="14"/>
                      </a:lnTo>
                      <a:lnTo>
                        <a:pt x="11" y="13"/>
                      </a:lnTo>
                      <a:lnTo>
                        <a:pt x="6" y="11"/>
                      </a:lnTo>
                      <a:lnTo>
                        <a:pt x="2" y="8"/>
                      </a:lnTo>
                      <a:lnTo>
                        <a:pt x="0" y="4"/>
                      </a:lnTo>
                      <a:lnTo>
                        <a:pt x="0" y="2"/>
                      </a:lnTo>
                      <a:lnTo>
                        <a:pt x="0" y="1"/>
                      </a:lnTo>
                      <a:lnTo>
                        <a:pt x="2" y="0"/>
                      </a:lnTo>
                      <a:lnTo>
                        <a:pt x="4" y="0"/>
                      </a:lnTo>
                      <a:lnTo>
                        <a:pt x="13" y="1"/>
                      </a:lnTo>
                      <a:lnTo>
                        <a:pt x="22" y="2"/>
                      </a:lnTo>
                      <a:close/>
                    </a:path>
                  </a:pathLst>
                </a:custGeom>
                <a:solidFill>
                  <a:srgbClr val="39363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18" name="Freeform 433"/>
                <p:cNvSpPr>
                  <a:spLocks/>
                </p:cNvSpPr>
                <p:nvPr/>
              </p:nvSpPr>
              <p:spPr bwMode="auto">
                <a:xfrm>
                  <a:off x="3451" y="1483"/>
                  <a:ext cx="20" cy="5"/>
                </a:xfrm>
                <a:custGeom>
                  <a:avLst/>
                  <a:gdLst>
                    <a:gd name="T0" fmla="*/ 0 w 61"/>
                    <a:gd name="T1" fmla="*/ 0 h 14"/>
                    <a:gd name="T2" fmla="*/ 0 w 61"/>
                    <a:gd name="T3" fmla="*/ 0 h 14"/>
                    <a:gd name="T4" fmla="*/ 0 w 61"/>
                    <a:gd name="T5" fmla="*/ 0 h 14"/>
                    <a:gd name="T6" fmla="*/ 0 w 61"/>
                    <a:gd name="T7" fmla="*/ 0 h 14"/>
                    <a:gd name="T8" fmla="*/ 0 w 61"/>
                    <a:gd name="T9" fmla="*/ 0 h 14"/>
                    <a:gd name="T10" fmla="*/ 0 w 61"/>
                    <a:gd name="T11" fmla="*/ 0 h 14"/>
                    <a:gd name="T12" fmla="*/ 0 w 61"/>
                    <a:gd name="T13" fmla="*/ 0 h 14"/>
                    <a:gd name="T14" fmla="*/ 0 w 61"/>
                    <a:gd name="T15" fmla="*/ 0 h 14"/>
                    <a:gd name="T16" fmla="*/ 0 w 61"/>
                    <a:gd name="T17" fmla="*/ 0 h 14"/>
                    <a:gd name="T18" fmla="*/ 0 w 61"/>
                    <a:gd name="T19" fmla="*/ 0 h 14"/>
                    <a:gd name="T20" fmla="*/ 0 w 61"/>
                    <a:gd name="T21" fmla="*/ 0 h 14"/>
                    <a:gd name="T22" fmla="*/ 0 w 61"/>
                    <a:gd name="T23" fmla="*/ 0 h 14"/>
                    <a:gd name="T24" fmla="*/ 0 w 61"/>
                    <a:gd name="T25" fmla="*/ 0 h 14"/>
                    <a:gd name="T26" fmla="*/ 0 w 61"/>
                    <a:gd name="T27" fmla="*/ 0 h 14"/>
                    <a:gd name="T28" fmla="*/ 0 w 61"/>
                    <a:gd name="T29" fmla="*/ 0 h 14"/>
                    <a:gd name="T30" fmla="*/ 0 w 61"/>
                    <a:gd name="T31" fmla="*/ 0 h 14"/>
                    <a:gd name="T32" fmla="*/ 0 w 61"/>
                    <a:gd name="T33" fmla="*/ 0 h 14"/>
                    <a:gd name="T34" fmla="*/ 0 w 61"/>
                    <a:gd name="T35" fmla="*/ 0 h 14"/>
                    <a:gd name="T36" fmla="*/ 0 w 61"/>
                    <a:gd name="T37" fmla="*/ 0 h 14"/>
                    <a:gd name="T38" fmla="*/ 0 w 61"/>
                    <a:gd name="T39" fmla="*/ 0 h 14"/>
                    <a:gd name="T40" fmla="*/ 0 w 61"/>
                    <a:gd name="T41" fmla="*/ 0 h 14"/>
                    <a:gd name="T42" fmla="*/ 0 w 61"/>
                    <a:gd name="T43" fmla="*/ 0 h 14"/>
                    <a:gd name="T44" fmla="*/ 0 w 61"/>
                    <a:gd name="T45" fmla="*/ 0 h 1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1"/>
                    <a:gd name="T70" fmla="*/ 0 h 14"/>
                    <a:gd name="T71" fmla="*/ 61 w 61"/>
                    <a:gd name="T72" fmla="*/ 14 h 1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1" h="14">
                      <a:moveTo>
                        <a:pt x="21" y="2"/>
                      </a:moveTo>
                      <a:lnTo>
                        <a:pt x="31" y="2"/>
                      </a:lnTo>
                      <a:lnTo>
                        <a:pt x="39" y="4"/>
                      </a:lnTo>
                      <a:lnTo>
                        <a:pt x="48" y="7"/>
                      </a:lnTo>
                      <a:lnTo>
                        <a:pt x="57" y="10"/>
                      </a:lnTo>
                      <a:lnTo>
                        <a:pt x="60" y="12"/>
                      </a:lnTo>
                      <a:lnTo>
                        <a:pt x="61" y="13"/>
                      </a:lnTo>
                      <a:lnTo>
                        <a:pt x="60" y="13"/>
                      </a:lnTo>
                      <a:lnTo>
                        <a:pt x="58" y="14"/>
                      </a:lnTo>
                      <a:lnTo>
                        <a:pt x="51" y="13"/>
                      </a:lnTo>
                      <a:lnTo>
                        <a:pt x="44" y="11"/>
                      </a:lnTo>
                      <a:lnTo>
                        <a:pt x="31" y="10"/>
                      </a:lnTo>
                      <a:lnTo>
                        <a:pt x="16" y="10"/>
                      </a:lnTo>
                      <a:lnTo>
                        <a:pt x="11" y="9"/>
                      </a:lnTo>
                      <a:lnTo>
                        <a:pt x="7" y="8"/>
                      </a:lnTo>
                      <a:lnTo>
                        <a:pt x="4" y="6"/>
                      </a:lnTo>
                      <a:lnTo>
                        <a:pt x="1" y="4"/>
                      </a:lnTo>
                      <a:lnTo>
                        <a:pt x="0" y="2"/>
                      </a:lnTo>
                      <a:lnTo>
                        <a:pt x="1" y="1"/>
                      </a:lnTo>
                      <a:lnTo>
                        <a:pt x="2" y="0"/>
                      </a:lnTo>
                      <a:lnTo>
                        <a:pt x="5" y="0"/>
                      </a:lnTo>
                      <a:lnTo>
                        <a:pt x="12" y="1"/>
                      </a:lnTo>
                      <a:lnTo>
                        <a:pt x="21" y="2"/>
                      </a:lnTo>
                      <a:close/>
                    </a:path>
                  </a:pathLst>
                </a:custGeom>
                <a:solidFill>
                  <a:srgbClr val="43403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19" name="Freeform 434"/>
                <p:cNvSpPr>
                  <a:spLocks/>
                </p:cNvSpPr>
                <p:nvPr/>
              </p:nvSpPr>
              <p:spPr bwMode="auto">
                <a:xfrm>
                  <a:off x="3452" y="1484"/>
                  <a:ext cx="18" cy="3"/>
                </a:xfrm>
                <a:custGeom>
                  <a:avLst/>
                  <a:gdLst>
                    <a:gd name="T0" fmla="*/ 0 w 53"/>
                    <a:gd name="T1" fmla="*/ 0 h 11"/>
                    <a:gd name="T2" fmla="*/ 0 w 53"/>
                    <a:gd name="T3" fmla="*/ 0 h 11"/>
                    <a:gd name="T4" fmla="*/ 0 w 53"/>
                    <a:gd name="T5" fmla="*/ 0 h 11"/>
                    <a:gd name="T6" fmla="*/ 0 w 53"/>
                    <a:gd name="T7" fmla="*/ 0 h 11"/>
                    <a:gd name="T8" fmla="*/ 0 w 53"/>
                    <a:gd name="T9" fmla="*/ 0 h 11"/>
                    <a:gd name="T10" fmla="*/ 0 w 53"/>
                    <a:gd name="T11" fmla="*/ 0 h 11"/>
                    <a:gd name="T12" fmla="*/ 0 w 53"/>
                    <a:gd name="T13" fmla="*/ 0 h 11"/>
                    <a:gd name="T14" fmla="*/ 0 w 53"/>
                    <a:gd name="T15" fmla="*/ 0 h 11"/>
                    <a:gd name="T16" fmla="*/ 0 w 53"/>
                    <a:gd name="T17" fmla="*/ 0 h 11"/>
                    <a:gd name="T18" fmla="*/ 0 w 53"/>
                    <a:gd name="T19" fmla="*/ 0 h 11"/>
                    <a:gd name="T20" fmla="*/ 0 w 53"/>
                    <a:gd name="T21" fmla="*/ 0 h 11"/>
                    <a:gd name="T22" fmla="*/ 0 w 53"/>
                    <a:gd name="T23" fmla="*/ 0 h 11"/>
                    <a:gd name="T24" fmla="*/ 0 w 53"/>
                    <a:gd name="T25" fmla="*/ 0 h 11"/>
                    <a:gd name="T26" fmla="*/ 0 w 53"/>
                    <a:gd name="T27" fmla="*/ 0 h 11"/>
                    <a:gd name="T28" fmla="*/ 0 w 53"/>
                    <a:gd name="T29" fmla="*/ 0 h 11"/>
                    <a:gd name="T30" fmla="*/ 0 w 53"/>
                    <a:gd name="T31" fmla="*/ 0 h 11"/>
                    <a:gd name="T32" fmla="*/ 0 w 53"/>
                    <a:gd name="T33" fmla="*/ 0 h 11"/>
                    <a:gd name="T34" fmla="*/ 0 w 53"/>
                    <a:gd name="T35" fmla="*/ 0 h 11"/>
                    <a:gd name="T36" fmla="*/ 0 w 53"/>
                    <a:gd name="T37" fmla="*/ 0 h 11"/>
                    <a:gd name="T38" fmla="*/ 0 w 53"/>
                    <a:gd name="T39" fmla="*/ 0 h 11"/>
                    <a:gd name="T40" fmla="*/ 0 w 53"/>
                    <a:gd name="T41" fmla="*/ 0 h 11"/>
                    <a:gd name="T42" fmla="*/ 0 w 53"/>
                    <a:gd name="T43" fmla="*/ 0 h 11"/>
                    <a:gd name="T44" fmla="*/ 0 w 53"/>
                    <a:gd name="T45" fmla="*/ 0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3"/>
                    <a:gd name="T70" fmla="*/ 0 h 11"/>
                    <a:gd name="T71" fmla="*/ 53 w 53"/>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3" h="11">
                      <a:moveTo>
                        <a:pt x="35" y="8"/>
                      </a:moveTo>
                      <a:lnTo>
                        <a:pt x="26" y="7"/>
                      </a:lnTo>
                      <a:lnTo>
                        <a:pt x="13" y="7"/>
                      </a:lnTo>
                      <a:lnTo>
                        <a:pt x="9" y="7"/>
                      </a:lnTo>
                      <a:lnTo>
                        <a:pt x="5" y="6"/>
                      </a:lnTo>
                      <a:lnTo>
                        <a:pt x="3" y="5"/>
                      </a:lnTo>
                      <a:lnTo>
                        <a:pt x="1" y="4"/>
                      </a:lnTo>
                      <a:lnTo>
                        <a:pt x="0" y="2"/>
                      </a:lnTo>
                      <a:lnTo>
                        <a:pt x="0" y="1"/>
                      </a:lnTo>
                      <a:lnTo>
                        <a:pt x="0" y="0"/>
                      </a:lnTo>
                      <a:lnTo>
                        <a:pt x="2" y="1"/>
                      </a:lnTo>
                      <a:lnTo>
                        <a:pt x="9" y="2"/>
                      </a:lnTo>
                      <a:lnTo>
                        <a:pt x="19" y="2"/>
                      </a:lnTo>
                      <a:lnTo>
                        <a:pt x="28" y="3"/>
                      </a:lnTo>
                      <a:lnTo>
                        <a:pt x="34" y="4"/>
                      </a:lnTo>
                      <a:lnTo>
                        <a:pt x="40" y="6"/>
                      </a:lnTo>
                      <a:lnTo>
                        <a:pt x="47" y="8"/>
                      </a:lnTo>
                      <a:lnTo>
                        <a:pt x="52" y="9"/>
                      </a:lnTo>
                      <a:lnTo>
                        <a:pt x="53" y="10"/>
                      </a:lnTo>
                      <a:lnTo>
                        <a:pt x="52" y="11"/>
                      </a:lnTo>
                      <a:lnTo>
                        <a:pt x="49" y="11"/>
                      </a:lnTo>
                      <a:lnTo>
                        <a:pt x="42" y="10"/>
                      </a:lnTo>
                      <a:lnTo>
                        <a:pt x="35" y="8"/>
                      </a:lnTo>
                      <a:close/>
                    </a:path>
                  </a:pathLst>
                </a:custGeom>
                <a:solidFill>
                  <a:srgbClr val="4E4B4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20" name="Freeform 435"/>
                <p:cNvSpPr>
                  <a:spLocks/>
                </p:cNvSpPr>
                <p:nvPr/>
              </p:nvSpPr>
              <p:spPr bwMode="auto">
                <a:xfrm>
                  <a:off x="3427" y="1461"/>
                  <a:ext cx="21" cy="25"/>
                </a:xfrm>
                <a:custGeom>
                  <a:avLst/>
                  <a:gdLst>
                    <a:gd name="T0" fmla="*/ 0 w 63"/>
                    <a:gd name="T1" fmla="*/ 0 h 73"/>
                    <a:gd name="T2" fmla="*/ 0 w 63"/>
                    <a:gd name="T3" fmla="*/ 0 h 73"/>
                    <a:gd name="T4" fmla="*/ 0 w 63"/>
                    <a:gd name="T5" fmla="*/ 0 h 73"/>
                    <a:gd name="T6" fmla="*/ 0 w 63"/>
                    <a:gd name="T7" fmla="*/ 0 h 73"/>
                    <a:gd name="T8" fmla="*/ 0 w 63"/>
                    <a:gd name="T9" fmla="*/ 0 h 73"/>
                    <a:gd name="T10" fmla="*/ 0 w 63"/>
                    <a:gd name="T11" fmla="*/ 0 h 73"/>
                    <a:gd name="T12" fmla="*/ 0 w 63"/>
                    <a:gd name="T13" fmla="*/ 0 h 73"/>
                    <a:gd name="T14" fmla="*/ 0 w 63"/>
                    <a:gd name="T15" fmla="*/ 0 h 73"/>
                    <a:gd name="T16" fmla="*/ 0 w 63"/>
                    <a:gd name="T17" fmla="*/ 0 h 73"/>
                    <a:gd name="T18" fmla="*/ 0 w 63"/>
                    <a:gd name="T19" fmla="*/ 0 h 73"/>
                    <a:gd name="T20" fmla="*/ 0 w 63"/>
                    <a:gd name="T21" fmla="*/ 0 h 73"/>
                    <a:gd name="T22" fmla="*/ 0 w 63"/>
                    <a:gd name="T23" fmla="*/ 0 h 73"/>
                    <a:gd name="T24" fmla="*/ 0 w 63"/>
                    <a:gd name="T25" fmla="*/ 0 h 73"/>
                    <a:gd name="T26" fmla="*/ 0 w 63"/>
                    <a:gd name="T27" fmla="*/ 0 h 73"/>
                    <a:gd name="T28" fmla="*/ 0 w 63"/>
                    <a:gd name="T29" fmla="*/ 0 h 73"/>
                    <a:gd name="T30" fmla="*/ 0 w 63"/>
                    <a:gd name="T31" fmla="*/ 0 h 73"/>
                    <a:gd name="T32" fmla="*/ 0 w 63"/>
                    <a:gd name="T33" fmla="*/ 0 h 73"/>
                    <a:gd name="T34" fmla="*/ 0 w 63"/>
                    <a:gd name="T35" fmla="*/ 0 h 73"/>
                    <a:gd name="T36" fmla="*/ 0 w 63"/>
                    <a:gd name="T37" fmla="*/ 0 h 73"/>
                    <a:gd name="T38" fmla="*/ 0 w 63"/>
                    <a:gd name="T39" fmla="*/ 0 h 73"/>
                    <a:gd name="T40" fmla="*/ 0 w 63"/>
                    <a:gd name="T41" fmla="*/ 0 h 73"/>
                    <a:gd name="T42" fmla="*/ 0 w 63"/>
                    <a:gd name="T43" fmla="*/ 0 h 73"/>
                    <a:gd name="T44" fmla="*/ 0 w 63"/>
                    <a:gd name="T45" fmla="*/ 0 h 73"/>
                    <a:gd name="T46" fmla="*/ 0 w 63"/>
                    <a:gd name="T47" fmla="*/ 0 h 73"/>
                    <a:gd name="T48" fmla="*/ 0 w 63"/>
                    <a:gd name="T49" fmla="*/ 0 h 73"/>
                    <a:gd name="T50" fmla="*/ 0 w 63"/>
                    <a:gd name="T51" fmla="*/ 0 h 73"/>
                    <a:gd name="T52" fmla="*/ 0 w 63"/>
                    <a:gd name="T53" fmla="*/ 0 h 73"/>
                    <a:gd name="T54" fmla="*/ 0 w 63"/>
                    <a:gd name="T55" fmla="*/ 0 h 73"/>
                    <a:gd name="T56" fmla="*/ 0 w 63"/>
                    <a:gd name="T57" fmla="*/ 0 h 73"/>
                    <a:gd name="T58" fmla="*/ 0 w 63"/>
                    <a:gd name="T59" fmla="*/ 0 h 73"/>
                    <a:gd name="T60" fmla="*/ 0 w 63"/>
                    <a:gd name="T61" fmla="*/ 0 h 73"/>
                    <a:gd name="T62" fmla="*/ 0 w 63"/>
                    <a:gd name="T63" fmla="*/ 0 h 73"/>
                    <a:gd name="T64" fmla="*/ 0 w 63"/>
                    <a:gd name="T65" fmla="*/ 0 h 7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3"/>
                    <a:gd name="T100" fmla="*/ 0 h 73"/>
                    <a:gd name="T101" fmla="*/ 63 w 63"/>
                    <a:gd name="T102" fmla="*/ 73 h 7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3" h="73">
                      <a:moveTo>
                        <a:pt x="43" y="34"/>
                      </a:moveTo>
                      <a:lnTo>
                        <a:pt x="35" y="40"/>
                      </a:lnTo>
                      <a:lnTo>
                        <a:pt x="29" y="46"/>
                      </a:lnTo>
                      <a:lnTo>
                        <a:pt x="26" y="52"/>
                      </a:lnTo>
                      <a:lnTo>
                        <a:pt x="24" y="56"/>
                      </a:lnTo>
                      <a:lnTo>
                        <a:pt x="21" y="61"/>
                      </a:lnTo>
                      <a:lnTo>
                        <a:pt x="18" y="69"/>
                      </a:lnTo>
                      <a:lnTo>
                        <a:pt x="15" y="71"/>
                      </a:lnTo>
                      <a:lnTo>
                        <a:pt x="14" y="73"/>
                      </a:lnTo>
                      <a:lnTo>
                        <a:pt x="12" y="72"/>
                      </a:lnTo>
                      <a:lnTo>
                        <a:pt x="11" y="70"/>
                      </a:lnTo>
                      <a:lnTo>
                        <a:pt x="6" y="60"/>
                      </a:lnTo>
                      <a:lnTo>
                        <a:pt x="2" y="49"/>
                      </a:lnTo>
                      <a:lnTo>
                        <a:pt x="0" y="42"/>
                      </a:lnTo>
                      <a:lnTo>
                        <a:pt x="0" y="35"/>
                      </a:lnTo>
                      <a:lnTo>
                        <a:pt x="3" y="28"/>
                      </a:lnTo>
                      <a:lnTo>
                        <a:pt x="7" y="21"/>
                      </a:lnTo>
                      <a:lnTo>
                        <a:pt x="12" y="17"/>
                      </a:lnTo>
                      <a:lnTo>
                        <a:pt x="18" y="12"/>
                      </a:lnTo>
                      <a:lnTo>
                        <a:pt x="24" y="9"/>
                      </a:lnTo>
                      <a:lnTo>
                        <a:pt x="29" y="6"/>
                      </a:lnTo>
                      <a:lnTo>
                        <a:pt x="42" y="2"/>
                      </a:lnTo>
                      <a:lnTo>
                        <a:pt x="54" y="0"/>
                      </a:lnTo>
                      <a:lnTo>
                        <a:pt x="57" y="0"/>
                      </a:lnTo>
                      <a:lnTo>
                        <a:pt x="61" y="1"/>
                      </a:lnTo>
                      <a:lnTo>
                        <a:pt x="62" y="2"/>
                      </a:lnTo>
                      <a:lnTo>
                        <a:pt x="63" y="4"/>
                      </a:lnTo>
                      <a:lnTo>
                        <a:pt x="63" y="8"/>
                      </a:lnTo>
                      <a:lnTo>
                        <a:pt x="61" y="14"/>
                      </a:lnTo>
                      <a:lnTo>
                        <a:pt x="57" y="20"/>
                      </a:lnTo>
                      <a:lnTo>
                        <a:pt x="52" y="26"/>
                      </a:lnTo>
                      <a:lnTo>
                        <a:pt x="48" y="31"/>
                      </a:lnTo>
                      <a:lnTo>
                        <a:pt x="43" y="34"/>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21" name="Freeform 436"/>
                <p:cNvSpPr>
                  <a:spLocks/>
                </p:cNvSpPr>
                <p:nvPr/>
              </p:nvSpPr>
              <p:spPr bwMode="auto">
                <a:xfrm>
                  <a:off x="3428" y="1462"/>
                  <a:ext cx="19" cy="23"/>
                </a:xfrm>
                <a:custGeom>
                  <a:avLst/>
                  <a:gdLst>
                    <a:gd name="T0" fmla="*/ 0 w 59"/>
                    <a:gd name="T1" fmla="*/ 0 h 69"/>
                    <a:gd name="T2" fmla="*/ 0 w 59"/>
                    <a:gd name="T3" fmla="*/ 0 h 69"/>
                    <a:gd name="T4" fmla="*/ 0 w 59"/>
                    <a:gd name="T5" fmla="*/ 0 h 69"/>
                    <a:gd name="T6" fmla="*/ 0 w 59"/>
                    <a:gd name="T7" fmla="*/ 0 h 69"/>
                    <a:gd name="T8" fmla="*/ 0 w 59"/>
                    <a:gd name="T9" fmla="*/ 0 h 69"/>
                    <a:gd name="T10" fmla="*/ 0 w 59"/>
                    <a:gd name="T11" fmla="*/ 0 h 69"/>
                    <a:gd name="T12" fmla="*/ 0 w 59"/>
                    <a:gd name="T13" fmla="*/ 0 h 69"/>
                    <a:gd name="T14" fmla="*/ 0 w 59"/>
                    <a:gd name="T15" fmla="*/ 0 h 69"/>
                    <a:gd name="T16" fmla="*/ 0 w 59"/>
                    <a:gd name="T17" fmla="*/ 0 h 69"/>
                    <a:gd name="T18" fmla="*/ 0 w 59"/>
                    <a:gd name="T19" fmla="*/ 0 h 69"/>
                    <a:gd name="T20" fmla="*/ 0 w 59"/>
                    <a:gd name="T21" fmla="*/ 0 h 69"/>
                    <a:gd name="T22" fmla="*/ 0 w 59"/>
                    <a:gd name="T23" fmla="*/ 0 h 69"/>
                    <a:gd name="T24" fmla="*/ 0 w 59"/>
                    <a:gd name="T25" fmla="*/ 0 h 69"/>
                    <a:gd name="T26" fmla="*/ 0 w 59"/>
                    <a:gd name="T27" fmla="*/ 0 h 69"/>
                    <a:gd name="T28" fmla="*/ 0 w 59"/>
                    <a:gd name="T29" fmla="*/ 0 h 69"/>
                    <a:gd name="T30" fmla="*/ 0 w 59"/>
                    <a:gd name="T31" fmla="*/ 0 h 69"/>
                    <a:gd name="T32" fmla="*/ 0 w 59"/>
                    <a:gd name="T33" fmla="*/ 0 h 69"/>
                    <a:gd name="T34" fmla="*/ 0 w 59"/>
                    <a:gd name="T35" fmla="*/ 0 h 69"/>
                    <a:gd name="T36" fmla="*/ 0 w 59"/>
                    <a:gd name="T37" fmla="*/ 0 h 69"/>
                    <a:gd name="T38" fmla="*/ 0 w 59"/>
                    <a:gd name="T39" fmla="*/ 0 h 69"/>
                    <a:gd name="T40" fmla="*/ 0 w 59"/>
                    <a:gd name="T41" fmla="*/ 0 h 69"/>
                    <a:gd name="T42" fmla="*/ 0 w 59"/>
                    <a:gd name="T43" fmla="*/ 0 h 69"/>
                    <a:gd name="T44" fmla="*/ 0 w 59"/>
                    <a:gd name="T45" fmla="*/ 0 h 69"/>
                    <a:gd name="T46" fmla="*/ 0 w 59"/>
                    <a:gd name="T47" fmla="*/ 0 h 69"/>
                    <a:gd name="T48" fmla="*/ 0 w 59"/>
                    <a:gd name="T49" fmla="*/ 0 h 69"/>
                    <a:gd name="T50" fmla="*/ 0 w 59"/>
                    <a:gd name="T51" fmla="*/ 0 h 69"/>
                    <a:gd name="T52" fmla="*/ 0 w 59"/>
                    <a:gd name="T53" fmla="*/ 0 h 69"/>
                    <a:gd name="T54" fmla="*/ 0 w 59"/>
                    <a:gd name="T55" fmla="*/ 0 h 69"/>
                    <a:gd name="T56" fmla="*/ 0 w 59"/>
                    <a:gd name="T57" fmla="*/ 0 h 69"/>
                    <a:gd name="T58" fmla="*/ 0 w 59"/>
                    <a:gd name="T59" fmla="*/ 0 h 69"/>
                    <a:gd name="T60" fmla="*/ 0 w 59"/>
                    <a:gd name="T61" fmla="*/ 0 h 69"/>
                    <a:gd name="T62" fmla="*/ 0 w 59"/>
                    <a:gd name="T63" fmla="*/ 0 h 69"/>
                    <a:gd name="T64" fmla="*/ 0 w 59"/>
                    <a:gd name="T65" fmla="*/ 0 h 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9"/>
                    <a:gd name="T100" fmla="*/ 0 h 69"/>
                    <a:gd name="T101" fmla="*/ 59 w 59"/>
                    <a:gd name="T102" fmla="*/ 69 h 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9" h="69">
                      <a:moveTo>
                        <a:pt x="7" y="20"/>
                      </a:moveTo>
                      <a:lnTo>
                        <a:pt x="10" y="16"/>
                      </a:lnTo>
                      <a:lnTo>
                        <a:pt x="16" y="11"/>
                      </a:lnTo>
                      <a:lnTo>
                        <a:pt x="21" y="8"/>
                      </a:lnTo>
                      <a:lnTo>
                        <a:pt x="26" y="5"/>
                      </a:lnTo>
                      <a:lnTo>
                        <a:pt x="38" y="2"/>
                      </a:lnTo>
                      <a:lnTo>
                        <a:pt x="49" y="0"/>
                      </a:lnTo>
                      <a:lnTo>
                        <a:pt x="53" y="0"/>
                      </a:lnTo>
                      <a:lnTo>
                        <a:pt x="55" y="1"/>
                      </a:lnTo>
                      <a:lnTo>
                        <a:pt x="56" y="2"/>
                      </a:lnTo>
                      <a:lnTo>
                        <a:pt x="58" y="3"/>
                      </a:lnTo>
                      <a:lnTo>
                        <a:pt x="59" y="7"/>
                      </a:lnTo>
                      <a:lnTo>
                        <a:pt x="56" y="12"/>
                      </a:lnTo>
                      <a:lnTo>
                        <a:pt x="53" y="18"/>
                      </a:lnTo>
                      <a:lnTo>
                        <a:pt x="48" y="23"/>
                      </a:lnTo>
                      <a:lnTo>
                        <a:pt x="44" y="28"/>
                      </a:lnTo>
                      <a:lnTo>
                        <a:pt x="39" y="31"/>
                      </a:lnTo>
                      <a:lnTo>
                        <a:pt x="32" y="36"/>
                      </a:lnTo>
                      <a:lnTo>
                        <a:pt x="26" y="43"/>
                      </a:lnTo>
                      <a:lnTo>
                        <a:pt x="22" y="48"/>
                      </a:lnTo>
                      <a:lnTo>
                        <a:pt x="19" y="53"/>
                      </a:lnTo>
                      <a:lnTo>
                        <a:pt x="17" y="58"/>
                      </a:lnTo>
                      <a:lnTo>
                        <a:pt x="15" y="65"/>
                      </a:lnTo>
                      <a:lnTo>
                        <a:pt x="12" y="67"/>
                      </a:lnTo>
                      <a:lnTo>
                        <a:pt x="11" y="69"/>
                      </a:lnTo>
                      <a:lnTo>
                        <a:pt x="9" y="68"/>
                      </a:lnTo>
                      <a:lnTo>
                        <a:pt x="8" y="66"/>
                      </a:lnTo>
                      <a:lnTo>
                        <a:pt x="4" y="56"/>
                      </a:lnTo>
                      <a:lnTo>
                        <a:pt x="1" y="45"/>
                      </a:lnTo>
                      <a:lnTo>
                        <a:pt x="0" y="39"/>
                      </a:lnTo>
                      <a:lnTo>
                        <a:pt x="0" y="32"/>
                      </a:lnTo>
                      <a:lnTo>
                        <a:pt x="2" y="26"/>
                      </a:lnTo>
                      <a:lnTo>
                        <a:pt x="7" y="20"/>
                      </a:lnTo>
                      <a:close/>
                    </a:path>
                  </a:pathLst>
                </a:custGeom>
                <a:solidFill>
                  <a:srgbClr val="2C272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22" name="Freeform 437"/>
                <p:cNvSpPr>
                  <a:spLocks/>
                </p:cNvSpPr>
                <p:nvPr/>
              </p:nvSpPr>
              <p:spPr bwMode="auto">
                <a:xfrm>
                  <a:off x="3428" y="1463"/>
                  <a:ext cx="18" cy="21"/>
                </a:xfrm>
                <a:custGeom>
                  <a:avLst/>
                  <a:gdLst>
                    <a:gd name="T0" fmla="*/ 0 w 54"/>
                    <a:gd name="T1" fmla="*/ 0 h 65"/>
                    <a:gd name="T2" fmla="*/ 0 w 54"/>
                    <a:gd name="T3" fmla="*/ 0 h 65"/>
                    <a:gd name="T4" fmla="*/ 0 w 54"/>
                    <a:gd name="T5" fmla="*/ 0 h 65"/>
                    <a:gd name="T6" fmla="*/ 0 w 54"/>
                    <a:gd name="T7" fmla="*/ 0 h 65"/>
                    <a:gd name="T8" fmla="*/ 0 w 54"/>
                    <a:gd name="T9" fmla="*/ 0 h 65"/>
                    <a:gd name="T10" fmla="*/ 0 w 54"/>
                    <a:gd name="T11" fmla="*/ 0 h 65"/>
                    <a:gd name="T12" fmla="*/ 0 w 54"/>
                    <a:gd name="T13" fmla="*/ 0 h 65"/>
                    <a:gd name="T14" fmla="*/ 0 w 54"/>
                    <a:gd name="T15" fmla="*/ 0 h 65"/>
                    <a:gd name="T16" fmla="*/ 0 w 54"/>
                    <a:gd name="T17" fmla="*/ 0 h 65"/>
                    <a:gd name="T18" fmla="*/ 0 w 54"/>
                    <a:gd name="T19" fmla="*/ 0 h 65"/>
                    <a:gd name="T20" fmla="*/ 0 w 54"/>
                    <a:gd name="T21" fmla="*/ 0 h 65"/>
                    <a:gd name="T22" fmla="*/ 0 w 54"/>
                    <a:gd name="T23" fmla="*/ 0 h 65"/>
                    <a:gd name="T24" fmla="*/ 0 w 54"/>
                    <a:gd name="T25" fmla="*/ 0 h 65"/>
                    <a:gd name="T26" fmla="*/ 0 w 54"/>
                    <a:gd name="T27" fmla="*/ 0 h 65"/>
                    <a:gd name="T28" fmla="*/ 0 w 54"/>
                    <a:gd name="T29" fmla="*/ 0 h 65"/>
                    <a:gd name="T30" fmla="*/ 0 w 54"/>
                    <a:gd name="T31" fmla="*/ 0 h 65"/>
                    <a:gd name="T32" fmla="*/ 0 w 54"/>
                    <a:gd name="T33" fmla="*/ 0 h 65"/>
                    <a:gd name="T34" fmla="*/ 0 w 54"/>
                    <a:gd name="T35" fmla="*/ 0 h 65"/>
                    <a:gd name="T36" fmla="*/ 0 w 54"/>
                    <a:gd name="T37" fmla="*/ 0 h 65"/>
                    <a:gd name="T38" fmla="*/ 0 w 54"/>
                    <a:gd name="T39" fmla="*/ 0 h 65"/>
                    <a:gd name="T40" fmla="*/ 0 w 54"/>
                    <a:gd name="T41" fmla="*/ 0 h 65"/>
                    <a:gd name="T42" fmla="*/ 0 w 54"/>
                    <a:gd name="T43" fmla="*/ 0 h 65"/>
                    <a:gd name="T44" fmla="*/ 0 w 54"/>
                    <a:gd name="T45" fmla="*/ 0 h 65"/>
                    <a:gd name="T46" fmla="*/ 0 w 54"/>
                    <a:gd name="T47" fmla="*/ 0 h 65"/>
                    <a:gd name="T48" fmla="*/ 0 w 54"/>
                    <a:gd name="T49" fmla="*/ 0 h 65"/>
                    <a:gd name="T50" fmla="*/ 0 w 54"/>
                    <a:gd name="T51" fmla="*/ 0 h 65"/>
                    <a:gd name="T52" fmla="*/ 0 w 54"/>
                    <a:gd name="T53" fmla="*/ 0 h 65"/>
                    <a:gd name="T54" fmla="*/ 0 w 54"/>
                    <a:gd name="T55" fmla="*/ 0 h 65"/>
                    <a:gd name="T56" fmla="*/ 0 w 54"/>
                    <a:gd name="T57" fmla="*/ 0 h 65"/>
                    <a:gd name="T58" fmla="*/ 0 w 54"/>
                    <a:gd name="T59" fmla="*/ 0 h 65"/>
                    <a:gd name="T60" fmla="*/ 0 w 54"/>
                    <a:gd name="T61" fmla="*/ 0 h 65"/>
                    <a:gd name="T62" fmla="*/ 0 w 54"/>
                    <a:gd name="T63" fmla="*/ 0 h 65"/>
                    <a:gd name="T64" fmla="*/ 0 w 54"/>
                    <a:gd name="T65" fmla="*/ 0 h 6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4"/>
                    <a:gd name="T100" fmla="*/ 0 h 65"/>
                    <a:gd name="T101" fmla="*/ 54 w 54"/>
                    <a:gd name="T102" fmla="*/ 65 h 6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4" h="65">
                      <a:moveTo>
                        <a:pt x="6" y="18"/>
                      </a:moveTo>
                      <a:lnTo>
                        <a:pt x="10" y="14"/>
                      </a:lnTo>
                      <a:lnTo>
                        <a:pt x="15" y="10"/>
                      </a:lnTo>
                      <a:lnTo>
                        <a:pt x="20" y="7"/>
                      </a:lnTo>
                      <a:lnTo>
                        <a:pt x="24" y="5"/>
                      </a:lnTo>
                      <a:lnTo>
                        <a:pt x="35" y="2"/>
                      </a:lnTo>
                      <a:lnTo>
                        <a:pt x="45" y="0"/>
                      </a:lnTo>
                      <a:lnTo>
                        <a:pt x="49" y="0"/>
                      </a:lnTo>
                      <a:lnTo>
                        <a:pt x="51" y="0"/>
                      </a:lnTo>
                      <a:lnTo>
                        <a:pt x="53" y="1"/>
                      </a:lnTo>
                      <a:lnTo>
                        <a:pt x="53" y="2"/>
                      </a:lnTo>
                      <a:lnTo>
                        <a:pt x="54" y="6"/>
                      </a:lnTo>
                      <a:lnTo>
                        <a:pt x="52" y="10"/>
                      </a:lnTo>
                      <a:lnTo>
                        <a:pt x="50" y="16"/>
                      </a:lnTo>
                      <a:lnTo>
                        <a:pt x="45" y="21"/>
                      </a:lnTo>
                      <a:lnTo>
                        <a:pt x="41" y="25"/>
                      </a:lnTo>
                      <a:lnTo>
                        <a:pt x="36" y="29"/>
                      </a:lnTo>
                      <a:lnTo>
                        <a:pt x="29" y="33"/>
                      </a:lnTo>
                      <a:lnTo>
                        <a:pt x="23" y="40"/>
                      </a:lnTo>
                      <a:lnTo>
                        <a:pt x="20" y="45"/>
                      </a:lnTo>
                      <a:lnTo>
                        <a:pt x="16" y="50"/>
                      </a:lnTo>
                      <a:lnTo>
                        <a:pt x="14" y="55"/>
                      </a:lnTo>
                      <a:lnTo>
                        <a:pt x="12" y="62"/>
                      </a:lnTo>
                      <a:lnTo>
                        <a:pt x="10" y="64"/>
                      </a:lnTo>
                      <a:lnTo>
                        <a:pt x="9" y="65"/>
                      </a:lnTo>
                      <a:lnTo>
                        <a:pt x="8" y="64"/>
                      </a:lnTo>
                      <a:lnTo>
                        <a:pt x="7" y="62"/>
                      </a:lnTo>
                      <a:lnTo>
                        <a:pt x="3" y="52"/>
                      </a:lnTo>
                      <a:lnTo>
                        <a:pt x="0" y="42"/>
                      </a:lnTo>
                      <a:lnTo>
                        <a:pt x="0" y="36"/>
                      </a:lnTo>
                      <a:lnTo>
                        <a:pt x="0" y="29"/>
                      </a:lnTo>
                      <a:lnTo>
                        <a:pt x="2" y="24"/>
                      </a:lnTo>
                      <a:lnTo>
                        <a:pt x="6" y="18"/>
                      </a:lnTo>
                      <a:close/>
                    </a:path>
                  </a:pathLst>
                </a:custGeom>
                <a:solidFill>
                  <a:srgbClr val="33302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23" name="Freeform 438"/>
                <p:cNvSpPr>
                  <a:spLocks/>
                </p:cNvSpPr>
                <p:nvPr/>
              </p:nvSpPr>
              <p:spPr bwMode="auto">
                <a:xfrm>
                  <a:off x="3429" y="1463"/>
                  <a:ext cx="17" cy="21"/>
                </a:xfrm>
                <a:custGeom>
                  <a:avLst/>
                  <a:gdLst>
                    <a:gd name="T0" fmla="*/ 0 w 50"/>
                    <a:gd name="T1" fmla="*/ 0 h 61"/>
                    <a:gd name="T2" fmla="*/ 0 w 50"/>
                    <a:gd name="T3" fmla="*/ 0 h 61"/>
                    <a:gd name="T4" fmla="*/ 0 w 50"/>
                    <a:gd name="T5" fmla="*/ 0 h 61"/>
                    <a:gd name="T6" fmla="*/ 0 w 50"/>
                    <a:gd name="T7" fmla="*/ 0 h 61"/>
                    <a:gd name="T8" fmla="*/ 0 w 50"/>
                    <a:gd name="T9" fmla="*/ 0 h 61"/>
                    <a:gd name="T10" fmla="*/ 0 w 50"/>
                    <a:gd name="T11" fmla="*/ 0 h 61"/>
                    <a:gd name="T12" fmla="*/ 0 w 50"/>
                    <a:gd name="T13" fmla="*/ 0 h 61"/>
                    <a:gd name="T14" fmla="*/ 0 w 50"/>
                    <a:gd name="T15" fmla="*/ 0 h 61"/>
                    <a:gd name="T16" fmla="*/ 0 w 50"/>
                    <a:gd name="T17" fmla="*/ 0 h 61"/>
                    <a:gd name="T18" fmla="*/ 0 w 50"/>
                    <a:gd name="T19" fmla="*/ 0 h 61"/>
                    <a:gd name="T20" fmla="*/ 0 w 50"/>
                    <a:gd name="T21" fmla="*/ 0 h 61"/>
                    <a:gd name="T22" fmla="*/ 0 w 50"/>
                    <a:gd name="T23" fmla="*/ 0 h 61"/>
                    <a:gd name="T24" fmla="*/ 0 w 50"/>
                    <a:gd name="T25" fmla="*/ 0 h 61"/>
                    <a:gd name="T26" fmla="*/ 0 w 50"/>
                    <a:gd name="T27" fmla="*/ 0 h 61"/>
                    <a:gd name="T28" fmla="*/ 0 w 50"/>
                    <a:gd name="T29" fmla="*/ 0 h 61"/>
                    <a:gd name="T30" fmla="*/ 0 w 50"/>
                    <a:gd name="T31" fmla="*/ 0 h 61"/>
                    <a:gd name="T32" fmla="*/ 0 w 50"/>
                    <a:gd name="T33" fmla="*/ 0 h 61"/>
                    <a:gd name="T34" fmla="*/ 0 w 50"/>
                    <a:gd name="T35" fmla="*/ 0 h 61"/>
                    <a:gd name="T36" fmla="*/ 0 w 50"/>
                    <a:gd name="T37" fmla="*/ 0 h 61"/>
                    <a:gd name="T38" fmla="*/ 0 w 50"/>
                    <a:gd name="T39" fmla="*/ 0 h 61"/>
                    <a:gd name="T40" fmla="*/ 0 w 50"/>
                    <a:gd name="T41" fmla="*/ 0 h 61"/>
                    <a:gd name="T42" fmla="*/ 0 w 50"/>
                    <a:gd name="T43" fmla="*/ 0 h 61"/>
                    <a:gd name="T44" fmla="*/ 0 w 50"/>
                    <a:gd name="T45" fmla="*/ 0 h 61"/>
                    <a:gd name="T46" fmla="*/ 0 w 50"/>
                    <a:gd name="T47" fmla="*/ 0 h 61"/>
                    <a:gd name="T48" fmla="*/ 0 w 50"/>
                    <a:gd name="T49" fmla="*/ 0 h 61"/>
                    <a:gd name="T50" fmla="*/ 0 w 50"/>
                    <a:gd name="T51" fmla="*/ 0 h 61"/>
                    <a:gd name="T52" fmla="*/ 0 w 50"/>
                    <a:gd name="T53" fmla="*/ 0 h 61"/>
                    <a:gd name="T54" fmla="*/ 0 w 50"/>
                    <a:gd name="T55" fmla="*/ 0 h 61"/>
                    <a:gd name="T56" fmla="*/ 0 w 50"/>
                    <a:gd name="T57" fmla="*/ 0 h 61"/>
                    <a:gd name="T58" fmla="*/ 0 w 50"/>
                    <a:gd name="T59" fmla="*/ 0 h 61"/>
                    <a:gd name="T60" fmla="*/ 0 w 50"/>
                    <a:gd name="T61" fmla="*/ 0 h 61"/>
                    <a:gd name="T62" fmla="*/ 0 w 50"/>
                    <a:gd name="T63" fmla="*/ 0 h 61"/>
                    <a:gd name="T64" fmla="*/ 0 w 50"/>
                    <a:gd name="T65" fmla="*/ 0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0"/>
                    <a:gd name="T100" fmla="*/ 0 h 61"/>
                    <a:gd name="T101" fmla="*/ 50 w 50"/>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0" h="61">
                      <a:moveTo>
                        <a:pt x="6" y="17"/>
                      </a:moveTo>
                      <a:lnTo>
                        <a:pt x="10" y="13"/>
                      </a:lnTo>
                      <a:lnTo>
                        <a:pt x="14" y="9"/>
                      </a:lnTo>
                      <a:lnTo>
                        <a:pt x="19" y="7"/>
                      </a:lnTo>
                      <a:lnTo>
                        <a:pt x="22" y="4"/>
                      </a:lnTo>
                      <a:lnTo>
                        <a:pt x="32" y="2"/>
                      </a:lnTo>
                      <a:lnTo>
                        <a:pt x="42" y="0"/>
                      </a:lnTo>
                      <a:lnTo>
                        <a:pt x="44" y="0"/>
                      </a:lnTo>
                      <a:lnTo>
                        <a:pt x="47" y="0"/>
                      </a:lnTo>
                      <a:lnTo>
                        <a:pt x="49" y="1"/>
                      </a:lnTo>
                      <a:lnTo>
                        <a:pt x="50" y="2"/>
                      </a:lnTo>
                      <a:lnTo>
                        <a:pt x="50" y="5"/>
                      </a:lnTo>
                      <a:lnTo>
                        <a:pt x="49" y="9"/>
                      </a:lnTo>
                      <a:lnTo>
                        <a:pt x="45" y="14"/>
                      </a:lnTo>
                      <a:lnTo>
                        <a:pt x="42" y="19"/>
                      </a:lnTo>
                      <a:lnTo>
                        <a:pt x="37" y="23"/>
                      </a:lnTo>
                      <a:lnTo>
                        <a:pt x="33" y="26"/>
                      </a:lnTo>
                      <a:lnTo>
                        <a:pt x="26" y="31"/>
                      </a:lnTo>
                      <a:lnTo>
                        <a:pt x="20" y="37"/>
                      </a:lnTo>
                      <a:lnTo>
                        <a:pt x="17" y="42"/>
                      </a:lnTo>
                      <a:lnTo>
                        <a:pt x="13" y="48"/>
                      </a:lnTo>
                      <a:lnTo>
                        <a:pt x="12" y="52"/>
                      </a:lnTo>
                      <a:lnTo>
                        <a:pt x="10" y="58"/>
                      </a:lnTo>
                      <a:lnTo>
                        <a:pt x="8" y="60"/>
                      </a:lnTo>
                      <a:lnTo>
                        <a:pt x="7" y="61"/>
                      </a:lnTo>
                      <a:lnTo>
                        <a:pt x="6" y="60"/>
                      </a:lnTo>
                      <a:lnTo>
                        <a:pt x="5" y="57"/>
                      </a:lnTo>
                      <a:lnTo>
                        <a:pt x="3" y="48"/>
                      </a:lnTo>
                      <a:lnTo>
                        <a:pt x="0" y="38"/>
                      </a:lnTo>
                      <a:lnTo>
                        <a:pt x="0" y="32"/>
                      </a:lnTo>
                      <a:lnTo>
                        <a:pt x="0" y="27"/>
                      </a:lnTo>
                      <a:lnTo>
                        <a:pt x="3" y="22"/>
                      </a:lnTo>
                      <a:lnTo>
                        <a:pt x="6" y="17"/>
                      </a:lnTo>
                      <a:close/>
                    </a:path>
                  </a:pathLst>
                </a:custGeom>
                <a:solidFill>
                  <a:srgbClr val="39363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24" name="Freeform 439"/>
                <p:cNvSpPr>
                  <a:spLocks/>
                </p:cNvSpPr>
                <p:nvPr/>
              </p:nvSpPr>
              <p:spPr bwMode="auto">
                <a:xfrm>
                  <a:off x="3429" y="1464"/>
                  <a:ext cx="16" cy="19"/>
                </a:xfrm>
                <a:custGeom>
                  <a:avLst/>
                  <a:gdLst>
                    <a:gd name="T0" fmla="*/ 0 w 47"/>
                    <a:gd name="T1" fmla="*/ 0 h 57"/>
                    <a:gd name="T2" fmla="*/ 0 w 47"/>
                    <a:gd name="T3" fmla="*/ 0 h 57"/>
                    <a:gd name="T4" fmla="*/ 0 w 47"/>
                    <a:gd name="T5" fmla="*/ 0 h 57"/>
                    <a:gd name="T6" fmla="*/ 0 w 47"/>
                    <a:gd name="T7" fmla="*/ 0 h 57"/>
                    <a:gd name="T8" fmla="*/ 0 w 47"/>
                    <a:gd name="T9" fmla="*/ 0 h 57"/>
                    <a:gd name="T10" fmla="*/ 0 w 47"/>
                    <a:gd name="T11" fmla="*/ 0 h 57"/>
                    <a:gd name="T12" fmla="*/ 0 w 47"/>
                    <a:gd name="T13" fmla="*/ 0 h 57"/>
                    <a:gd name="T14" fmla="*/ 0 w 47"/>
                    <a:gd name="T15" fmla="*/ 0 h 57"/>
                    <a:gd name="T16" fmla="*/ 0 w 47"/>
                    <a:gd name="T17" fmla="*/ 0 h 57"/>
                    <a:gd name="T18" fmla="*/ 0 w 47"/>
                    <a:gd name="T19" fmla="*/ 0 h 57"/>
                    <a:gd name="T20" fmla="*/ 0 w 47"/>
                    <a:gd name="T21" fmla="*/ 0 h 57"/>
                    <a:gd name="T22" fmla="*/ 0 w 47"/>
                    <a:gd name="T23" fmla="*/ 0 h 57"/>
                    <a:gd name="T24" fmla="*/ 0 w 47"/>
                    <a:gd name="T25" fmla="*/ 0 h 57"/>
                    <a:gd name="T26" fmla="*/ 0 w 47"/>
                    <a:gd name="T27" fmla="*/ 0 h 57"/>
                    <a:gd name="T28" fmla="*/ 0 w 47"/>
                    <a:gd name="T29" fmla="*/ 0 h 57"/>
                    <a:gd name="T30" fmla="*/ 0 w 47"/>
                    <a:gd name="T31" fmla="*/ 0 h 57"/>
                    <a:gd name="T32" fmla="*/ 0 w 47"/>
                    <a:gd name="T33" fmla="*/ 0 h 57"/>
                    <a:gd name="T34" fmla="*/ 0 w 47"/>
                    <a:gd name="T35" fmla="*/ 0 h 57"/>
                    <a:gd name="T36" fmla="*/ 0 w 47"/>
                    <a:gd name="T37" fmla="*/ 0 h 57"/>
                    <a:gd name="T38" fmla="*/ 0 w 47"/>
                    <a:gd name="T39" fmla="*/ 0 h 57"/>
                    <a:gd name="T40" fmla="*/ 0 w 47"/>
                    <a:gd name="T41" fmla="*/ 0 h 57"/>
                    <a:gd name="T42" fmla="*/ 0 w 47"/>
                    <a:gd name="T43" fmla="*/ 0 h 57"/>
                    <a:gd name="T44" fmla="*/ 0 w 47"/>
                    <a:gd name="T45" fmla="*/ 0 h 57"/>
                    <a:gd name="T46" fmla="*/ 0 w 47"/>
                    <a:gd name="T47" fmla="*/ 0 h 57"/>
                    <a:gd name="T48" fmla="*/ 0 w 47"/>
                    <a:gd name="T49" fmla="*/ 0 h 57"/>
                    <a:gd name="T50" fmla="*/ 0 w 47"/>
                    <a:gd name="T51" fmla="*/ 0 h 57"/>
                    <a:gd name="T52" fmla="*/ 0 w 47"/>
                    <a:gd name="T53" fmla="*/ 0 h 57"/>
                    <a:gd name="T54" fmla="*/ 0 w 47"/>
                    <a:gd name="T55" fmla="*/ 0 h 57"/>
                    <a:gd name="T56" fmla="*/ 0 w 47"/>
                    <a:gd name="T57" fmla="*/ 0 h 5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7"/>
                    <a:gd name="T88" fmla="*/ 0 h 57"/>
                    <a:gd name="T89" fmla="*/ 47 w 47"/>
                    <a:gd name="T90" fmla="*/ 57 h 5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7" h="57">
                      <a:moveTo>
                        <a:pt x="7" y="16"/>
                      </a:moveTo>
                      <a:lnTo>
                        <a:pt x="14" y="9"/>
                      </a:lnTo>
                      <a:lnTo>
                        <a:pt x="21" y="4"/>
                      </a:lnTo>
                      <a:lnTo>
                        <a:pt x="31" y="1"/>
                      </a:lnTo>
                      <a:lnTo>
                        <a:pt x="39" y="0"/>
                      </a:lnTo>
                      <a:lnTo>
                        <a:pt x="44" y="0"/>
                      </a:lnTo>
                      <a:lnTo>
                        <a:pt x="47" y="1"/>
                      </a:lnTo>
                      <a:lnTo>
                        <a:pt x="47" y="4"/>
                      </a:lnTo>
                      <a:lnTo>
                        <a:pt x="46" y="7"/>
                      </a:lnTo>
                      <a:lnTo>
                        <a:pt x="43" y="12"/>
                      </a:lnTo>
                      <a:lnTo>
                        <a:pt x="39" y="16"/>
                      </a:lnTo>
                      <a:lnTo>
                        <a:pt x="34" y="20"/>
                      </a:lnTo>
                      <a:lnTo>
                        <a:pt x="29" y="23"/>
                      </a:lnTo>
                      <a:lnTo>
                        <a:pt x="24" y="28"/>
                      </a:lnTo>
                      <a:lnTo>
                        <a:pt x="19" y="34"/>
                      </a:lnTo>
                      <a:lnTo>
                        <a:pt x="14" y="39"/>
                      </a:lnTo>
                      <a:lnTo>
                        <a:pt x="11" y="45"/>
                      </a:lnTo>
                      <a:lnTo>
                        <a:pt x="10" y="49"/>
                      </a:lnTo>
                      <a:lnTo>
                        <a:pt x="9" y="55"/>
                      </a:lnTo>
                      <a:lnTo>
                        <a:pt x="7" y="56"/>
                      </a:lnTo>
                      <a:lnTo>
                        <a:pt x="6" y="57"/>
                      </a:lnTo>
                      <a:lnTo>
                        <a:pt x="5" y="56"/>
                      </a:lnTo>
                      <a:lnTo>
                        <a:pt x="4" y="52"/>
                      </a:lnTo>
                      <a:lnTo>
                        <a:pt x="2" y="44"/>
                      </a:lnTo>
                      <a:lnTo>
                        <a:pt x="0" y="34"/>
                      </a:lnTo>
                      <a:lnTo>
                        <a:pt x="2" y="29"/>
                      </a:lnTo>
                      <a:lnTo>
                        <a:pt x="2" y="24"/>
                      </a:lnTo>
                      <a:lnTo>
                        <a:pt x="4" y="20"/>
                      </a:lnTo>
                      <a:lnTo>
                        <a:pt x="7" y="16"/>
                      </a:lnTo>
                      <a:close/>
                    </a:path>
                  </a:pathLst>
                </a:custGeom>
                <a:solidFill>
                  <a:srgbClr val="413E3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25" name="Freeform 440"/>
                <p:cNvSpPr>
                  <a:spLocks/>
                </p:cNvSpPr>
                <p:nvPr/>
              </p:nvSpPr>
              <p:spPr bwMode="auto">
                <a:xfrm>
                  <a:off x="3430" y="1464"/>
                  <a:ext cx="15" cy="18"/>
                </a:xfrm>
                <a:custGeom>
                  <a:avLst/>
                  <a:gdLst>
                    <a:gd name="T0" fmla="*/ 0 w 43"/>
                    <a:gd name="T1" fmla="*/ 0 h 54"/>
                    <a:gd name="T2" fmla="*/ 0 w 43"/>
                    <a:gd name="T3" fmla="*/ 0 h 54"/>
                    <a:gd name="T4" fmla="*/ 0 w 43"/>
                    <a:gd name="T5" fmla="*/ 0 h 54"/>
                    <a:gd name="T6" fmla="*/ 0 w 43"/>
                    <a:gd name="T7" fmla="*/ 0 h 54"/>
                    <a:gd name="T8" fmla="*/ 0 w 43"/>
                    <a:gd name="T9" fmla="*/ 0 h 54"/>
                    <a:gd name="T10" fmla="*/ 0 w 43"/>
                    <a:gd name="T11" fmla="*/ 0 h 54"/>
                    <a:gd name="T12" fmla="*/ 0 w 43"/>
                    <a:gd name="T13" fmla="*/ 0 h 54"/>
                    <a:gd name="T14" fmla="*/ 0 w 43"/>
                    <a:gd name="T15" fmla="*/ 0 h 54"/>
                    <a:gd name="T16" fmla="*/ 0 w 43"/>
                    <a:gd name="T17" fmla="*/ 0 h 54"/>
                    <a:gd name="T18" fmla="*/ 0 w 43"/>
                    <a:gd name="T19" fmla="*/ 0 h 54"/>
                    <a:gd name="T20" fmla="*/ 0 w 43"/>
                    <a:gd name="T21" fmla="*/ 0 h 54"/>
                    <a:gd name="T22" fmla="*/ 0 w 43"/>
                    <a:gd name="T23" fmla="*/ 0 h 54"/>
                    <a:gd name="T24" fmla="*/ 0 w 43"/>
                    <a:gd name="T25" fmla="*/ 0 h 54"/>
                    <a:gd name="T26" fmla="*/ 0 w 43"/>
                    <a:gd name="T27" fmla="*/ 0 h 54"/>
                    <a:gd name="T28" fmla="*/ 0 w 43"/>
                    <a:gd name="T29" fmla="*/ 0 h 54"/>
                    <a:gd name="T30" fmla="*/ 0 w 43"/>
                    <a:gd name="T31" fmla="*/ 0 h 54"/>
                    <a:gd name="T32" fmla="*/ 0 w 43"/>
                    <a:gd name="T33" fmla="*/ 0 h 54"/>
                    <a:gd name="T34" fmla="*/ 0 w 43"/>
                    <a:gd name="T35" fmla="*/ 0 h 54"/>
                    <a:gd name="T36" fmla="*/ 0 w 43"/>
                    <a:gd name="T37" fmla="*/ 0 h 54"/>
                    <a:gd name="T38" fmla="*/ 0 w 43"/>
                    <a:gd name="T39" fmla="*/ 0 h 54"/>
                    <a:gd name="T40" fmla="*/ 0 w 43"/>
                    <a:gd name="T41" fmla="*/ 0 h 54"/>
                    <a:gd name="T42" fmla="*/ 0 w 43"/>
                    <a:gd name="T43" fmla="*/ 0 h 54"/>
                    <a:gd name="T44" fmla="*/ 0 w 43"/>
                    <a:gd name="T45" fmla="*/ 0 h 54"/>
                    <a:gd name="T46" fmla="*/ 0 w 43"/>
                    <a:gd name="T47" fmla="*/ 0 h 54"/>
                    <a:gd name="T48" fmla="*/ 0 w 43"/>
                    <a:gd name="T49" fmla="*/ 0 h 54"/>
                    <a:gd name="T50" fmla="*/ 0 w 43"/>
                    <a:gd name="T51" fmla="*/ 0 h 54"/>
                    <a:gd name="T52" fmla="*/ 0 w 43"/>
                    <a:gd name="T53" fmla="*/ 0 h 54"/>
                    <a:gd name="T54" fmla="*/ 0 w 43"/>
                    <a:gd name="T55" fmla="*/ 0 h 54"/>
                    <a:gd name="T56" fmla="*/ 0 w 43"/>
                    <a:gd name="T57" fmla="*/ 0 h 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3"/>
                    <a:gd name="T88" fmla="*/ 0 h 54"/>
                    <a:gd name="T89" fmla="*/ 43 w 43"/>
                    <a:gd name="T90" fmla="*/ 54 h 5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3" h="54">
                      <a:moveTo>
                        <a:pt x="6" y="15"/>
                      </a:moveTo>
                      <a:lnTo>
                        <a:pt x="13" y="9"/>
                      </a:lnTo>
                      <a:lnTo>
                        <a:pt x="19" y="4"/>
                      </a:lnTo>
                      <a:lnTo>
                        <a:pt x="26" y="2"/>
                      </a:lnTo>
                      <a:lnTo>
                        <a:pt x="35" y="0"/>
                      </a:lnTo>
                      <a:lnTo>
                        <a:pt x="39" y="0"/>
                      </a:lnTo>
                      <a:lnTo>
                        <a:pt x="41" y="1"/>
                      </a:lnTo>
                      <a:lnTo>
                        <a:pt x="43" y="3"/>
                      </a:lnTo>
                      <a:lnTo>
                        <a:pt x="41" y="8"/>
                      </a:lnTo>
                      <a:lnTo>
                        <a:pt x="38" y="11"/>
                      </a:lnTo>
                      <a:lnTo>
                        <a:pt x="35" y="15"/>
                      </a:lnTo>
                      <a:lnTo>
                        <a:pt x="30" y="19"/>
                      </a:lnTo>
                      <a:lnTo>
                        <a:pt x="25" y="22"/>
                      </a:lnTo>
                      <a:lnTo>
                        <a:pt x="19" y="26"/>
                      </a:lnTo>
                      <a:lnTo>
                        <a:pt x="15" y="32"/>
                      </a:lnTo>
                      <a:lnTo>
                        <a:pt x="11" y="37"/>
                      </a:lnTo>
                      <a:lnTo>
                        <a:pt x="8" y="44"/>
                      </a:lnTo>
                      <a:lnTo>
                        <a:pt x="7" y="48"/>
                      </a:lnTo>
                      <a:lnTo>
                        <a:pt x="4" y="51"/>
                      </a:lnTo>
                      <a:lnTo>
                        <a:pt x="4" y="52"/>
                      </a:lnTo>
                      <a:lnTo>
                        <a:pt x="3" y="54"/>
                      </a:lnTo>
                      <a:lnTo>
                        <a:pt x="2" y="51"/>
                      </a:lnTo>
                      <a:lnTo>
                        <a:pt x="1" y="49"/>
                      </a:lnTo>
                      <a:lnTo>
                        <a:pt x="0" y="41"/>
                      </a:lnTo>
                      <a:lnTo>
                        <a:pt x="0" y="32"/>
                      </a:lnTo>
                      <a:lnTo>
                        <a:pt x="1" y="26"/>
                      </a:lnTo>
                      <a:lnTo>
                        <a:pt x="1" y="22"/>
                      </a:lnTo>
                      <a:lnTo>
                        <a:pt x="3" y="18"/>
                      </a:lnTo>
                      <a:lnTo>
                        <a:pt x="6" y="15"/>
                      </a:lnTo>
                      <a:close/>
                    </a:path>
                  </a:pathLst>
                </a:custGeom>
                <a:solidFill>
                  <a:srgbClr val="47444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26" name="Freeform 441"/>
                <p:cNvSpPr>
                  <a:spLocks/>
                </p:cNvSpPr>
                <p:nvPr/>
              </p:nvSpPr>
              <p:spPr bwMode="auto">
                <a:xfrm>
                  <a:off x="3431" y="1465"/>
                  <a:ext cx="13" cy="16"/>
                </a:xfrm>
                <a:custGeom>
                  <a:avLst/>
                  <a:gdLst>
                    <a:gd name="T0" fmla="*/ 0 w 39"/>
                    <a:gd name="T1" fmla="*/ 0 h 49"/>
                    <a:gd name="T2" fmla="*/ 0 w 39"/>
                    <a:gd name="T3" fmla="*/ 0 h 49"/>
                    <a:gd name="T4" fmla="*/ 0 w 39"/>
                    <a:gd name="T5" fmla="*/ 0 h 49"/>
                    <a:gd name="T6" fmla="*/ 0 w 39"/>
                    <a:gd name="T7" fmla="*/ 0 h 49"/>
                    <a:gd name="T8" fmla="*/ 0 w 39"/>
                    <a:gd name="T9" fmla="*/ 0 h 49"/>
                    <a:gd name="T10" fmla="*/ 0 w 39"/>
                    <a:gd name="T11" fmla="*/ 0 h 49"/>
                    <a:gd name="T12" fmla="*/ 0 w 39"/>
                    <a:gd name="T13" fmla="*/ 0 h 49"/>
                    <a:gd name="T14" fmla="*/ 0 w 39"/>
                    <a:gd name="T15" fmla="*/ 0 h 49"/>
                    <a:gd name="T16" fmla="*/ 0 w 39"/>
                    <a:gd name="T17" fmla="*/ 0 h 49"/>
                    <a:gd name="T18" fmla="*/ 0 w 39"/>
                    <a:gd name="T19" fmla="*/ 0 h 49"/>
                    <a:gd name="T20" fmla="*/ 0 w 39"/>
                    <a:gd name="T21" fmla="*/ 0 h 49"/>
                    <a:gd name="T22" fmla="*/ 0 w 39"/>
                    <a:gd name="T23" fmla="*/ 0 h 49"/>
                    <a:gd name="T24" fmla="*/ 0 w 39"/>
                    <a:gd name="T25" fmla="*/ 0 h 49"/>
                    <a:gd name="T26" fmla="*/ 0 w 39"/>
                    <a:gd name="T27" fmla="*/ 0 h 49"/>
                    <a:gd name="T28" fmla="*/ 0 w 39"/>
                    <a:gd name="T29" fmla="*/ 0 h 49"/>
                    <a:gd name="T30" fmla="*/ 0 w 39"/>
                    <a:gd name="T31" fmla="*/ 0 h 49"/>
                    <a:gd name="T32" fmla="*/ 0 w 39"/>
                    <a:gd name="T33" fmla="*/ 0 h 49"/>
                    <a:gd name="T34" fmla="*/ 0 w 39"/>
                    <a:gd name="T35" fmla="*/ 0 h 49"/>
                    <a:gd name="T36" fmla="*/ 0 w 39"/>
                    <a:gd name="T37" fmla="*/ 0 h 49"/>
                    <a:gd name="T38" fmla="*/ 0 w 39"/>
                    <a:gd name="T39" fmla="*/ 0 h 49"/>
                    <a:gd name="T40" fmla="*/ 0 w 39"/>
                    <a:gd name="T41" fmla="*/ 0 h 49"/>
                    <a:gd name="T42" fmla="*/ 0 w 39"/>
                    <a:gd name="T43" fmla="*/ 0 h 49"/>
                    <a:gd name="T44" fmla="*/ 0 w 39"/>
                    <a:gd name="T45" fmla="*/ 0 h 49"/>
                    <a:gd name="T46" fmla="*/ 0 w 39"/>
                    <a:gd name="T47" fmla="*/ 0 h 49"/>
                    <a:gd name="T48" fmla="*/ 0 w 39"/>
                    <a:gd name="T49" fmla="*/ 0 h 4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9"/>
                    <a:gd name="T76" fmla="*/ 0 h 49"/>
                    <a:gd name="T77" fmla="*/ 39 w 39"/>
                    <a:gd name="T78" fmla="*/ 49 h 4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9" h="49">
                      <a:moveTo>
                        <a:pt x="23" y="19"/>
                      </a:moveTo>
                      <a:lnTo>
                        <a:pt x="17" y="23"/>
                      </a:lnTo>
                      <a:lnTo>
                        <a:pt x="13" y="27"/>
                      </a:lnTo>
                      <a:lnTo>
                        <a:pt x="9" y="34"/>
                      </a:lnTo>
                      <a:lnTo>
                        <a:pt x="6" y="41"/>
                      </a:lnTo>
                      <a:lnTo>
                        <a:pt x="5" y="45"/>
                      </a:lnTo>
                      <a:lnTo>
                        <a:pt x="3" y="48"/>
                      </a:lnTo>
                      <a:lnTo>
                        <a:pt x="2" y="49"/>
                      </a:lnTo>
                      <a:lnTo>
                        <a:pt x="1" y="47"/>
                      </a:lnTo>
                      <a:lnTo>
                        <a:pt x="1" y="44"/>
                      </a:lnTo>
                      <a:lnTo>
                        <a:pt x="0" y="36"/>
                      </a:lnTo>
                      <a:lnTo>
                        <a:pt x="1" y="27"/>
                      </a:lnTo>
                      <a:lnTo>
                        <a:pt x="3" y="20"/>
                      </a:lnTo>
                      <a:lnTo>
                        <a:pt x="7" y="14"/>
                      </a:lnTo>
                      <a:lnTo>
                        <a:pt x="13" y="8"/>
                      </a:lnTo>
                      <a:lnTo>
                        <a:pt x="18" y="4"/>
                      </a:lnTo>
                      <a:lnTo>
                        <a:pt x="24" y="2"/>
                      </a:lnTo>
                      <a:lnTo>
                        <a:pt x="31" y="0"/>
                      </a:lnTo>
                      <a:lnTo>
                        <a:pt x="36" y="0"/>
                      </a:lnTo>
                      <a:lnTo>
                        <a:pt x="39" y="0"/>
                      </a:lnTo>
                      <a:lnTo>
                        <a:pt x="39" y="2"/>
                      </a:lnTo>
                      <a:lnTo>
                        <a:pt x="38" y="6"/>
                      </a:lnTo>
                      <a:lnTo>
                        <a:pt x="32" y="12"/>
                      </a:lnTo>
                      <a:lnTo>
                        <a:pt x="23" y="19"/>
                      </a:lnTo>
                      <a:close/>
                    </a:path>
                  </a:pathLst>
                </a:custGeom>
                <a:solidFill>
                  <a:srgbClr val="4E4B4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27" name="Freeform 442"/>
                <p:cNvSpPr>
                  <a:spLocks/>
                </p:cNvSpPr>
                <p:nvPr/>
              </p:nvSpPr>
              <p:spPr bwMode="auto">
                <a:xfrm>
                  <a:off x="3420" y="1477"/>
                  <a:ext cx="14" cy="15"/>
                </a:xfrm>
                <a:custGeom>
                  <a:avLst/>
                  <a:gdLst>
                    <a:gd name="T0" fmla="*/ 0 w 42"/>
                    <a:gd name="T1" fmla="*/ 0 h 44"/>
                    <a:gd name="T2" fmla="*/ 0 w 42"/>
                    <a:gd name="T3" fmla="*/ 0 h 44"/>
                    <a:gd name="T4" fmla="*/ 0 w 42"/>
                    <a:gd name="T5" fmla="*/ 0 h 44"/>
                    <a:gd name="T6" fmla="*/ 0 w 42"/>
                    <a:gd name="T7" fmla="*/ 0 h 44"/>
                    <a:gd name="T8" fmla="*/ 0 w 42"/>
                    <a:gd name="T9" fmla="*/ 0 h 44"/>
                    <a:gd name="T10" fmla="*/ 0 w 42"/>
                    <a:gd name="T11" fmla="*/ 0 h 44"/>
                    <a:gd name="T12" fmla="*/ 0 w 42"/>
                    <a:gd name="T13" fmla="*/ 0 h 44"/>
                    <a:gd name="T14" fmla="*/ 0 w 42"/>
                    <a:gd name="T15" fmla="*/ 0 h 44"/>
                    <a:gd name="T16" fmla="*/ 0 w 42"/>
                    <a:gd name="T17" fmla="*/ 0 h 44"/>
                    <a:gd name="T18" fmla="*/ 0 w 42"/>
                    <a:gd name="T19" fmla="*/ 0 h 44"/>
                    <a:gd name="T20" fmla="*/ 0 w 42"/>
                    <a:gd name="T21" fmla="*/ 0 h 44"/>
                    <a:gd name="T22" fmla="*/ 0 w 42"/>
                    <a:gd name="T23" fmla="*/ 0 h 44"/>
                    <a:gd name="T24" fmla="*/ 0 w 42"/>
                    <a:gd name="T25" fmla="*/ 0 h 44"/>
                    <a:gd name="T26" fmla="*/ 0 w 42"/>
                    <a:gd name="T27" fmla="*/ 0 h 44"/>
                    <a:gd name="T28" fmla="*/ 0 w 42"/>
                    <a:gd name="T29" fmla="*/ 0 h 44"/>
                    <a:gd name="T30" fmla="*/ 0 w 42"/>
                    <a:gd name="T31" fmla="*/ 0 h 44"/>
                    <a:gd name="T32" fmla="*/ 0 w 42"/>
                    <a:gd name="T33" fmla="*/ 0 h 44"/>
                    <a:gd name="T34" fmla="*/ 0 w 42"/>
                    <a:gd name="T35" fmla="*/ 0 h 44"/>
                    <a:gd name="T36" fmla="*/ 0 w 42"/>
                    <a:gd name="T37" fmla="*/ 0 h 44"/>
                    <a:gd name="T38" fmla="*/ 0 w 42"/>
                    <a:gd name="T39" fmla="*/ 0 h 44"/>
                    <a:gd name="T40" fmla="*/ 0 w 42"/>
                    <a:gd name="T41" fmla="*/ 0 h 44"/>
                    <a:gd name="T42" fmla="*/ 0 w 42"/>
                    <a:gd name="T43" fmla="*/ 0 h 44"/>
                    <a:gd name="T44" fmla="*/ 0 w 42"/>
                    <a:gd name="T45" fmla="*/ 0 h 44"/>
                    <a:gd name="T46" fmla="*/ 0 w 42"/>
                    <a:gd name="T47" fmla="*/ 0 h 44"/>
                    <a:gd name="T48" fmla="*/ 0 w 42"/>
                    <a:gd name="T49" fmla="*/ 0 h 44"/>
                    <a:gd name="T50" fmla="*/ 0 w 42"/>
                    <a:gd name="T51" fmla="*/ 0 h 44"/>
                    <a:gd name="T52" fmla="*/ 0 w 42"/>
                    <a:gd name="T53" fmla="*/ 0 h 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2"/>
                    <a:gd name="T82" fmla="*/ 0 h 44"/>
                    <a:gd name="T83" fmla="*/ 42 w 42"/>
                    <a:gd name="T84" fmla="*/ 44 h 4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2" h="44">
                      <a:moveTo>
                        <a:pt x="12" y="33"/>
                      </a:moveTo>
                      <a:lnTo>
                        <a:pt x="9" y="30"/>
                      </a:lnTo>
                      <a:lnTo>
                        <a:pt x="5" y="28"/>
                      </a:lnTo>
                      <a:lnTo>
                        <a:pt x="3" y="25"/>
                      </a:lnTo>
                      <a:lnTo>
                        <a:pt x="2" y="21"/>
                      </a:lnTo>
                      <a:lnTo>
                        <a:pt x="1" y="18"/>
                      </a:lnTo>
                      <a:lnTo>
                        <a:pt x="0" y="13"/>
                      </a:lnTo>
                      <a:lnTo>
                        <a:pt x="1" y="9"/>
                      </a:lnTo>
                      <a:lnTo>
                        <a:pt x="2" y="6"/>
                      </a:lnTo>
                      <a:lnTo>
                        <a:pt x="4" y="3"/>
                      </a:lnTo>
                      <a:lnTo>
                        <a:pt x="7" y="1"/>
                      </a:lnTo>
                      <a:lnTo>
                        <a:pt x="8" y="0"/>
                      </a:lnTo>
                      <a:lnTo>
                        <a:pt x="10" y="0"/>
                      </a:lnTo>
                      <a:lnTo>
                        <a:pt x="13" y="2"/>
                      </a:lnTo>
                      <a:lnTo>
                        <a:pt x="16" y="8"/>
                      </a:lnTo>
                      <a:lnTo>
                        <a:pt x="19" y="16"/>
                      </a:lnTo>
                      <a:lnTo>
                        <a:pt x="26" y="24"/>
                      </a:lnTo>
                      <a:lnTo>
                        <a:pt x="33" y="32"/>
                      </a:lnTo>
                      <a:lnTo>
                        <a:pt x="39" y="38"/>
                      </a:lnTo>
                      <a:lnTo>
                        <a:pt x="42" y="41"/>
                      </a:lnTo>
                      <a:lnTo>
                        <a:pt x="42" y="43"/>
                      </a:lnTo>
                      <a:lnTo>
                        <a:pt x="40" y="44"/>
                      </a:lnTo>
                      <a:lnTo>
                        <a:pt x="35" y="43"/>
                      </a:lnTo>
                      <a:lnTo>
                        <a:pt x="31" y="42"/>
                      </a:lnTo>
                      <a:lnTo>
                        <a:pt x="24" y="40"/>
                      </a:lnTo>
                      <a:lnTo>
                        <a:pt x="18" y="36"/>
                      </a:lnTo>
                      <a:lnTo>
                        <a:pt x="12" y="33"/>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28" name="Freeform 443"/>
                <p:cNvSpPr>
                  <a:spLocks/>
                </p:cNvSpPr>
                <p:nvPr/>
              </p:nvSpPr>
              <p:spPr bwMode="auto">
                <a:xfrm>
                  <a:off x="3421" y="1478"/>
                  <a:ext cx="12" cy="13"/>
                </a:xfrm>
                <a:custGeom>
                  <a:avLst/>
                  <a:gdLst>
                    <a:gd name="T0" fmla="*/ 0 w 38"/>
                    <a:gd name="T1" fmla="*/ 0 h 41"/>
                    <a:gd name="T2" fmla="*/ 0 w 38"/>
                    <a:gd name="T3" fmla="*/ 0 h 41"/>
                    <a:gd name="T4" fmla="*/ 0 w 38"/>
                    <a:gd name="T5" fmla="*/ 0 h 41"/>
                    <a:gd name="T6" fmla="*/ 0 w 38"/>
                    <a:gd name="T7" fmla="*/ 0 h 41"/>
                    <a:gd name="T8" fmla="*/ 0 w 38"/>
                    <a:gd name="T9" fmla="*/ 0 h 41"/>
                    <a:gd name="T10" fmla="*/ 0 w 38"/>
                    <a:gd name="T11" fmla="*/ 0 h 41"/>
                    <a:gd name="T12" fmla="*/ 0 w 38"/>
                    <a:gd name="T13" fmla="*/ 0 h 41"/>
                    <a:gd name="T14" fmla="*/ 0 w 38"/>
                    <a:gd name="T15" fmla="*/ 0 h 41"/>
                    <a:gd name="T16" fmla="*/ 0 w 38"/>
                    <a:gd name="T17" fmla="*/ 0 h 41"/>
                    <a:gd name="T18" fmla="*/ 0 w 38"/>
                    <a:gd name="T19" fmla="*/ 0 h 41"/>
                    <a:gd name="T20" fmla="*/ 0 w 38"/>
                    <a:gd name="T21" fmla="*/ 0 h 41"/>
                    <a:gd name="T22" fmla="*/ 0 w 38"/>
                    <a:gd name="T23" fmla="*/ 0 h 41"/>
                    <a:gd name="T24" fmla="*/ 0 w 38"/>
                    <a:gd name="T25" fmla="*/ 0 h 41"/>
                    <a:gd name="T26" fmla="*/ 0 w 38"/>
                    <a:gd name="T27" fmla="*/ 0 h 41"/>
                    <a:gd name="T28" fmla="*/ 0 w 38"/>
                    <a:gd name="T29" fmla="*/ 0 h 41"/>
                    <a:gd name="T30" fmla="*/ 0 w 38"/>
                    <a:gd name="T31" fmla="*/ 0 h 41"/>
                    <a:gd name="T32" fmla="*/ 0 w 38"/>
                    <a:gd name="T33" fmla="*/ 0 h 41"/>
                    <a:gd name="T34" fmla="*/ 0 w 38"/>
                    <a:gd name="T35" fmla="*/ 0 h 41"/>
                    <a:gd name="T36" fmla="*/ 0 w 38"/>
                    <a:gd name="T37" fmla="*/ 0 h 41"/>
                    <a:gd name="T38" fmla="*/ 0 w 38"/>
                    <a:gd name="T39" fmla="*/ 0 h 41"/>
                    <a:gd name="T40" fmla="*/ 0 w 38"/>
                    <a:gd name="T41" fmla="*/ 0 h 41"/>
                    <a:gd name="T42" fmla="*/ 0 w 38"/>
                    <a:gd name="T43" fmla="*/ 0 h 41"/>
                    <a:gd name="T44" fmla="*/ 0 w 38"/>
                    <a:gd name="T45" fmla="*/ 0 h 4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41"/>
                    <a:gd name="T71" fmla="*/ 38 w 38"/>
                    <a:gd name="T72" fmla="*/ 41 h 4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41">
                      <a:moveTo>
                        <a:pt x="13" y="7"/>
                      </a:moveTo>
                      <a:lnTo>
                        <a:pt x="16" y="15"/>
                      </a:lnTo>
                      <a:lnTo>
                        <a:pt x="22" y="22"/>
                      </a:lnTo>
                      <a:lnTo>
                        <a:pt x="29" y="29"/>
                      </a:lnTo>
                      <a:lnTo>
                        <a:pt x="35" y="34"/>
                      </a:lnTo>
                      <a:lnTo>
                        <a:pt x="38" y="39"/>
                      </a:lnTo>
                      <a:lnTo>
                        <a:pt x="38" y="40"/>
                      </a:lnTo>
                      <a:lnTo>
                        <a:pt x="36" y="41"/>
                      </a:lnTo>
                      <a:lnTo>
                        <a:pt x="32" y="41"/>
                      </a:lnTo>
                      <a:lnTo>
                        <a:pt x="22" y="37"/>
                      </a:lnTo>
                      <a:lnTo>
                        <a:pt x="11" y="31"/>
                      </a:lnTo>
                      <a:lnTo>
                        <a:pt x="6" y="26"/>
                      </a:lnTo>
                      <a:lnTo>
                        <a:pt x="1" y="20"/>
                      </a:lnTo>
                      <a:lnTo>
                        <a:pt x="0" y="16"/>
                      </a:lnTo>
                      <a:lnTo>
                        <a:pt x="0" y="12"/>
                      </a:lnTo>
                      <a:lnTo>
                        <a:pt x="0" y="9"/>
                      </a:lnTo>
                      <a:lnTo>
                        <a:pt x="1" y="5"/>
                      </a:lnTo>
                      <a:lnTo>
                        <a:pt x="3" y="2"/>
                      </a:lnTo>
                      <a:lnTo>
                        <a:pt x="5" y="0"/>
                      </a:lnTo>
                      <a:lnTo>
                        <a:pt x="7" y="0"/>
                      </a:lnTo>
                      <a:lnTo>
                        <a:pt x="8" y="0"/>
                      </a:lnTo>
                      <a:lnTo>
                        <a:pt x="10" y="2"/>
                      </a:lnTo>
                      <a:lnTo>
                        <a:pt x="13" y="7"/>
                      </a:lnTo>
                      <a:close/>
                    </a:path>
                  </a:pathLst>
                </a:custGeom>
                <a:solidFill>
                  <a:srgbClr val="3C383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29" name="Freeform 444"/>
                <p:cNvSpPr>
                  <a:spLocks/>
                </p:cNvSpPr>
                <p:nvPr/>
              </p:nvSpPr>
              <p:spPr bwMode="auto">
                <a:xfrm>
                  <a:off x="3421" y="1478"/>
                  <a:ext cx="12" cy="13"/>
                </a:xfrm>
                <a:custGeom>
                  <a:avLst/>
                  <a:gdLst>
                    <a:gd name="T0" fmla="*/ 0 w 35"/>
                    <a:gd name="T1" fmla="*/ 0 h 39"/>
                    <a:gd name="T2" fmla="*/ 0 w 35"/>
                    <a:gd name="T3" fmla="*/ 0 h 39"/>
                    <a:gd name="T4" fmla="*/ 0 w 35"/>
                    <a:gd name="T5" fmla="*/ 0 h 39"/>
                    <a:gd name="T6" fmla="*/ 0 w 35"/>
                    <a:gd name="T7" fmla="*/ 0 h 39"/>
                    <a:gd name="T8" fmla="*/ 0 w 35"/>
                    <a:gd name="T9" fmla="*/ 0 h 39"/>
                    <a:gd name="T10" fmla="*/ 0 w 35"/>
                    <a:gd name="T11" fmla="*/ 0 h 39"/>
                    <a:gd name="T12" fmla="*/ 0 w 35"/>
                    <a:gd name="T13" fmla="*/ 0 h 39"/>
                    <a:gd name="T14" fmla="*/ 0 w 35"/>
                    <a:gd name="T15" fmla="*/ 0 h 39"/>
                    <a:gd name="T16" fmla="*/ 0 w 35"/>
                    <a:gd name="T17" fmla="*/ 0 h 39"/>
                    <a:gd name="T18" fmla="*/ 0 w 35"/>
                    <a:gd name="T19" fmla="*/ 0 h 39"/>
                    <a:gd name="T20" fmla="*/ 0 w 35"/>
                    <a:gd name="T21" fmla="*/ 0 h 39"/>
                    <a:gd name="T22" fmla="*/ 0 w 35"/>
                    <a:gd name="T23" fmla="*/ 0 h 39"/>
                    <a:gd name="T24" fmla="*/ 0 w 35"/>
                    <a:gd name="T25" fmla="*/ 0 h 39"/>
                    <a:gd name="T26" fmla="*/ 0 w 35"/>
                    <a:gd name="T27" fmla="*/ 0 h 39"/>
                    <a:gd name="T28" fmla="*/ 0 w 35"/>
                    <a:gd name="T29" fmla="*/ 0 h 39"/>
                    <a:gd name="T30" fmla="*/ 0 w 35"/>
                    <a:gd name="T31" fmla="*/ 0 h 39"/>
                    <a:gd name="T32" fmla="*/ 0 w 35"/>
                    <a:gd name="T33" fmla="*/ 0 h 39"/>
                    <a:gd name="T34" fmla="*/ 0 w 35"/>
                    <a:gd name="T35" fmla="*/ 0 h 39"/>
                    <a:gd name="T36" fmla="*/ 0 w 35"/>
                    <a:gd name="T37" fmla="*/ 0 h 39"/>
                    <a:gd name="T38" fmla="*/ 0 w 35"/>
                    <a:gd name="T39" fmla="*/ 0 h 39"/>
                    <a:gd name="T40" fmla="*/ 0 w 35"/>
                    <a:gd name="T41" fmla="*/ 0 h 39"/>
                    <a:gd name="T42" fmla="*/ 0 w 35"/>
                    <a:gd name="T43" fmla="*/ 0 h 39"/>
                    <a:gd name="T44" fmla="*/ 0 w 35"/>
                    <a:gd name="T45" fmla="*/ 0 h 3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5"/>
                    <a:gd name="T70" fmla="*/ 0 h 39"/>
                    <a:gd name="T71" fmla="*/ 35 w 35"/>
                    <a:gd name="T72" fmla="*/ 39 h 3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5" h="39">
                      <a:moveTo>
                        <a:pt x="10" y="6"/>
                      </a:moveTo>
                      <a:lnTo>
                        <a:pt x="14" y="14"/>
                      </a:lnTo>
                      <a:lnTo>
                        <a:pt x="19" y="20"/>
                      </a:lnTo>
                      <a:lnTo>
                        <a:pt x="24" y="27"/>
                      </a:lnTo>
                      <a:lnTo>
                        <a:pt x="30" y="32"/>
                      </a:lnTo>
                      <a:lnTo>
                        <a:pt x="34" y="36"/>
                      </a:lnTo>
                      <a:lnTo>
                        <a:pt x="35" y="38"/>
                      </a:lnTo>
                      <a:lnTo>
                        <a:pt x="32" y="39"/>
                      </a:lnTo>
                      <a:lnTo>
                        <a:pt x="30" y="38"/>
                      </a:lnTo>
                      <a:lnTo>
                        <a:pt x="21" y="34"/>
                      </a:lnTo>
                      <a:lnTo>
                        <a:pt x="10" y="28"/>
                      </a:lnTo>
                      <a:lnTo>
                        <a:pt x="6" y="24"/>
                      </a:lnTo>
                      <a:lnTo>
                        <a:pt x="1" y="18"/>
                      </a:lnTo>
                      <a:lnTo>
                        <a:pt x="0" y="15"/>
                      </a:lnTo>
                      <a:lnTo>
                        <a:pt x="0" y="11"/>
                      </a:lnTo>
                      <a:lnTo>
                        <a:pt x="0" y="8"/>
                      </a:lnTo>
                      <a:lnTo>
                        <a:pt x="1" y="5"/>
                      </a:lnTo>
                      <a:lnTo>
                        <a:pt x="2" y="2"/>
                      </a:lnTo>
                      <a:lnTo>
                        <a:pt x="4" y="0"/>
                      </a:lnTo>
                      <a:lnTo>
                        <a:pt x="6" y="0"/>
                      </a:lnTo>
                      <a:lnTo>
                        <a:pt x="7" y="0"/>
                      </a:lnTo>
                      <a:lnTo>
                        <a:pt x="9" y="2"/>
                      </a:lnTo>
                      <a:lnTo>
                        <a:pt x="10" y="6"/>
                      </a:lnTo>
                      <a:close/>
                    </a:path>
                  </a:pathLst>
                </a:custGeom>
                <a:solidFill>
                  <a:srgbClr val="514E4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30" name="Freeform 445"/>
                <p:cNvSpPr>
                  <a:spLocks/>
                </p:cNvSpPr>
                <p:nvPr/>
              </p:nvSpPr>
              <p:spPr bwMode="auto">
                <a:xfrm>
                  <a:off x="3421" y="1478"/>
                  <a:ext cx="11" cy="12"/>
                </a:xfrm>
                <a:custGeom>
                  <a:avLst/>
                  <a:gdLst>
                    <a:gd name="T0" fmla="*/ 0 w 31"/>
                    <a:gd name="T1" fmla="*/ 0 h 37"/>
                    <a:gd name="T2" fmla="*/ 0 w 31"/>
                    <a:gd name="T3" fmla="*/ 0 h 37"/>
                    <a:gd name="T4" fmla="*/ 0 w 31"/>
                    <a:gd name="T5" fmla="*/ 0 h 37"/>
                    <a:gd name="T6" fmla="*/ 0 w 31"/>
                    <a:gd name="T7" fmla="*/ 0 h 37"/>
                    <a:gd name="T8" fmla="*/ 0 w 31"/>
                    <a:gd name="T9" fmla="*/ 0 h 37"/>
                    <a:gd name="T10" fmla="*/ 0 w 31"/>
                    <a:gd name="T11" fmla="*/ 0 h 37"/>
                    <a:gd name="T12" fmla="*/ 0 w 31"/>
                    <a:gd name="T13" fmla="*/ 0 h 37"/>
                    <a:gd name="T14" fmla="*/ 0 w 31"/>
                    <a:gd name="T15" fmla="*/ 0 h 37"/>
                    <a:gd name="T16" fmla="*/ 0 w 31"/>
                    <a:gd name="T17" fmla="*/ 0 h 37"/>
                    <a:gd name="T18" fmla="*/ 0 w 31"/>
                    <a:gd name="T19" fmla="*/ 0 h 37"/>
                    <a:gd name="T20" fmla="*/ 0 w 31"/>
                    <a:gd name="T21" fmla="*/ 0 h 37"/>
                    <a:gd name="T22" fmla="*/ 0 w 31"/>
                    <a:gd name="T23" fmla="*/ 0 h 37"/>
                    <a:gd name="T24" fmla="*/ 0 w 31"/>
                    <a:gd name="T25" fmla="*/ 0 h 37"/>
                    <a:gd name="T26" fmla="*/ 0 w 31"/>
                    <a:gd name="T27" fmla="*/ 0 h 37"/>
                    <a:gd name="T28" fmla="*/ 0 w 31"/>
                    <a:gd name="T29" fmla="*/ 0 h 37"/>
                    <a:gd name="T30" fmla="*/ 0 w 31"/>
                    <a:gd name="T31" fmla="*/ 0 h 37"/>
                    <a:gd name="T32" fmla="*/ 0 w 31"/>
                    <a:gd name="T33" fmla="*/ 0 h 37"/>
                    <a:gd name="T34" fmla="*/ 0 w 31"/>
                    <a:gd name="T35" fmla="*/ 0 h 37"/>
                    <a:gd name="T36" fmla="*/ 0 w 31"/>
                    <a:gd name="T37" fmla="*/ 0 h 37"/>
                    <a:gd name="T38" fmla="*/ 0 w 31"/>
                    <a:gd name="T39" fmla="*/ 0 h 37"/>
                    <a:gd name="T40" fmla="*/ 0 w 31"/>
                    <a:gd name="T41" fmla="*/ 0 h 37"/>
                    <a:gd name="T42" fmla="*/ 0 w 31"/>
                    <a:gd name="T43" fmla="*/ 0 h 37"/>
                    <a:gd name="T44" fmla="*/ 0 w 31"/>
                    <a:gd name="T45" fmla="*/ 0 h 3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1"/>
                    <a:gd name="T70" fmla="*/ 0 h 37"/>
                    <a:gd name="T71" fmla="*/ 31 w 31"/>
                    <a:gd name="T72" fmla="*/ 37 h 3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1" h="37">
                      <a:moveTo>
                        <a:pt x="9" y="6"/>
                      </a:moveTo>
                      <a:lnTo>
                        <a:pt x="12" y="14"/>
                      </a:lnTo>
                      <a:lnTo>
                        <a:pt x="15" y="20"/>
                      </a:lnTo>
                      <a:lnTo>
                        <a:pt x="21" y="25"/>
                      </a:lnTo>
                      <a:lnTo>
                        <a:pt x="27" y="30"/>
                      </a:lnTo>
                      <a:lnTo>
                        <a:pt x="30" y="34"/>
                      </a:lnTo>
                      <a:lnTo>
                        <a:pt x="31" y="36"/>
                      </a:lnTo>
                      <a:lnTo>
                        <a:pt x="30" y="37"/>
                      </a:lnTo>
                      <a:lnTo>
                        <a:pt x="27" y="36"/>
                      </a:lnTo>
                      <a:lnTo>
                        <a:pt x="19" y="32"/>
                      </a:lnTo>
                      <a:lnTo>
                        <a:pt x="11" y="27"/>
                      </a:lnTo>
                      <a:lnTo>
                        <a:pt x="6" y="23"/>
                      </a:lnTo>
                      <a:lnTo>
                        <a:pt x="1" y="18"/>
                      </a:lnTo>
                      <a:lnTo>
                        <a:pt x="1" y="15"/>
                      </a:lnTo>
                      <a:lnTo>
                        <a:pt x="0" y="11"/>
                      </a:lnTo>
                      <a:lnTo>
                        <a:pt x="0" y="8"/>
                      </a:lnTo>
                      <a:lnTo>
                        <a:pt x="1" y="5"/>
                      </a:lnTo>
                      <a:lnTo>
                        <a:pt x="3" y="2"/>
                      </a:lnTo>
                      <a:lnTo>
                        <a:pt x="4" y="1"/>
                      </a:lnTo>
                      <a:lnTo>
                        <a:pt x="5" y="0"/>
                      </a:lnTo>
                      <a:lnTo>
                        <a:pt x="6" y="1"/>
                      </a:lnTo>
                      <a:lnTo>
                        <a:pt x="7" y="3"/>
                      </a:lnTo>
                      <a:lnTo>
                        <a:pt x="9" y="6"/>
                      </a:lnTo>
                      <a:close/>
                    </a:path>
                  </a:pathLst>
                </a:custGeom>
                <a:solidFill>
                  <a:srgbClr val="62605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31" name="Freeform 446"/>
                <p:cNvSpPr>
                  <a:spLocks/>
                </p:cNvSpPr>
                <p:nvPr/>
              </p:nvSpPr>
              <p:spPr bwMode="auto">
                <a:xfrm>
                  <a:off x="3422" y="1478"/>
                  <a:ext cx="9" cy="11"/>
                </a:xfrm>
                <a:custGeom>
                  <a:avLst/>
                  <a:gdLst>
                    <a:gd name="T0" fmla="*/ 0 w 25"/>
                    <a:gd name="T1" fmla="*/ 0 h 33"/>
                    <a:gd name="T2" fmla="*/ 0 w 25"/>
                    <a:gd name="T3" fmla="*/ 0 h 33"/>
                    <a:gd name="T4" fmla="*/ 0 w 25"/>
                    <a:gd name="T5" fmla="*/ 0 h 33"/>
                    <a:gd name="T6" fmla="*/ 0 w 25"/>
                    <a:gd name="T7" fmla="*/ 0 h 33"/>
                    <a:gd name="T8" fmla="*/ 0 w 25"/>
                    <a:gd name="T9" fmla="*/ 0 h 33"/>
                    <a:gd name="T10" fmla="*/ 0 w 25"/>
                    <a:gd name="T11" fmla="*/ 0 h 33"/>
                    <a:gd name="T12" fmla="*/ 0 w 25"/>
                    <a:gd name="T13" fmla="*/ 0 h 33"/>
                    <a:gd name="T14" fmla="*/ 0 w 25"/>
                    <a:gd name="T15" fmla="*/ 0 h 33"/>
                    <a:gd name="T16" fmla="*/ 0 w 25"/>
                    <a:gd name="T17" fmla="*/ 0 h 33"/>
                    <a:gd name="T18" fmla="*/ 0 w 25"/>
                    <a:gd name="T19" fmla="*/ 0 h 33"/>
                    <a:gd name="T20" fmla="*/ 0 w 25"/>
                    <a:gd name="T21" fmla="*/ 0 h 33"/>
                    <a:gd name="T22" fmla="*/ 0 w 25"/>
                    <a:gd name="T23" fmla="*/ 0 h 33"/>
                    <a:gd name="T24" fmla="*/ 0 w 25"/>
                    <a:gd name="T25" fmla="*/ 0 h 33"/>
                    <a:gd name="T26" fmla="*/ 0 w 25"/>
                    <a:gd name="T27" fmla="*/ 0 h 33"/>
                    <a:gd name="T28" fmla="*/ 0 w 25"/>
                    <a:gd name="T29" fmla="*/ 0 h 33"/>
                    <a:gd name="T30" fmla="*/ 0 w 25"/>
                    <a:gd name="T31" fmla="*/ 0 h 33"/>
                    <a:gd name="T32" fmla="*/ 0 w 25"/>
                    <a:gd name="T33" fmla="*/ 0 h 33"/>
                    <a:gd name="T34" fmla="*/ 0 w 25"/>
                    <a:gd name="T35" fmla="*/ 0 h 33"/>
                    <a:gd name="T36" fmla="*/ 0 w 25"/>
                    <a:gd name="T37" fmla="*/ 0 h 33"/>
                    <a:gd name="T38" fmla="*/ 0 w 25"/>
                    <a:gd name="T39" fmla="*/ 0 h 33"/>
                    <a:gd name="T40" fmla="*/ 0 w 25"/>
                    <a:gd name="T41" fmla="*/ 0 h 3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
                    <a:gd name="T64" fmla="*/ 0 h 33"/>
                    <a:gd name="T65" fmla="*/ 25 w 25"/>
                    <a:gd name="T66" fmla="*/ 33 h 3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 h="33">
                      <a:moveTo>
                        <a:pt x="5" y="6"/>
                      </a:moveTo>
                      <a:lnTo>
                        <a:pt x="8" y="13"/>
                      </a:lnTo>
                      <a:lnTo>
                        <a:pt x="11" y="18"/>
                      </a:lnTo>
                      <a:lnTo>
                        <a:pt x="15" y="23"/>
                      </a:lnTo>
                      <a:lnTo>
                        <a:pt x="20" y="27"/>
                      </a:lnTo>
                      <a:lnTo>
                        <a:pt x="24" y="31"/>
                      </a:lnTo>
                      <a:lnTo>
                        <a:pt x="25" y="33"/>
                      </a:lnTo>
                      <a:lnTo>
                        <a:pt x="23" y="33"/>
                      </a:lnTo>
                      <a:lnTo>
                        <a:pt x="16" y="30"/>
                      </a:lnTo>
                      <a:lnTo>
                        <a:pt x="9" y="25"/>
                      </a:lnTo>
                      <a:lnTo>
                        <a:pt x="4" y="21"/>
                      </a:lnTo>
                      <a:lnTo>
                        <a:pt x="1" y="17"/>
                      </a:lnTo>
                      <a:lnTo>
                        <a:pt x="0" y="10"/>
                      </a:lnTo>
                      <a:lnTo>
                        <a:pt x="0" y="4"/>
                      </a:lnTo>
                      <a:lnTo>
                        <a:pt x="1" y="2"/>
                      </a:lnTo>
                      <a:lnTo>
                        <a:pt x="1" y="1"/>
                      </a:lnTo>
                      <a:lnTo>
                        <a:pt x="2" y="0"/>
                      </a:lnTo>
                      <a:lnTo>
                        <a:pt x="3" y="1"/>
                      </a:lnTo>
                      <a:lnTo>
                        <a:pt x="4" y="3"/>
                      </a:lnTo>
                      <a:lnTo>
                        <a:pt x="5" y="6"/>
                      </a:lnTo>
                      <a:close/>
                    </a:path>
                  </a:pathLst>
                </a:custGeom>
                <a:solidFill>
                  <a:srgbClr val="7270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32" name="Freeform 447"/>
                <p:cNvSpPr>
                  <a:spLocks/>
                </p:cNvSpPr>
                <p:nvPr/>
              </p:nvSpPr>
              <p:spPr bwMode="auto">
                <a:xfrm>
                  <a:off x="3423" y="1479"/>
                  <a:ext cx="7" cy="10"/>
                </a:xfrm>
                <a:custGeom>
                  <a:avLst/>
                  <a:gdLst>
                    <a:gd name="T0" fmla="*/ 0 w 22"/>
                    <a:gd name="T1" fmla="*/ 0 h 30"/>
                    <a:gd name="T2" fmla="*/ 0 w 22"/>
                    <a:gd name="T3" fmla="*/ 0 h 30"/>
                    <a:gd name="T4" fmla="*/ 0 w 22"/>
                    <a:gd name="T5" fmla="*/ 0 h 30"/>
                    <a:gd name="T6" fmla="*/ 0 w 22"/>
                    <a:gd name="T7" fmla="*/ 0 h 30"/>
                    <a:gd name="T8" fmla="*/ 0 w 22"/>
                    <a:gd name="T9" fmla="*/ 0 h 30"/>
                    <a:gd name="T10" fmla="*/ 0 w 22"/>
                    <a:gd name="T11" fmla="*/ 0 h 30"/>
                    <a:gd name="T12" fmla="*/ 0 w 22"/>
                    <a:gd name="T13" fmla="*/ 0 h 30"/>
                    <a:gd name="T14" fmla="*/ 0 w 22"/>
                    <a:gd name="T15" fmla="*/ 0 h 30"/>
                    <a:gd name="T16" fmla="*/ 0 w 22"/>
                    <a:gd name="T17" fmla="*/ 0 h 30"/>
                    <a:gd name="T18" fmla="*/ 0 w 22"/>
                    <a:gd name="T19" fmla="*/ 0 h 30"/>
                    <a:gd name="T20" fmla="*/ 0 w 22"/>
                    <a:gd name="T21" fmla="*/ 0 h 30"/>
                    <a:gd name="T22" fmla="*/ 0 w 22"/>
                    <a:gd name="T23" fmla="*/ 0 h 30"/>
                    <a:gd name="T24" fmla="*/ 0 w 22"/>
                    <a:gd name="T25" fmla="*/ 0 h 30"/>
                    <a:gd name="T26" fmla="*/ 0 w 22"/>
                    <a:gd name="T27" fmla="*/ 0 h 30"/>
                    <a:gd name="T28" fmla="*/ 0 w 22"/>
                    <a:gd name="T29" fmla="*/ 0 h 30"/>
                    <a:gd name="T30" fmla="*/ 0 w 22"/>
                    <a:gd name="T31" fmla="*/ 0 h 30"/>
                    <a:gd name="T32" fmla="*/ 0 w 22"/>
                    <a:gd name="T33" fmla="*/ 0 h 30"/>
                    <a:gd name="T34" fmla="*/ 0 w 22"/>
                    <a:gd name="T35" fmla="*/ 0 h 30"/>
                    <a:gd name="T36" fmla="*/ 0 w 22"/>
                    <a:gd name="T37" fmla="*/ 0 h 3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
                    <a:gd name="T58" fmla="*/ 0 h 30"/>
                    <a:gd name="T59" fmla="*/ 22 w 22"/>
                    <a:gd name="T60" fmla="*/ 30 h 3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 h="30">
                      <a:moveTo>
                        <a:pt x="3" y="4"/>
                      </a:moveTo>
                      <a:lnTo>
                        <a:pt x="5" y="11"/>
                      </a:lnTo>
                      <a:lnTo>
                        <a:pt x="8" y="15"/>
                      </a:lnTo>
                      <a:lnTo>
                        <a:pt x="11" y="19"/>
                      </a:lnTo>
                      <a:lnTo>
                        <a:pt x="16" y="24"/>
                      </a:lnTo>
                      <a:lnTo>
                        <a:pt x="20" y="27"/>
                      </a:lnTo>
                      <a:lnTo>
                        <a:pt x="22" y="29"/>
                      </a:lnTo>
                      <a:lnTo>
                        <a:pt x="22" y="30"/>
                      </a:lnTo>
                      <a:lnTo>
                        <a:pt x="20" y="29"/>
                      </a:lnTo>
                      <a:lnTo>
                        <a:pt x="15" y="26"/>
                      </a:lnTo>
                      <a:lnTo>
                        <a:pt x="9" y="22"/>
                      </a:lnTo>
                      <a:lnTo>
                        <a:pt x="4" y="18"/>
                      </a:lnTo>
                      <a:lnTo>
                        <a:pt x="1" y="14"/>
                      </a:lnTo>
                      <a:lnTo>
                        <a:pt x="0" y="8"/>
                      </a:lnTo>
                      <a:lnTo>
                        <a:pt x="0" y="3"/>
                      </a:lnTo>
                      <a:lnTo>
                        <a:pt x="1" y="0"/>
                      </a:lnTo>
                      <a:lnTo>
                        <a:pt x="2" y="2"/>
                      </a:lnTo>
                      <a:lnTo>
                        <a:pt x="3" y="4"/>
                      </a:lnTo>
                      <a:close/>
                    </a:path>
                  </a:pathLst>
                </a:custGeom>
                <a:solidFill>
                  <a:srgbClr val="84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33" name="Freeform 448"/>
                <p:cNvSpPr>
                  <a:spLocks/>
                </p:cNvSpPr>
                <p:nvPr/>
              </p:nvSpPr>
              <p:spPr bwMode="auto">
                <a:xfrm>
                  <a:off x="3423" y="1479"/>
                  <a:ext cx="6" cy="9"/>
                </a:xfrm>
                <a:custGeom>
                  <a:avLst/>
                  <a:gdLst>
                    <a:gd name="T0" fmla="*/ 0 w 18"/>
                    <a:gd name="T1" fmla="*/ 0 h 28"/>
                    <a:gd name="T2" fmla="*/ 0 w 18"/>
                    <a:gd name="T3" fmla="*/ 0 h 28"/>
                    <a:gd name="T4" fmla="*/ 0 w 18"/>
                    <a:gd name="T5" fmla="*/ 0 h 28"/>
                    <a:gd name="T6" fmla="*/ 0 w 18"/>
                    <a:gd name="T7" fmla="*/ 0 h 28"/>
                    <a:gd name="T8" fmla="*/ 0 w 18"/>
                    <a:gd name="T9" fmla="*/ 0 h 28"/>
                    <a:gd name="T10" fmla="*/ 0 w 18"/>
                    <a:gd name="T11" fmla="*/ 0 h 28"/>
                    <a:gd name="T12" fmla="*/ 0 w 18"/>
                    <a:gd name="T13" fmla="*/ 0 h 28"/>
                    <a:gd name="T14" fmla="*/ 0 w 18"/>
                    <a:gd name="T15" fmla="*/ 0 h 28"/>
                    <a:gd name="T16" fmla="*/ 0 w 18"/>
                    <a:gd name="T17" fmla="*/ 0 h 28"/>
                    <a:gd name="T18" fmla="*/ 0 w 18"/>
                    <a:gd name="T19" fmla="*/ 0 h 28"/>
                    <a:gd name="T20" fmla="*/ 0 w 18"/>
                    <a:gd name="T21" fmla="*/ 0 h 28"/>
                    <a:gd name="T22" fmla="*/ 0 w 18"/>
                    <a:gd name="T23" fmla="*/ 0 h 28"/>
                    <a:gd name="T24" fmla="*/ 0 w 18"/>
                    <a:gd name="T25" fmla="*/ 0 h 28"/>
                    <a:gd name="T26" fmla="*/ 0 w 18"/>
                    <a:gd name="T27" fmla="*/ 0 h 28"/>
                    <a:gd name="T28" fmla="*/ 0 w 18"/>
                    <a:gd name="T29" fmla="*/ 0 h 28"/>
                    <a:gd name="T30" fmla="*/ 0 w 18"/>
                    <a:gd name="T31" fmla="*/ 0 h 28"/>
                    <a:gd name="T32" fmla="*/ 0 w 18"/>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28"/>
                    <a:gd name="T53" fmla="*/ 18 w 18"/>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28">
                      <a:moveTo>
                        <a:pt x="8" y="21"/>
                      </a:moveTo>
                      <a:lnTo>
                        <a:pt x="4" y="18"/>
                      </a:lnTo>
                      <a:lnTo>
                        <a:pt x="2" y="14"/>
                      </a:lnTo>
                      <a:lnTo>
                        <a:pt x="0" y="8"/>
                      </a:lnTo>
                      <a:lnTo>
                        <a:pt x="0" y="3"/>
                      </a:lnTo>
                      <a:lnTo>
                        <a:pt x="0" y="0"/>
                      </a:lnTo>
                      <a:lnTo>
                        <a:pt x="0" y="1"/>
                      </a:lnTo>
                      <a:lnTo>
                        <a:pt x="1" y="3"/>
                      </a:lnTo>
                      <a:lnTo>
                        <a:pt x="1" y="5"/>
                      </a:lnTo>
                      <a:lnTo>
                        <a:pt x="3" y="11"/>
                      </a:lnTo>
                      <a:lnTo>
                        <a:pt x="4" y="14"/>
                      </a:lnTo>
                      <a:lnTo>
                        <a:pt x="8" y="18"/>
                      </a:lnTo>
                      <a:lnTo>
                        <a:pt x="13" y="22"/>
                      </a:lnTo>
                      <a:lnTo>
                        <a:pt x="18" y="28"/>
                      </a:lnTo>
                      <a:lnTo>
                        <a:pt x="17" y="28"/>
                      </a:lnTo>
                      <a:lnTo>
                        <a:pt x="14" y="25"/>
                      </a:lnTo>
                      <a:lnTo>
                        <a:pt x="8" y="21"/>
                      </a:lnTo>
                      <a:close/>
                    </a:path>
                  </a:pathLst>
                </a:custGeom>
                <a:solidFill>
                  <a:srgbClr val="96959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34" name="Freeform 449"/>
                <p:cNvSpPr>
                  <a:spLocks/>
                </p:cNvSpPr>
                <p:nvPr/>
              </p:nvSpPr>
              <p:spPr bwMode="auto">
                <a:xfrm>
                  <a:off x="3391" y="1477"/>
                  <a:ext cx="20" cy="26"/>
                </a:xfrm>
                <a:custGeom>
                  <a:avLst/>
                  <a:gdLst>
                    <a:gd name="T0" fmla="*/ 0 w 58"/>
                    <a:gd name="T1" fmla="*/ 0 h 76"/>
                    <a:gd name="T2" fmla="*/ 0 w 58"/>
                    <a:gd name="T3" fmla="*/ 0 h 76"/>
                    <a:gd name="T4" fmla="*/ 0 w 58"/>
                    <a:gd name="T5" fmla="*/ 0 h 76"/>
                    <a:gd name="T6" fmla="*/ 0 w 58"/>
                    <a:gd name="T7" fmla="*/ 0 h 76"/>
                    <a:gd name="T8" fmla="*/ 0 w 58"/>
                    <a:gd name="T9" fmla="*/ 0 h 76"/>
                    <a:gd name="T10" fmla="*/ 0 w 58"/>
                    <a:gd name="T11" fmla="*/ 0 h 76"/>
                    <a:gd name="T12" fmla="*/ 0 w 58"/>
                    <a:gd name="T13" fmla="*/ 0 h 76"/>
                    <a:gd name="T14" fmla="*/ 0 w 58"/>
                    <a:gd name="T15" fmla="*/ 0 h 76"/>
                    <a:gd name="T16" fmla="*/ 0 w 58"/>
                    <a:gd name="T17" fmla="*/ 0 h 76"/>
                    <a:gd name="T18" fmla="*/ 0 w 58"/>
                    <a:gd name="T19" fmla="*/ 0 h 76"/>
                    <a:gd name="T20" fmla="*/ 0 w 58"/>
                    <a:gd name="T21" fmla="*/ 0 h 76"/>
                    <a:gd name="T22" fmla="*/ 0 w 58"/>
                    <a:gd name="T23" fmla="*/ 0 h 76"/>
                    <a:gd name="T24" fmla="*/ 0 w 58"/>
                    <a:gd name="T25" fmla="*/ 0 h 76"/>
                    <a:gd name="T26" fmla="*/ 0 w 58"/>
                    <a:gd name="T27" fmla="*/ 0 h 76"/>
                    <a:gd name="T28" fmla="*/ 0 w 58"/>
                    <a:gd name="T29" fmla="*/ 0 h 76"/>
                    <a:gd name="T30" fmla="*/ 0 w 58"/>
                    <a:gd name="T31" fmla="*/ 0 h 76"/>
                    <a:gd name="T32" fmla="*/ 0 w 58"/>
                    <a:gd name="T33" fmla="*/ 0 h 76"/>
                    <a:gd name="T34" fmla="*/ 0 w 58"/>
                    <a:gd name="T35" fmla="*/ 0 h 76"/>
                    <a:gd name="T36" fmla="*/ 0 w 58"/>
                    <a:gd name="T37" fmla="*/ 0 h 76"/>
                    <a:gd name="T38" fmla="*/ 0 w 58"/>
                    <a:gd name="T39" fmla="*/ 0 h 76"/>
                    <a:gd name="T40" fmla="*/ 0 w 58"/>
                    <a:gd name="T41" fmla="*/ 0 h 76"/>
                    <a:gd name="T42" fmla="*/ 0 w 58"/>
                    <a:gd name="T43" fmla="*/ 0 h 76"/>
                    <a:gd name="T44" fmla="*/ 0 w 58"/>
                    <a:gd name="T45" fmla="*/ 0 h 76"/>
                    <a:gd name="T46" fmla="*/ 0 w 58"/>
                    <a:gd name="T47" fmla="*/ 0 h 76"/>
                    <a:gd name="T48" fmla="*/ 0 w 58"/>
                    <a:gd name="T49" fmla="*/ 0 h 76"/>
                    <a:gd name="T50" fmla="*/ 0 w 58"/>
                    <a:gd name="T51" fmla="*/ 0 h 76"/>
                    <a:gd name="T52" fmla="*/ 0 w 58"/>
                    <a:gd name="T53" fmla="*/ 0 h 76"/>
                    <a:gd name="T54" fmla="*/ 0 w 58"/>
                    <a:gd name="T55" fmla="*/ 0 h 76"/>
                    <a:gd name="T56" fmla="*/ 0 w 58"/>
                    <a:gd name="T57" fmla="*/ 0 h 76"/>
                    <a:gd name="T58" fmla="*/ 0 w 58"/>
                    <a:gd name="T59" fmla="*/ 0 h 76"/>
                    <a:gd name="T60" fmla="*/ 0 w 58"/>
                    <a:gd name="T61" fmla="*/ 0 h 76"/>
                    <a:gd name="T62" fmla="*/ 0 w 58"/>
                    <a:gd name="T63" fmla="*/ 0 h 76"/>
                    <a:gd name="T64" fmla="*/ 0 w 58"/>
                    <a:gd name="T65" fmla="*/ 0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76"/>
                    <a:gd name="T101" fmla="*/ 58 w 58"/>
                    <a:gd name="T102" fmla="*/ 76 h 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76">
                      <a:moveTo>
                        <a:pt x="25" y="0"/>
                      </a:moveTo>
                      <a:lnTo>
                        <a:pt x="34" y="0"/>
                      </a:lnTo>
                      <a:lnTo>
                        <a:pt x="40" y="3"/>
                      </a:lnTo>
                      <a:lnTo>
                        <a:pt x="46" y="6"/>
                      </a:lnTo>
                      <a:lnTo>
                        <a:pt x="51" y="10"/>
                      </a:lnTo>
                      <a:lnTo>
                        <a:pt x="54" y="17"/>
                      </a:lnTo>
                      <a:lnTo>
                        <a:pt x="57" y="23"/>
                      </a:lnTo>
                      <a:lnTo>
                        <a:pt x="58" y="30"/>
                      </a:lnTo>
                      <a:lnTo>
                        <a:pt x="58" y="38"/>
                      </a:lnTo>
                      <a:lnTo>
                        <a:pt x="57" y="45"/>
                      </a:lnTo>
                      <a:lnTo>
                        <a:pt x="56" y="51"/>
                      </a:lnTo>
                      <a:lnTo>
                        <a:pt x="53" y="57"/>
                      </a:lnTo>
                      <a:lnTo>
                        <a:pt x="50" y="64"/>
                      </a:lnTo>
                      <a:lnTo>
                        <a:pt x="45" y="69"/>
                      </a:lnTo>
                      <a:lnTo>
                        <a:pt x="40" y="73"/>
                      </a:lnTo>
                      <a:lnTo>
                        <a:pt x="35" y="75"/>
                      </a:lnTo>
                      <a:lnTo>
                        <a:pt x="28" y="76"/>
                      </a:lnTo>
                      <a:lnTo>
                        <a:pt x="22" y="75"/>
                      </a:lnTo>
                      <a:lnTo>
                        <a:pt x="16" y="73"/>
                      </a:lnTo>
                      <a:lnTo>
                        <a:pt x="13" y="69"/>
                      </a:lnTo>
                      <a:lnTo>
                        <a:pt x="8" y="65"/>
                      </a:lnTo>
                      <a:lnTo>
                        <a:pt x="6" y="58"/>
                      </a:lnTo>
                      <a:lnTo>
                        <a:pt x="2" y="52"/>
                      </a:lnTo>
                      <a:lnTo>
                        <a:pt x="1" y="46"/>
                      </a:lnTo>
                      <a:lnTo>
                        <a:pt x="0" y="39"/>
                      </a:lnTo>
                      <a:lnTo>
                        <a:pt x="0" y="31"/>
                      </a:lnTo>
                      <a:lnTo>
                        <a:pt x="1" y="25"/>
                      </a:lnTo>
                      <a:lnTo>
                        <a:pt x="3" y="19"/>
                      </a:lnTo>
                      <a:lnTo>
                        <a:pt x="6" y="12"/>
                      </a:lnTo>
                      <a:lnTo>
                        <a:pt x="9" y="7"/>
                      </a:lnTo>
                      <a:lnTo>
                        <a:pt x="14" y="4"/>
                      </a:lnTo>
                      <a:lnTo>
                        <a:pt x="19" y="1"/>
                      </a:lnTo>
                      <a:lnTo>
                        <a:pt x="25" y="0"/>
                      </a:lnTo>
                      <a:close/>
                    </a:path>
                  </a:pathLst>
                </a:custGeom>
                <a:solidFill>
                  <a:srgbClr val="43403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35" name="Freeform 450"/>
                <p:cNvSpPr>
                  <a:spLocks/>
                </p:cNvSpPr>
                <p:nvPr/>
              </p:nvSpPr>
              <p:spPr bwMode="auto">
                <a:xfrm>
                  <a:off x="3392" y="1478"/>
                  <a:ext cx="18" cy="23"/>
                </a:xfrm>
                <a:custGeom>
                  <a:avLst/>
                  <a:gdLst>
                    <a:gd name="T0" fmla="*/ 0 w 54"/>
                    <a:gd name="T1" fmla="*/ 0 h 69"/>
                    <a:gd name="T2" fmla="*/ 0 w 54"/>
                    <a:gd name="T3" fmla="*/ 0 h 69"/>
                    <a:gd name="T4" fmla="*/ 0 w 54"/>
                    <a:gd name="T5" fmla="*/ 0 h 69"/>
                    <a:gd name="T6" fmla="*/ 0 w 54"/>
                    <a:gd name="T7" fmla="*/ 0 h 69"/>
                    <a:gd name="T8" fmla="*/ 0 w 54"/>
                    <a:gd name="T9" fmla="*/ 0 h 69"/>
                    <a:gd name="T10" fmla="*/ 0 w 54"/>
                    <a:gd name="T11" fmla="*/ 0 h 69"/>
                    <a:gd name="T12" fmla="*/ 0 w 54"/>
                    <a:gd name="T13" fmla="*/ 0 h 69"/>
                    <a:gd name="T14" fmla="*/ 0 w 54"/>
                    <a:gd name="T15" fmla="*/ 0 h 69"/>
                    <a:gd name="T16" fmla="*/ 0 w 54"/>
                    <a:gd name="T17" fmla="*/ 0 h 69"/>
                    <a:gd name="T18" fmla="*/ 0 w 54"/>
                    <a:gd name="T19" fmla="*/ 0 h 69"/>
                    <a:gd name="T20" fmla="*/ 0 w 54"/>
                    <a:gd name="T21" fmla="*/ 0 h 69"/>
                    <a:gd name="T22" fmla="*/ 0 w 54"/>
                    <a:gd name="T23" fmla="*/ 0 h 69"/>
                    <a:gd name="T24" fmla="*/ 0 w 54"/>
                    <a:gd name="T25" fmla="*/ 0 h 69"/>
                    <a:gd name="T26" fmla="*/ 0 w 54"/>
                    <a:gd name="T27" fmla="*/ 0 h 69"/>
                    <a:gd name="T28" fmla="*/ 0 w 54"/>
                    <a:gd name="T29" fmla="*/ 0 h 69"/>
                    <a:gd name="T30" fmla="*/ 0 w 54"/>
                    <a:gd name="T31" fmla="*/ 0 h 69"/>
                    <a:gd name="T32" fmla="*/ 0 w 54"/>
                    <a:gd name="T33" fmla="*/ 0 h 69"/>
                    <a:gd name="T34" fmla="*/ 0 w 54"/>
                    <a:gd name="T35" fmla="*/ 0 h 69"/>
                    <a:gd name="T36" fmla="*/ 0 w 54"/>
                    <a:gd name="T37" fmla="*/ 0 h 69"/>
                    <a:gd name="T38" fmla="*/ 0 w 54"/>
                    <a:gd name="T39" fmla="*/ 0 h 69"/>
                    <a:gd name="T40" fmla="*/ 0 w 54"/>
                    <a:gd name="T41" fmla="*/ 0 h 69"/>
                    <a:gd name="T42" fmla="*/ 0 w 54"/>
                    <a:gd name="T43" fmla="*/ 0 h 69"/>
                    <a:gd name="T44" fmla="*/ 0 w 54"/>
                    <a:gd name="T45" fmla="*/ 0 h 69"/>
                    <a:gd name="T46" fmla="*/ 0 w 54"/>
                    <a:gd name="T47" fmla="*/ 0 h 69"/>
                    <a:gd name="T48" fmla="*/ 0 w 54"/>
                    <a:gd name="T49" fmla="*/ 0 h 69"/>
                    <a:gd name="T50" fmla="*/ 0 w 54"/>
                    <a:gd name="T51" fmla="*/ 0 h 69"/>
                    <a:gd name="T52" fmla="*/ 0 w 54"/>
                    <a:gd name="T53" fmla="*/ 0 h 69"/>
                    <a:gd name="T54" fmla="*/ 0 w 54"/>
                    <a:gd name="T55" fmla="*/ 0 h 69"/>
                    <a:gd name="T56" fmla="*/ 0 w 54"/>
                    <a:gd name="T57" fmla="*/ 0 h 69"/>
                    <a:gd name="T58" fmla="*/ 0 w 54"/>
                    <a:gd name="T59" fmla="*/ 0 h 69"/>
                    <a:gd name="T60" fmla="*/ 0 w 54"/>
                    <a:gd name="T61" fmla="*/ 0 h 69"/>
                    <a:gd name="T62" fmla="*/ 0 w 54"/>
                    <a:gd name="T63" fmla="*/ 0 h 69"/>
                    <a:gd name="T64" fmla="*/ 0 w 54"/>
                    <a:gd name="T65" fmla="*/ 0 h 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4"/>
                    <a:gd name="T100" fmla="*/ 0 h 69"/>
                    <a:gd name="T101" fmla="*/ 54 w 54"/>
                    <a:gd name="T102" fmla="*/ 69 h 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4" h="69">
                      <a:moveTo>
                        <a:pt x="25" y="0"/>
                      </a:moveTo>
                      <a:lnTo>
                        <a:pt x="32" y="1"/>
                      </a:lnTo>
                      <a:lnTo>
                        <a:pt x="38" y="2"/>
                      </a:lnTo>
                      <a:lnTo>
                        <a:pt x="43" y="6"/>
                      </a:lnTo>
                      <a:lnTo>
                        <a:pt x="48" y="10"/>
                      </a:lnTo>
                      <a:lnTo>
                        <a:pt x="50" y="16"/>
                      </a:lnTo>
                      <a:lnTo>
                        <a:pt x="52" y="21"/>
                      </a:lnTo>
                      <a:lnTo>
                        <a:pt x="54" y="27"/>
                      </a:lnTo>
                      <a:lnTo>
                        <a:pt x="54" y="35"/>
                      </a:lnTo>
                      <a:lnTo>
                        <a:pt x="54" y="41"/>
                      </a:lnTo>
                      <a:lnTo>
                        <a:pt x="51" y="47"/>
                      </a:lnTo>
                      <a:lnTo>
                        <a:pt x="49" y="53"/>
                      </a:lnTo>
                      <a:lnTo>
                        <a:pt x="47" y="59"/>
                      </a:lnTo>
                      <a:lnTo>
                        <a:pt x="42" y="63"/>
                      </a:lnTo>
                      <a:lnTo>
                        <a:pt x="37" y="66"/>
                      </a:lnTo>
                      <a:lnTo>
                        <a:pt x="33" y="68"/>
                      </a:lnTo>
                      <a:lnTo>
                        <a:pt x="27" y="69"/>
                      </a:lnTo>
                      <a:lnTo>
                        <a:pt x="21" y="69"/>
                      </a:lnTo>
                      <a:lnTo>
                        <a:pt x="17" y="66"/>
                      </a:lnTo>
                      <a:lnTo>
                        <a:pt x="12" y="63"/>
                      </a:lnTo>
                      <a:lnTo>
                        <a:pt x="8" y="59"/>
                      </a:lnTo>
                      <a:lnTo>
                        <a:pt x="5" y="53"/>
                      </a:lnTo>
                      <a:lnTo>
                        <a:pt x="3" y="48"/>
                      </a:lnTo>
                      <a:lnTo>
                        <a:pt x="1" y="42"/>
                      </a:lnTo>
                      <a:lnTo>
                        <a:pt x="0" y="36"/>
                      </a:lnTo>
                      <a:lnTo>
                        <a:pt x="0" y="29"/>
                      </a:lnTo>
                      <a:lnTo>
                        <a:pt x="1" y="23"/>
                      </a:lnTo>
                      <a:lnTo>
                        <a:pt x="3" y="17"/>
                      </a:lnTo>
                      <a:lnTo>
                        <a:pt x="6" y="12"/>
                      </a:lnTo>
                      <a:lnTo>
                        <a:pt x="8" y="7"/>
                      </a:lnTo>
                      <a:lnTo>
                        <a:pt x="13" y="3"/>
                      </a:lnTo>
                      <a:lnTo>
                        <a:pt x="18" y="1"/>
                      </a:lnTo>
                      <a:lnTo>
                        <a:pt x="25" y="0"/>
                      </a:ln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36" name="Freeform 451"/>
                <p:cNvSpPr>
                  <a:spLocks/>
                </p:cNvSpPr>
                <p:nvPr/>
              </p:nvSpPr>
              <p:spPr bwMode="auto">
                <a:xfrm>
                  <a:off x="3393" y="1479"/>
                  <a:ext cx="16" cy="21"/>
                </a:xfrm>
                <a:custGeom>
                  <a:avLst/>
                  <a:gdLst>
                    <a:gd name="T0" fmla="*/ 0 w 48"/>
                    <a:gd name="T1" fmla="*/ 0 h 63"/>
                    <a:gd name="T2" fmla="*/ 0 w 48"/>
                    <a:gd name="T3" fmla="*/ 0 h 63"/>
                    <a:gd name="T4" fmla="*/ 0 w 48"/>
                    <a:gd name="T5" fmla="*/ 0 h 63"/>
                    <a:gd name="T6" fmla="*/ 0 w 48"/>
                    <a:gd name="T7" fmla="*/ 0 h 63"/>
                    <a:gd name="T8" fmla="*/ 0 w 48"/>
                    <a:gd name="T9" fmla="*/ 0 h 63"/>
                    <a:gd name="T10" fmla="*/ 0 w 48"/>
                    <a:gd name="T11" fmla="*/ 0 h 63"/>
                    <a:gd name="T12" fmla="*/ 0 w 48"/>
                    <a:gd name="T13" fmla="*/ 0 h 63"/>
                    <a:gd name="T14" fmla="*/ 0 w 48"/>
                    <a:gd name="T15" fmla="*/ 0 h 63"/>
                    <a:gd name="T16" fmla="*/ 0 w 48"/>
                    <a:gd name="T17" fmla="*/ 0 h 63"/>
                    <a:gd name="T18" fmla="*/ 0 w 48"/>
                    <a:gd name="T19" fmla="*/ 0 h 63"/>
                    <a:gd name="T20" fmla="*/ 0 w 48"/>
                    <a:gd name="T21" fmla="*/ 0 h 63"/>
                    <a:gd name="T22" fmla="*/ 0 w 48"/>
                    <a:gd name="T23" fmla="*/ 0 h 63"/>
                    <a:gd name="T24" fmla="*/ 0 w 48"/>
                    <a:gd name="T25" fmla="*/ 0 h 63"/>
                    <a:gd name="T26" fmla="*/ 0 w 48"/>
                    <a:gd name="T27" fmla="*/ 0 h 63"/>
                    <a:gd name="T28" fmla="*/ 0 w 48"/>
                    <a:gd name="T29" fmla="*/ 0 h 63"/>
                    <a:gd name="T30" fmla="*/ 0 w 48"/>
                    <a:gd name="T31" fmla="*/ 0 h 63"/>
                    <a:gd name="T32" fmla="*/ 0 w 48"/>
                    <a:gd name="T33" fmla="*/ 0 h 63"/>
                    <a:gd name="T34" fmla="*/ 0 w 48"/>
                    <a:gd name="T35" fmla="*/ 0 h 63"/>
                    <a:gd name="T36" fmla="*/ 0 w 48"/>
                    <a:gd name="T37" fmla="*/ 0 h 63"/>
                    <a:gd name="T38" fmla="*/ 0 w 48"/>
                    <a:gd name="T39" fmla="*/ 0 h 63"/>
                    <a:gd name="T40" fmla="*/ 0 w 48"/>
                    <a:gd name="T41" fmla="*/ 0 h 63"/>
                    <a:gd name="T42" fmla="*/ 0 w 48"/>
                    <a:gd name="T43" fmla="*/ 0 h 63"/>
                    <a:gd name="T44" fmla="*/ 0 w 48"/>
                    <a:gd name="T45" fmla="*/ 0 h 63"/>
                    <a:gd name="T46" fmla="*/ 0 w 48"/>
                    <a:gd name="T47" fmla="*/ 0 h 63"/>
                    <a:gd name="T48" fmla="*/ 0 w 48"/>
                    <a:gd name="T49" fmla="*/ 0 h 63"/>
                    <a:gd name="T50" fmla="*/ 0 w 48"/>
                    <a:gd name="T51" fmla="*/ 0 h 63"/>
                    <a:gd name="T52" fmla="*/ 0 w 48"/>
                    <a:gd name="T53" fmla="*/ 0 h 63"/>
                    <a:gd name="T54" fmla="*/ 0 w 48"/>
                    <a:gd name="T55" fmla="*/ 0 h 63"/>
                    <a:gd name="T56" fmla="*/ 0 w 48"/>
                    <a:gd name="T57" fmla="*/ 0 h 63"/>
                    <a:gd name="T58" fmla="*/ 0 w 48"/>
                    <a:gd name="T59" fmla="*/ 0 h 63"/>
                    <a:gd name="T60" fmla="*/ 0 w 48"/>
                    <a:gd name="T61" fmla="*/ 0 h 63"/>
                    <a:gd name="T62" fmla="*/ 0 w 48"/>
                    <a:gd name="T63" fmla="*/ 0 h 63"/>
                    <a:gd name="T64" fmla="*/ 0 w 48"/>
                    <a:gd name="T65" fmla="*/ 0 h 6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8"/>
                    <a:gd name="T100" fmla="*/ 0 h 63"/>
                    <a:gd name="T101" fmla="*/ 48 w 48"/>
                    <a:gd name="T102" fmla="*/ 63 h 6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8" h="63">
                      <a:moveTo>
                        <a:pt x="22" y="0"/>
                      </a:moveTo>
                      <a:lnTo>
                        <a:pt x="29" y="0"/>
                      </a:lnTo>
                      <a:lnTo>
                        <a:pt x="34" y="2"/>
                      </a:lnTo>
                      <a:lnTo>
                        <a:pt x="39" y="5"/>
                      </a:lnTo>
                      <a:lnTo>
                        <a:pt x="42" y="10"/>
                      </a:lnTo>
                      <a:lnTo>
                        <a:pt x="45" y="14"/>
                      </a:lnTo>
                      <a:lnTo>
                        <a:pt x="47" y="19"/>
                      </a:lnTo>
                      <a:lnTo>
                        <a:pt x="48" y="25"/>
                      </a:lnTo>
                      <a:lnTo>
                        <a:pt x="48" y="30"/>
                      </a:lnTo>
                      <a:lnTo>
                        <a:pt x="47" y="37"/>
                      </a:lnTo>
                      <a:lnTo>
                        <a:pt x="46" y="42"/>
                      </a:lnTo>
                      <a:lnTo>
                        <a:pt x="44" y="48"/>
                      </a:lnTo>
                      <a:lnTo>
                        <a:pt x="41" y="52"/>
                      </a:lnTo>
                      <a:lnTo>
                        <a:pt x="38" y="57"/>
                      </a:lnTo>
                      <a:lnTo>
                        <a:pt x="33" y="60"/>
                      </a:lnTo>
                      <a:lnTo>
                        <a:pt x="29" y="62"/>
                      </a:lnTo>
                      <a:lnTo>
                        <a:pt x="24" y="63"/>
                      </a:lnTo>
                      <a:lnTo>
                        <a:pt x="18" y="62"/>
                      </a:lnTo>
                      <a:lnTo>
                        <a:pt x="14" y="60"/>
                      </a:lnTo>
                      <a:lnTo>
                        <a:pt x="10" y="57"/>
                      </a:lnTo>
                      <a:lnTo>
                        <a:pt x="7" y="53"/>
                      </a:lnTo>
                      <a:lnTo>
                        <a:pt x="4" y="48"/>
                      </a:lnTo>
                      <a:lnTo>
                        <a:pt x="2" y="43"/>
                      </a:lnTo>
                      <a:lnTo>
                        <a:pt x="1" y="38"/>
                      </a:lnTo>
                      <a:lnTo>
                        <a:pt x="0" y="32"/>
                      </a:lnTo>
                      <a:lnTo>
                        <a:pt x="0" y="26"/>
                      </a:lnTo>
                      <a:lnTo>
                        <a:pt x="1" y="20"/>
                      </a:lnTo>
                      <a:lnTo>
                        <a:pt x="2" y="15"/>
                      </a:lnTo>
                      <a:lnTo>
                        <a:pt x="4" y="10"/>
                      </a:lnTo>
                      <a:lnTo>
                        <a:pt x="8" y="6"/>
                      </a:lnTo>
                      <a:lnTo>
                        <a:pt x="11" y="2"/>
                      </a:lnTo>
                      <a:lnTo>
                        <a:pt x="17" y="0"/>
                      </a:lnTo>
                      <a:lnTo>
                        <a:pt x="22" y="0"/>
                      </a:lnTo>
                      <a:close/>
                    </a:path>
                  </a:pathLst>
                </a:custGeom>
                <a:solidFill>
                  <a:srgbClr val="37343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37" name="Freeform 452"/>
                <p:cNvSpPr>
                  <a:spLocks/>
                </p:cNvSpPr>
                <p:nvPr/>
              </p:nvSpPr>
              <p:spPr bwMode="auto">
                <a:xfrm>
                  <a:off x="3394" y="1480"/>
                  <a:ext cx="14" cy="19"/>
                </a:xfrm>
                <a:custGeom>
                  <a:avLst/>
                  <a:gdLst>
                    <a:gd name="T0" fmla="*/ 0 w 44"/>
                    <a:gd name="T1" fmla="*/ 0 h 57"/>
                    <a:gd name="T2" fmla="*/ 0 w 44"/>
                    <a:gd name="T3" fmla="*/ 0 h 57"/>
                    <a:gd name="T4" fmla="*/ 0 w 44"/>
                    <a:gd name="T5" fmla="*/ 0 h 57"/>
                    <a:gd name="T6" fmla="*/ 0 w 44"/>
                    <a:gd name="T7" fmla="*/ 0 h 57"/>
                    <a:gd name="T8" fmla="*/ 0 w 44"/>
                    <a:gd name="T9" fmla="*/ 0 h 57"/>
                    <a:gd name="T10" fmla="*/ 0 w 44"/>
                    <a:gd name="T11" fmla="*/ 0 h 57"/>
                    <a:gd name="T12" fmla="*/ 0 w 44"/>
                    <a:gd name="T13" fmla="*/ 0 h 57"/>
                    <a:gd name="T14" fmla="*/ 0 w 44"/>
                    <a:gd name="T15" fmla="*/ 0 h 57"/>
                    <a:gd name="T16" fmla="*/ 0 w 44"/>
                    <a:gd name="T17" fmla="*/ 0 h 57"/>
                    <a:gd name="T18" fmla="*/ 0 w 44"/>
                    <a:gd name="T19" fmla="*/ 0 h 57"/>
                    <a:gd name="T20" fmla="*/ 0 w 44"/>
                    <a:gd name="T21" fmla="*/ 0 h 57"/>
                    <a:gd name="T22" fmla="*/ 0 w 44"/>
                    <a:gd name="T23" fmla="*/ 0 h 57"/>
                    <a:gd name="T24" fmla="*/ 0 w 44"/>
                    <a:gd name="T25" fmla="*/ 0 h 57"/>
                    <a:gd name="T26" fmla="*/ 0 w 44"/>
                    <a:gd name="T27" fmla="*/ 0 h 57"/>
                    <a:gd name="T28" fmla="*/ 0 w 44"/>
                    <a:gd name="T29" fmla="*/ 0 h 57"/>
                    <a:gd name="T30" fmla="*/ 0 w 44"/>
                    <a:gd name="T31" fmla="*/ 0 h 57"/>
                    <a:gd name="T32" fmla="*/ 0 w 44"/>
                    <a:gd name="T33" fmla="*/ 0 h 57"/>
                    <a:gd name="T34" fmla="*/ 0 w 44"/>
                    <a:gd name="T35" fmla="*/ 0 h 57"/>
                    <a:gd name="T36" fmla="*/ 0 w 44"/>
                    <a:gd name="T37" fmla="*/ 0 h 57"/>
                    <a:gd name="T38" fmla="*/ 0 w 44"/>
                    <a:gd name="T39" fmla="*/ 0 h 57"/>
                    <a:gd name="T40" fmla="*/ 0 w 44"/>
                    <a:gd name="T41" fmla="*/ 0 h 57"/>
                    <a:gd name="T42" fmla="*/ 0 w 44"/>
                    <a:gd name="T43" fmla="*/ 0 h 57"/>
                    <a:gd name="T44" fmla="*/ 0 w 44"/>
                    <a:gd name="T45" fmla="*/ 0 h 57"/>
                    <a:gd name="T46" fmla="*/ 0 w 44"/>
                    <a:gd name="T47" fmla="*/ 0 h 57"/>
                    <a:gd name="T48" fmla="*/ 0 w 44"/>
                    <a:gd name="T49" fmla="*/ 0 h 57"/>
                    <a:gd name="T50" fmla="*/ 0 w 44"/>
                    <a:gd name="T51" fmla="*/ 0 h 57"/>
                    <a:gd name="T52" fmla="*/ 0 w 44"/>
                    <a:gd name="T53" fmla="*/ 0 h 57"/>
                    <a:gd name="T54" fmla="*/ 0 w 44"/>
                    <a:gd name="T55" fmla="*/ 0 h 57"/>
                    <a:gd name="T56" fmla="*/ 0 w 44"/>
                    <a:gd name="T57" fmla="*/ 0 h 57"/>
                    <a:gd name="T58" fmla="*/ 0 w 44"/>
                    <a:gd name="T59" fmla="*/ 0 h 57"/>
                    <a:gd name="T60" fmla="*/ 0 w 44"/>
                    <a:gd name="T61" fmla="*/ 0 h 57"/>
                    <a:gd name="T62" fmla="*/ 0 w 44"/>
                    <a:gd name="T63" fmla="*/ 0 h 57"/>
                    <a:gd name="T64" fmla="*/ 0 w 44"/>
                    <a:gd name="T65" fmla="*/ 0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
                    <a:gd name="T100" fmla="*/ 0 h 57"/>
                    <a:gd name="T101" fmla="*/ 44 w 44"/>
                    <a:gd name="T102" fmla="*/ 57 h 5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 h="57">
                      <a:moveTo>
                        <a:pt x="21" y="0"/>
                      </a:moveTo>
                      <a:lnTo>
                        <a:pt x="27" y="1"/>
                      </a:lnTo>
                      <a:lnTo>
                        <a:pt x="32" y="3"/>
                      </a:lnTo>
                      <a:lnTo>
                        <a:pt x="36" y="5"/>
                      </a:lnTo>
                      <a:lnTo>
                        <a:pt x="39" y="10"/>
                      </a:lnTo>
                      <a:lnTo>
                        <a:pt x="42" y="14"/>
                      </a:lnTo>
                      <a:lnTo>
                        <a:pt x="43" y="18"/>
                      </a:lnTo>
                      <a:lnTo>
                        <a:pt x="44" y="23"/>
                      </a:lnTo>
                      <a:lnTo>
                        <a:pt x="44" y="28"/>
                      </a:lnTo>
                      <a:lnTo>
                        <a:pt x="44" y="34"/>
                      </a:lnTo>
                      <a:lnTo>
                        <a:pt x="43" y="39"/>
                      </a:lnTo>
                      <a:lnTo>
                        <a:pt x="40" y="44"/>
                      </a:lnTo>
                      <a:lnTo>
                        <a:pt x="38" y="48"/>
                      </a:lnTo>
                      <a:lnTo>
                        <a:pt x="35" y="51"/>
                      </a:lnTo>
                      <a:lnTo>
                        <a:pt x="31" y="55"/>
                      </a:lnTo>
                      <a:lnTo>
                        <a:pt x="27" y="57"/>
                      </a:lnTo>
                      <a:lnTo>
                        <a:pt x="22" y="57"/>
                      </a:lnTo>
                      <a:lnTo>
                        <a:pt x="17" y="57"/>
                      </a:lnTo>
                      <a:lnTo>
                        <a:pt x="13" y="55"/>
                      </a:lnTo>
                      <a:lnTo>
                        <a:pt x="9" y="53"/>
                      </a:lnTo>
                      <a:lnTo>
                        <a:pt x="6" y="48"/>
                      </a:lnTo>
                      <a:lnTo>
                        <a:pt x="3" y="44"/>
                      </a:lnTo>
                      <a:lnTo>
                        <a:pt x="2" y="40"/>
                      </a:lnTo>
                      <a:lnTo>
                        <a:pt x="1" y="35"/>
                      </a:lnTo>
                      <a:lnTo>
                        <a:pt x="0" y="30"/>
                      </a:lnTo>
                      <a:lnTo>
                        <a:pt x="0" y="24"/>
                      </a:lnTo>
                      <a:lnTo>
                        <a:pt x="1" y="19"/>
                      </a:lnTo>
                      <a:lnTo>
                        <a:pt x="2" y="14"/>
                      </a:lnTo>
                      <a:lnTo>
                        <a:pt x="5" y="10"/>
                      </a:lnTo>
                      <a:lnTo>
                        <a:pt x="8" y="7"/>
                      </a:lnTo>
                      <a:lnTo>
                        <a:pt x="12" y="3"/>
                      </a:lnTo>
                      <a:lnTo>
                        <a:pt x="16" y="1"/>
                      </a:lnTo>
                      <a:lnTo>
                        <a:pt x="21" y="0"/>
                      </a:lnTo>
                      <a:close/>
                    </a:path>
                  </a:pathLst>
                </a:custGeom>
                <a:solidFill>
                  <a:srgbClr val="33302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38" name="Freeform 453"/>
                <p:cNvSpPr>
                  <a:spLocks/>
                </p:cNvSpPr>
                <p:nvPr/>
              </p:nvSpPr>
              <p:spPr bwMode="auto">
                <a:xfrm>
                  <a:off x="3394" y="1481"/>
                  <a:ext cx="14" cy="17"/>
                </a:xfrm>
                <a:custGeom>
                  <a:avLst/>
                  <a:gdLst>
                    <a:gd name="T0" fmla="*/ 0 w 40"/>
                    <a:gd name="T1" fmla="*/ 0 h 51"/>
                    <a:gd name="T2" fmla="*/ 0 w 40"/>
                    <a:gd name="T3" fmla="*/ 0 h 51"/>
                    <a:gd name="T4" fmla="*/ 0 w 40"/>
                    <a:gd name="T5" fmla="*/ 0 h 51"/>
                    <a:gd name="T6" fmla="*/ 0 w 40"/>
                    <a:gd name="T7" fmla="*/ 0 h 51"/>
                    <a:gd name="T8" fmla="*/ 0 w 40"/>
                    <a:gd name="T9" fmla="*/ 0 h 51"/>
                    <a:gd name="T10" fmla="*/ 0 w 40"/>
                    <a:gd name="T11" fmla="*/ 0 h 51"/>
                    <a:gd name="T12" fmla="*/ 0 w 40"/>
                    <a:gd name="T13" fmla="*/ 0 h 51"/>
                    <a:gd name="T14" fmla="*/ 0 w 40"/>
                    <a:gd name="T15" fmla="*/ 0 h 51"/>
                    <a:gd name="T16" fmla="*/ 0 w 40"/>
                    <a:gd name="T17" fmla="*/ 0 h 51"/>
                    <a:gd name="T18" fmla="*/ 0 w 40"/>
                    <a:gd name="T19" fmla="*/ 0 h 51"/>
                    <a:gd name="T20" fmla="*/ 0 w 40"/>
                    <a:gd name="T21" fmla="*/ 0 h 51"/>
                    <a:gd name="T22" fmla="*/ 0 w 40"/>
                    <a:gd name="T23" fmla="*/ 0 h 51"/>
                    <a:gd name="T24" fmla="*/ 0 w 40"/>
                    <a:gd name="T25" fmla="*/ 0 h 51"/>
                    <a:gd name="T26" fmla="*/ 0 w 40"/>
                    <a:gd name="T27" fmla="*/ 0 h 51"/>
                    <a:gd name="T28" fmla="*/ 0 w 40"/>
                    <a:gd name="T29" fmla="*/ 0 h 51"/>
                    <a:gd name="T30" fmla="*/ 0 w 40"/>
                    <a:gd name="T31" fmla="*/ 0 h 51"/>
                    <a:gd name="T32" fmla="*/ 0 w 40"/>
                    <a:gd name="T33" fmla="*/ 0 h 51"/>
                    <a:gd name="T34" fmla="*/ 0 w 40"/>
                    <a:gd name="T35" fmla="*/ 0 h 51"/>
                    <a:gd name="T36" fmla="*/ 0 w 40"/>
                    <a:gd name="T37" fmla="*/ 0 h 51"/>
                    <a:gd name="T38" fmla="*/ 0 w 40"/>
                    <a:gd name="T39" fmla="*/ 0 h 51"/>
                    <a:gd name="T40" fmla="*/ 0 w 40"/>
                    <a:gd name="T41" fmla="*/ 0 h 51"/>
                    <a:gd name="T42" fmla="*/ 0 w 40"/>
                    <a:gd name="T43" fmla="*/ 0 h 51"/>
                    <a:gd name="T44" fmla="*/ 0 w 40"/>
                    <a:gd name="T45" fmla="*/ 0 h 51"/>
                    <a:gd name="T46" fmla="*/ 0 w 40"/>
                    <a:gd name="T47" fmla="*/ 0 h 51"/>
                    <a:gd name="T48" fmla="*/ 0 w 40"/>
                    <a:gd name="T49" fmla="*/ 0 h 51"/>
                    <a:gd name="T50" fmla="*/ 0 w 40"/>
                    <a:gd name="T51" fmla="*/ 0 h 51"/>
                    <a:gd name="T52" fmla="*/ 0 w 40"/>
                    <a:gd name="T53" fmla="*/ 0 h 51"/>
                    <a:gd name="T54" fmla="*/ 0 w 40"/>
                    <a:gd name="T55" fmla="*/ 0 h 51"/>
                    <a:gd name="T56" fmla="*/ 0 w 40"/>
                    <a:gd name="T57" fmla="*/ 0 h 51"/>
                    <a:gd name="T58" fmla="*/ 0 w 40"/>
                    <a:gd name="T59" fmla="*/ 0 h 51"/>
                    <a:gd name="T60" fmla="*/ 0 w 40"/>
                    <a:gd name="T61" fmla="*/ 0 h 51"/>
                    <a:gd name="T62" fmla="*/ 0 w 40"/>
                    <a:gd name="T63" fmla="*/ 0 h 51"/>
                    <a:gd name="T64" fmla="*/ 0 w 40"/>
                    <a:gd name="T65" fmla="*/ 0 h 5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
                    <a:gd name="T100" fmla="*/ 0 h 51"/>
                    <a:gd name="T101" fmla="*/ 40 w 40"/>
                    <a:gd name="T102" fmla="*/ 51 h 5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 h="51">
                      <a:moveTo>
                        <a:pt x="20" y="0"/>
                      </a:moveTo>
                      <a:lnTo>
                        <a:pt x="25" y="1"/>
                      </a:lnTo>
                      <a:lnTo>
                        <a:pt x="29" y="4"/>
                      </a:lnTo>
                      <a:lnTo>
                        <a:pt x="33" y="6"/>
                      </a:lnTo>
                      <a:lnTo>
                        <a:pt x="36" y="9"/>
                      </a:lnTo>
                      <a:lnTo>
                        <a:pt x="37" y="13"/>
                      </a:lnTo>
                      <a:lnTo>
                        <a:pt x="40" y="17"/>
                      </a:lnTo>
                      <a:lnTo>
                        <a:pt x="40" y="21"/>
                      </a:lnTo>
                      <a:lnTo>
                        <a:pt x="40" y="25"/>
                      </a:lnTo>
                      <a:lnTo>
                        <a:pt x="40" y="31"/>
                      </a:lnTo>
                      <a:lnTo>
                        <a:pt x="38" y="35"/>
                      </a:lnTo>
                      <a:lnTo>
                        <a:pt x="36" y="39"/>
                      </a:lnTo>
                      <a:lnTo>
                        <a:pt x="34" y="43"/>
                      </a:lnTo>
                      <a:lnTo>
                        <a:pt x="31" y="46"/>
                      </a:lnTo>
                      <a:lnTo>
                        <a:pt x="28" y="48"/>
                      </a:lnTo>
                      <a:lnTo>
                        <a:pt x="25" y="51"/>
                      </a:lnTo>
                      <a:lnTo>
                        <a:pt x="20" y="51"/>
                      </a:lnTo>
                      <a:lnTo>
                        <a:pt x="15" y="51"/>
                      </a:lnTo>
                      <a:lnTo>
                        <a:pt x="12" y="48"/>
                      </a:lnTo>
                      <a:lnTo>
                        <a:pt x="8" y="46"/>
                      </a:lnTo>
                      <a:lnTo>
                        <a:pt x="6" y="43"/>
                      </a:lnTo>
                      <a:lnTo>
                        <a:pt x="4" y="39"/>
                      </a:lnTo>
                      <a:lnTo>
                        <a:pt x="1" y="35"/>
                      </a:lnTo>
                      <a:lnTo>
                        <a:pt x="0" y="31"/>
                      </a:lnTo>
                      <a:lnTo>
                        <a:pt x="0" y="25"/>
                      </a:lnTo>
                      <a:lnTo>
                        <a:pt x="0" y="21"/>
                      </a:lnTo>
                      <a:lnTo>
                        <a:pt x="1" y="17"/>
                      </a:lnTo>
                      <a:lnTo>
                        <a:pt x="3" y="13"/>
                      </a:lnTo>
                      <a:lnTo>
                        <a:pt x="5" y="9"/>
                      </a:lnTo>
                      <a:lnTo>
                        <a:pt x="7" y="6"/>
                      </a:lnTo>
                      <a:lnTo>
                        <a:pt x="11" y="2"/>
                      </a:lnTo>
                      <a:lnTo>
                        <a:pt x="15" y="1"/>
                      </a:lnTo>
                      <a:lnTo>
                        <a:pt x="20" y="0"/>
                      </a:lnTo>
                      <a:close/>
                    </a:path>
                  </a:pathLst>
                </a:custGeom>
                <a:solidFill>
                  <a:srgbClr val="2C272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39" name="Freeform 454"/>
                <p:cNvSpPr>
                  <a:spLocks/>
                </p:cNvSpPr>
                <p:nvPr/>
              </p:nvSpPr>
              <p:spPr bwMode="auto">
                <a:xfrm>
                  <a:off x="3395" y="1482"/>
                  <a:ext cx="12" cy="15"/>
                </a:xfrm>
                <a:custGeom>
                  <a:avLst/>
                  <a:gdLst>
                    <a:gd name="T0" fmla="*/ 0 w 34"/>
                    <a:gd name="T1" fmla="*/ 0 h 43"/>
                    <a:gd name="T2" fmla="*/ 0 w 34"/>
                    <a:gd name="T3" fmla="*/ 0 h 43"/>
                    <a:gd name="T4" fmla="*/ 0 w 34"/>
                    <a:gd name="T5" fmla="*/ 0 h 43"/>
                    <a:gd name="T6" fmla="*/ 0 w 34"/>
                    <a:gd name="T7" fmla="*/ 0 h 43"/>
                    <a:gd name="T8" fmla="*/ 0 w 34"/>
                    <a:gd name="T9" fmla="*/ 0 h 43"/>
                    <a:gd name="T10" fmla="*/ 0 w 34"/>
                    <a:gd name="T11" fmla="*/ 0 h 43"/>
                    <a:gd name="T12" fmla="*/ 0 w 34"/>
                    <a:gd name="T13" fmla="*/ 0 h 43"/>
                    <a:gd name="T14" fmla="*/ 0 w 34"/>
                    <a:gd name="T15" fmla="*/ 0 h 43"/>
                    <a:gd name="T16" fmla="*/ 0 w 34"/>
                    <a:gd name="T17" fmla="*/ 0 h 43"/>
                    <a:gd name="T18" fmla="*/ 0 w 34"/>
                    <a:gd name="T19" fmla="*/ 0 h 43"/>
                    <a:gd name="T20" fmla="*/ 0 w 34"/>
                    <a:gd name="T21" fmla="*/ 0 h 43"/>
                    <a:gd name="T22" fmla="*/ 0 w 34"/>
                    <a:gd name="T23" fmla="*/ 0 h 43"/>
                    <a:gd name="T24" fmla="*/ 0 w 34"/>
                    <a:gd name="T25" fmla="*/ 0 h 43"/>
                    <a:gd name="T26" fmla="*/ 0 w 34"/>
                    <a:gd name="T27" fmla="*/ 0 h 43"/>
                    <a:gd name="T28" fmla="*/ 0 w 34"/>
                    <a:gd name="T29" fmla="*/ 0 h 43"/>
                    <a:gd name="T30" fmla="*/ 0 w 34"/>
                    <a:gd name="T31" fmla="*/ 0 h 43"/>
                    <a:gd name="T32" fmla="*/ 0 w 34"/>
                    <a:gd name="T33" fmla="*/ 0 h 43"/>
                    <a:gd name="T34" fmla="*/ 0 w 34"/>
                    <a:gd name="T35" fmla="*/ 0 h 43"/>
                    <a:gd name="T36" fmla="*/ 0 w 34"/>
                    <a:gd name="T37" fmla="*/ 0 h 43"/>
                    <a:gd name="T38" fmla="*/ 0 w 34"/>
                    <a:gd name="T39" fmla="*/ 0 h 43"/>
                    <a:gd name="T40" fmla="*/ 0 w 34"/>
                    <a:gd name="T41" fmla="*/ 0 h 43"/>
                    <a:gd name="T42" fmla="*/ 0 w 34"/>
                    <a:gd name="T43" fmla="*/ 0 h 43"/>
                    <a:gd name="T44" fmla="*/ 0 w 34"/>
                    <a:gd name="T45" fmla="*/ 0 h 43"/>
                    <a:gd name="T46" fmla="*/ 0 w 34"/>
                    <a:gd name="T47" fmla="*/ 0 h 43"/>
                    <a:gd name="T48" fmla="*/ 0 w 34"/>
                    <a:gd name="T49" fmla="*/ 0 h 43"/>
                    <a:gd name="T50" fmla="*/ 0 w 34"/>
                    <a:gd name="T51" fmla="*/ 0 h 43"/>
                    <a:gd name="T52" fmla="*/ 0 w 34"/>
                    <a:gd name="T53" fmla="*/ 0 h 43"/>
                    <a:gd name="T54" fmla="*/ 0 w 34"/>
                    <a:gd name="T55" fmla="*/ 0 h 43"/>
                    <a:gd name="T56" fmla="*/ 0 w 34"/>
                    <a:gd name="T57" fmla="*/ 0 h 43"/>
                    <a:gd name="T58" fmla="*/ 0 w 34"/>
                    <a:gd name="T59" fmla="*/ 0 h 43"/>
                    <a:gd name="T60" fmla="*/ 0 w 34"/>
                    <a:gd name="T61" fmla="*/ 0 h 4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4"/>
                    <a:gd name="T94" fmla="*/ 0 h 43"/>
                    <a:gd name="T95" fmla="*/ 34 w 34"/>
                    <a:gd name="T96" fmla="*/ 43 h 4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4" h="43">
                      <a:moveTo>
                        <a:pt x="17" y="0"/>
                      </a:moveTo>
                      <a:lnTo>
                        <a:pt x="22" y="1"/>
                      </a:lnTo>
                      <a:lnTo>
                        <a:pt x="25" y="2"/>
                      </a:lnTo>
                      <a:lnTo>
                        <a:pt x="28" y="4"/>
                      </a:lnTo>
                      <a:lnTo>
                        <a:pt x="31" y="7"/>
                      </a:lnTo>
                      <a:lnTo>
                        <a:pt x="33" y="10"/>
                      </a:lnTo>
                      <a:lnTo>
                        <a:pt x="34" y="14"/>
                      </a:lnTo>
                      <a:lnTo>
                        <a:pt x="34" y="17"/>
                      </a:lnTo>
                      <a:lnTo>
                        <a:pt x="34" y="21"/>
                      </a:lnTo>
                      <a:lnTo>
                        <a:pt x="33" y="29"/>
                      </a:lnTo>
                      <a:lnTo>
                        <a:pt x="30" y="36"/>
                      </a:lnTo>
                      <a:lnTo>
                        <a:pt x="27" y="39"/>
                      </a:lnTo>
                      <a:lnTo>
                        <a:pt x="24" y="41"/>
                      </a:lnTo>
                      <a:lnTo>
                        <a:pt x="22" y="42"/>
                      </a:lnTo>
                      <a:lnTo>
                        <a:pt x="17" y="43"/>
                      </a:lnTo>
                      <a:lnTo>
                        <a:pt x="13" y="42"/>
                      </a:lnTo>
                      <a:lnTo>
                        <a:pt x="10" y="41"/>
                      </a:lnTo>
                      <a:lnTo>
                        <a:pt x="7" y="39"/>
                      </a:lnTo>
                      <a:lnTo>
                        <a:pt x="4" y="36"/>
                      </a:lnTo>
                      <a:lnTo>
                        <a:pt x="2" y="33"/>
                      </a:lnTo>
                      <a:lnTo>
                        <a:pt x="1" y="30"/>
                      </a:lnTo>
                      <a:lnTo>
                        <a:pt x="0" y="26"/>
                      </a:lnTo>
                      <a:lnTo>
                        <a:pt x="0" y="21"/>
                      </a:lnTo>
                      <a:lnTo>
                        <a:pt x="0" y="17"/>
                      </a:lnTo>
                      <a:lnTo>
                        <a:pt x="1" y="13"/>
                      </a:lnTo>
                      <a:lnTo>
                        <a:pt x="2" y="10"/>
                      </a:lnTo>
                      <a:lnTo>
                        <a:pt x="4" y="7"/>
                      </a:lnTo>
                      <a:lnTo>
                        <a:pt x="7" y="4"/>
                      </a:lnTo>
                      <a:lnTo>
                        <a:pt x="10" y="2"/>
                      </a:lnTo>
                      <a:lnTo>
                        <a:pt x="13" y="1"/>
                      </a:lnTo>
                      <a:lnTo>
                        <a:pt x="17" y="0"/>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40" name="Freeform 455"/>
                <p:cNvSpPr>
                  <a:spLocks/>
                </p:cNvSpPr>
                <p:nvPr/>
              </p:nvSpPr>
              <p:spPr bwMode="auto">
                <a:xfrm>
                  <a:off x="3396" y="1480"/>
                  <a:ext cx="5" cy="5"/>
                </a:xfrm>
                <a:custGeom>
                  <a:avLst/>
                  <a:gdLst>
                    <a:gd name="T0" fmla="*/ 0 w 14"/>
                    <a:gd name="T1" fmla="*/ 0 h 16"/>
                    <a:gd name="T2" fmla="*/ 0 w 14"/>
                    <a:gd name="T3" fmla="*/ 0 h 16"/>
                    <a:gd name="T4" fmla="*/ 0 w 14"/>
                    <a:gd name="T5" fmla="*/ 0 h 16"/>
                    <a:gd name="T6" fmla="*/ 0 w 14"/>
                    <a:gd name="T7" fmla="*/ 0 h 16"/>
                    <a:gd name="T8" fmla="*/ 0 w 14"/>
                    <a:gd name="T9" fmla="*/ 0 h 16"/>
                    <a:gd name="T10" fmla="*/ 0 w 14"/>
                    <a:gd name="T11" fmla="*/ 0 h 16"/>
                    <a:gd name="T12" fmla="*/ 0 w 14"/>
                    <a:gd name="T13" fmla="*/ 0 h 16"/>
                    <a:gd name="T14" fmla="*/ 0 w 14"/>
                    <a:gd name="T15" fmla="*/ 0 h 16"/>
                    <a:gd name="T16" fmla="*/ 0 w 14"/>
                    <a:gd name="T17" fmla="*/ 0 h 16"/>
                    <a:gd name="T18" fmla="*/ 0 w 14"/>
                    <a:gd name="T19" fmla="*/ 0 h 16"/>
                    <a:gd name="T20" fmla="*/ 0 w 14"/>
                    <a:gd name="T21" fmla="*/ 0 h 16"/>
                    <a:gd name="T22" fmla="*/ 0 w 14"/>
                    <a:gd name="T23" fmla="*/ 0 h 16"/>
                    <a:gd name="T24" fmla="*/ 0 w 14"/>
                    <a:gd name="T25" fmla="*/ 0 h 16"/>
                    <a:gd name="T26" fmla="*/ 0 w 14"/>
                    <a:gd name="T27" fmla="*/ 0 h 16"/>
                    <a:gd name="T28" fmla="*/ 0 w 14"/>
                    <a:gd name="T29" fmla="*/ 0 h 16"/>
                    <a:gd name="T30" fmla="*/ 0 w 14"/>
                    <a:gd name="T31" fmla="*/ 0 h 16"/>
                    <a:gd name="T32" fmla="*/ 0 w 14"/>
                    <a:gd name="T33" fmla="*/ 0 h 1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
                    <a:gd name="T52" fmla="*/ 0 h 16"/>
                    <a:gd name="T53" fmla="*/ 14 w 14"/>
                    <a:gd name="T54" fmla="*/ 16 h 1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 h="16">
                      <a:moveTo>
                        <a:pt x="9" y="0"/>
                      </a:moveTo>
                      <a:lnTo>
                        <a:pt x="12" y="0"/>
                      </a:lnTo>
                      <a:lnTo>
                        <a:pt x="13" y="2"/>
                      </a:lnTo>
                      <a:lnTo>
                        <a:pt x="14" y="4"/>
                      </a:lnTo>
                      <a:lnTo>
                        <a:pt x="13" y="8"/>
                      </a:lnTo>
                      <a:lnTo>
                        <a:pt x="13" y="10"/>
                      </a:lnTo>
                      <a:lnTo>
                        <a:pt x="10" y="13"/>
                      </a:lnTo>
                      <a:lnTo>
                        <a:pt x="8" y="15"/>
                      </a:lnTo>
                      <a:lnTo>
                        <a:pt x="6" y="16"/>
                      </a:lnTo>
                      <a:lnTo>
                        <a:pt x="2" y="15"/>
                      </a:lnTo>
                      <a:lnTo>
                        <a:pt x="1" y="14"/>
                      </a:lnTo>
                      <a:lnTo>
                        <a:pt x="0" y="12"/>
                      </a:lnTo>
                      <a:lnTo>
                        <a:pt x="0" y="9"/>
                      </a:lnTo>
                      <a:lnTo>
                        <a:pt x="1" y="5"/>
                      </a:lnTo>
                      <a:lnTo>
                        <a:pt x="2" y="3"/>
                      </a:lnTo>
                      <a:lnTo>
                        <a:pt x="6" y="1"/>
                      </a:lnTo>
                      <a:lnTo>
                        <a:pt x="9" y="0"/>
                      </a:lnTo>
                      <a:close/>
                    </a:path>
                  </a:pathLst>
                </a:custGeom>
                <a:solidFill>
                  <a:srgbClr val="DFDFD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41" name="Freeform 456"/>
                <p:cNvSpPr>
                  <a:spLocks/>
                </p:cNvSpPr>
                <p:nvPr/>
              </p:nvSpPr>
              <p:spPr bwMode="auto">
                <a:xfrm>
                  <a:off x="3395" y="1496"/>
                  <a:ext cx="13" cy="5"/>
                </a:xfrm>
                <a:custGeom>
                  <a:avLst/>
                  <a:gdLst>
                    <a:gd name="T0" fmla="*/ 0 w 39"/>
                    <a:gd name="T1" fmla="*/ 0 h 15"/>
                    <a:gd name="T2" fmla="*/ 0 w 39"/>
                    <a:gd name="T3" fmla="*/ 0 h 15"/>
                    <a:gd name="T4" fmla="*/ 0 w 39"/>
                    <a:gd name="T5" fmla="*/ 0 h 15"/>
                    <a:gd name="T6" fmla="*/ 0 w 39"/>
                    <a:gd name="T7" fmla="*/ 0 h 15"/>
                    <a:gd name="T8" fmla="*/ 0 w 39"/>
                    <a:gd name="T9" fmla="*/ 0 h 15"/>
                    <a:gd name="T10" fmla="*/ 0 w 39"/>
                    <a:gd name="T11" fmla="*/ 0 h 15"/>
                    <a:gd name="T12" fmla="*/ 0 w 39"/>
                    <a:gd name="T13" fmla="*/ 0 h 15"/>
                    <a:gd name="T14" fmla="*/ 0 w 39"/>
                    <a:gd name="T15" fmla="*/ 0 h 15"/>
                    <a:gd name="T16" fmla="*/ 0 w 39"/>
                    <a:gd name="T17" fmla="*/ 0 h 15"/>
                    <a:gd name="T18" fmla="*/ 0 w 39"/>
                    <a:gd name="T19" fmla="*/ 0 h 15"/>
                    <a:gd name="T20" fmla="*/ 0 w 39"/>
                    <a:gd name="T21" fmla="*/ 0 h 15"/>
                    <a:gd name="T22" fmla="*/ 0 w 39"/>
                    <a:gd name="T23" fmla="*/ 0 h 15"/>
                    <a:gd name="T24" fmla="*/ 0 w 39"/>
                    <a:gd name="T25" fmla="*/ 0 h 15"/>
                    <a:gd name="T26" fmla="*/ 0 w 39"/>
                    <a:gd name="T27" fmla="*/ 0 h 15"/>
                    <a:gd name="T28" fmla="*/ 0 w 39"/>
                    <a:gd name="T29" fmla="*/ 0 h 15"/>
                    <a:gd name="T30" fmla="*/ 0 w 39"/>
                    <a:gd name="T31" fmla="*/ 0 h 15"/>
                    <a:gd name="T32" fmla="*/ 0 w 39"/>
                    <a:gd name="T33" fmla="*/ 0 h 15"/>
                    <a:gd name="T34" fmla="*/ 0 w 39"/>
                    <a:gd name="T35" fmla="*/ 0 h 15"/>
                    <a:gd name="T36" fmla="*/ 0 w 39"/>
                    <a:gd name="T37" fmla="*/ 0 h 15"/>
                    <a:gd name="T38" fmla="*/ 0 w 39"/>
                    <a:gd name="T39" fmla="*/ 0 h 15"/>
                    <a:gd name="T40" fmla="*/ 0 w 39"/>
                    <a:gd name="T41" fmla="*/ 0 h 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9"/>
                    <a:gd name="T64" fmla="*/ 0 h 15"/>
                    <a:gd name="T65" fmla="*/ 39 w 39"/>
                    <a:gd name="T66" fmla="*/ 15 h 1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9" h="15">
                      <a:moveTo>
                        <a:pt x="39" y="0"/>
                      </a:moveTo>
                      <a:lnTo>
                        <a:pt x="33" y="2"/>
                      </a:lnTo>
                      <a:lnTo>
                        <a:pt x="18" y="7"/>
                      </a:lnTo>
                      <a:lnTo>
                        <a:pt x="12" y="6"/>
                      </a:lnTo>
                      <a:lnTo>
                        <a:pt x="7" y="5"/>
                      </a:lnTo>
                      <a:lnTo>
                        <a:pt x="5" y="2"/>
                      </a:lnTo>
                      <a:lnTo>
                        <a:pt x="3" y="1"/>
                      </a:lnTo>
                      <a:lnTo>
                        <a:pt x="0" y="0"/>
                      </a:lnTo>
                      <a:lnTo>
                        <a:pt x="0" y="1"/>
                      </a:lnTo>
                      <a:lnTo>
                        <a:pt x="0" y="4"/>
                      </a:lnTo>
                      <a:lnTo>
                        <a:pt x="3" y="6"/>
                      </a:lnTo>
                      <a:lnTo>
                        <a:pt x="4" y="7"/>
                      </a:lnTo>
                      <a:lnTo>
                        <a:pt x="5" y="9"/>
                      </a:lnTo>
                      <a:lnTo>
                        <a:pt x="9" y="11"/>
                      </a:lnTo>
                      <a:lnTo>
                        <a:pt x="13" y="14"/>
                      </a:lnTo>
                      <a:lnTo>
                        <a:pt x="19" y="15"/>
                      </a:lnTo>
                      <a:lnTo>
                        <a:pt x="24" y="14"/>
                      </a:lnTo>
                      <a:lnTo>
                        <a:pt x="29" y="11"/>
                      </a:lnTo>
                      <a:lnTo>
                        <a:pt x="35" y="7"/>
                      </a:lnTo>
                      <a:lnTo>
                        <a:pt x="39" y="0"/>
                      </a:lnTo>
                      <a:close/>
                    </a:path>
                  </a:pathLst>
                </a:custGeom>
                <a:solidFill>
                  <a:srgbClr val="605E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42" name="Freeform 457"/>
                <p:cNvSpPr>
                  <a:spLocks/>
                </p:cNvSpPr>
                <p:nvPr/>
              </p:nvSpPr>
              <p:spPr bwMode="auto">
                <a:xfrm>
                  <a:off x="3401" y="1496"/>
                  <a:ext cx="7" cy="3"/>
                </a:xfrm>
                <a:custGeom>
                  <a:avLst/>
                  <a:gdLst>
                    <a:gd name="T0" fmla="*/ 0 w 21"/>
                    <a:gd name="T1" fmla="*/ 0 h 9"/>
                    <a:gd name="T2" fmla="*/ 0 w 21"/>
                    <a:gd name="T3" fmla="*/ 0 h 9"/>
                    <a:gd name="T4" fmla="*/ 0 w 21"/>
                    <a:gd name="T5" fmla="*/ 0 h 9"/>
                    <a:gd name="T6" fmla="*/ 0 w 21"/>
                    <a:gd name="T7" fmla="*/ 0 h 9"/>
                    <a:gd name="T8" fmla="*/ 0 w 21"/>
                    <a:gd name="T9" fmla="*/ 0 h 9"/>
                    <a:gd name="T10" fmla="*/ 0 w 21"/>
                    <a:gd name="T11" fmla="*/ 0 h 9"/>
                    <a:gd name="T12" fmla="*/ 0 w 21"/>
                    <a:gd name="T13" fmla="*/ 0 h 9"/>
                    <a:gd name="T14" fmla="*/ 0 w 21"/>
                    <a:gd name="T15" fmla="*/ 0 h 9"/>
                    <a:gd name="T16" fmla="*/ 0 w 21"/>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9"/>
                    <a:gd name="T29" fmla="*/ 21 w 21"/>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9">
                      <a:moveTo>
                        <a:pt x="0" y="9"/>
                      </a:moveTo>
                      <a:lnTo>
                        <a:pt x="0" y="9"/>
                      </a:lnTo>
                      <a:lnTo>
                        <a:pt x="16" y="3"/>
                      </a:lnTo>
                      <a:lnTo>
                        <a:pt x="19" y="0"/>
                      </a:lnTo>
                      <a:lnTo>
                        <a:pt x="21" y="1"/>
                      </a:lnTo>
                      <a:lnTo>
                        <a:pt x="15" y="2"/>
                      </a:lnTo>
                      <a:lnTo>
                        <a:pt x="0" y="8"/>
                      </a:lnTo>
                      <a:lnTo>
                        <a:pt x="0" y="9"/>
                      </a:lnTo>
                      <a:close/>
                    </a:path>
                  </a:pathLst>
                </a:custGeom>
                <a:solidFill>
                  <a:srgbClr val="54525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43" name="Freeform 458"/>
                <p:cNvSpPr>
                  <a:spLocks/>
                </p:cNvSpPr>
                <p:nvPr/>
              </p:nvSpPr>
              <p:spPr bwMode="auto">
                <a:xfrm>
                  <a:off x="3395" y="1496"/>
                  <a:ext cx="6" cy="3"/>
                </a:xfrm>
                <a:custGeom>
                  <a:avLst/>
                  <a:gdLst>
                    <a:gd name="T0" fmla="*/ 0 w 16"/>
                    <a:gd name="T1" fmla="*/ 0 h 8"/>
                    <a:gd name="T2" fmla="*/ 0 w 16"/>
                    <a:gd name="T3" fmla="*/ 0 h 8"/>
                    <a:gd name="T4" fmla="*/ 0 w 16"/>
                    <a:gd name="T5" fmla="*/ 0 h 8"/>
                    <a:gd name="T6" fmla="*/ 0 w 16"/>
                    <a:gd name="T7" fmla="*/ 0 h 8"/>
                    <a:gd name="T8" fmla="*/ 0 w 16"/>
                    <a:gd name="T9" fmla="*/ 0 h 8"/>
                    <a:gd name="T10" fmla="*/ 0 w 16"/>
                    <a:gd name="T11" fmla="*/ 0 h 8"/>
                    <a:gd name="T12" fmla="*/ 0 w 16"/>
                    <a:gd name="T13" fmla="*/ 0 h 8"/>
                    <a:gd name="T14" fmla="*/ 0 w 16"/>
                    <a:gd name="T15" fmla="*/ 0 h 8"/>
                    <a:gd name="T16" fmla="*/ 0 w 16"/>
                    <a:gd name="T17" fmla="*/ 0 h 8"/>
                    <a:gd name="T18" fmla="*/ 0 w 16"/>
                    <a:gd name="T19" fmla="*/ 0 h 8"/>
                    <a:gd name="T20" fmla="*/ 0 w 16"/>
                    <a:gd name="T21" fmla="*/ 0 h 8"/>
                    <a:gd name="T22" fmla="*/ 0 w 16"/>
                    <a:gd name="T23" fmla="*/ 0 h 8"/>
                    <a:gd name="T24" fmla="*/ 0 w 16"/>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8"/>
                    <a:gd name="T41" fmla="*/ 16 w 16"/>
                    <a:gd name="T42" fmla="*/ 8 h 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8">
                      <a:moveTo>
                        <a:pt x="0" y="1"/>
                      </a:moveTo>
                      <a:lnTo>
                        <a:pt x="0" y="1"/>
                      </a:lnTo>
                      <a:lnTo>
                        <a:pt x="2" y="4"/>
                      </a:lnTo>
                      <a:lnTo>
                        <a:pt x="5" y="5"/>
                      </a:lnTo>
                      <a:lnTo>
                        <a:pt x="10" y="7"/>
                      </a:lnTo>
                      <a:lnTo>
                        <a:pt x="16" y="8"/>
                      </a:lnTo>
                      <a:lnTo>
                        <a:pt x="16" y="7"/>
                      </a:lnTo>
                      <a:lnTo>
                        <a:pt x="10" y="6"/>
                      </a:lnTo>
                      <a:lnTo>
                        <a:pt x="7" y="4"/>
                      </a:lnTo>
                      <a:lnTo>
                        <a:pt x="3" y="1"/>
                      </a:lnTo>
                      <a:lnTo>
                        <a:pt x="1" y="0"/>
                      </a:lnTo>
                      <a:lnTo>
                        <a:pt x="0" y="1"/>
                      </a:lnTo>
                      <a:close/>
                    </a:path>
                  </a:pathLst>
                </a:custGeom>
                <a:solidFill>
                  <a:srgbClr val="54525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44" name="Freeform 459"/>
                <p:cNvSpPr>
                  <a:spLocks/>
                </p:cNvSpPr>
                <p:nvPr/>
              </p:nvSpPr>
              <p:spPr bwMode="auto">
                <a:xfrm>
                  <a:off x="3394" y="1496"/>
                  <a:ext cx="2" cy="3"/>
                </a:xfrm>
                <a:custGeom>
                  <a:avLst/>
                  <a:gdLst>
                    <a:gd name="T0" fmla="*/ 0 w 5"/>
                    <a:gd name="T1" fmla="*/ 0 h 9"/>
                    <a:gd name="T2" fmla="*/ 0 w 5"/>
                    <a:gd name="T3" fmla="*/ 0 h 9"/>
                    <a:gd name="T4" fmla="*/ 0 w 5"/>
                    <a:gd name="T5" fmla="*/ 0 h 9"/>
                    <a:gd name="T6" fmla="*/ 0 w 5"/>
                    <a:gd name="T7" fmla="*/ 0 h 9"/>
                    <a:gd name="T8" fmla="*/ 0 w 5"/>
                    <a:gd name="T9" fmla="*/ 0 h 9"/>
                    <a:gd name="T10" fmla="*/ 0 w 5"/>
                    <a:gd name="T11" fmla="*/ 0 h 9"/>
                    <a:gd name="T12" fmla="*/ 0 w 5"/>
                    <a:gd name="T13" fmla="*/ 0 h 9"/>
                    <a:gd name="T14" fmla="*/ 0 w 5"/>
                    <a:gd name="T15" fmla="*/ 0 h 9"/>
                    <a:gd name="T16" fmla="*/ 0 w 5"/>
                    <a:gd name="T17" fmla="*/ 0 h 9"/>
                    <a:gd name="T18" fmla="*/ 0 w 5"/>
                    <a:gd name="T19" fmla="*/ 0 h 9"/>
                    <a:gd name="T20" fmla="*/ 0 w 5"/>
                    <a:gd name="T21" fmla="*/ 0 h 9"/>
                    <a:gd name="T22" fmla="*/ 0 w 5"/>
                    <a:gd name="T23" fmla="*/ 0 h 9"/>
                    <a:gd name="T24" fmla="*/ 0 w 5"/>
                    <a:gd name="T25" fmla="*/ 0 h 9"/>
                    <a:gd name="T26" fmla="*/ 0 w 5"/>
                    <a:gd name="T27" fmla="*/ 0 h 9"/>
                    <a:gd name="T28" fmla="*/ 0 w 5"/>
                    <a:gd name="T29" fmla="*/ 0 h 9"/>
                    <a:gd name="T30" fmla="*/ 0 w 5"/>
                    <a:gd name="T31" fmla="*/ 0 h 9"/>
                    <a:gd name="T32" fmla="*/ 0 w 5"/>
                    <a:gd name="T33" fmla="*/ 0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
                    <a:gd name="T52" fmla="*/ 0 h 9"/>
                    <a:gd name="T53" fmla="*/ 5 w 5"/>
                    <a:gd name="T54" fmla="*/ 9 h 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 h="9">
                      <a:moveTo>
                        <a:pt x="5" y="8"/>
                      </a:moveTo>
                      <a:lnTo>
                        <a:pt x="5" y="8"/>
                      </a:lnTo>
                      <a:lnTo>
                        <a:pt x="5" y="7"/>
                      </a:lnTo>
                      <a:lnTo>
                        <a:pt x="3" y="3"/>
                      </a:lnTo>
                      <a:lnTo>
                        <a:pt x="3" y="2"/>
                      </a:lnTo>
                      <a:lnTo>
                        <a:pt x="1" y="2"/>
                      </a:lnTo>
                      <a:lnTo>
                        <a:pt x="3" y="2"/>
                      </a:lnTo>
                      <a:lnTo>
                        <a:pt x="4" y="1"/>
                      </a:lnTo>
                      <a:lnTo>
                        <a:pt x="1" y="0"/>
                      </a:lnTo>
                      <a:lnTo>
                        <a:pt x="0" y="1"/>
                      </a:lnTo>
                      <a:lnTo>
                        <a:pt x="0" y="3"/>
                      </a:lnTo>
                      <a:lnTo>
                        <a:pt x="1" y="5"/>
                      </a:lnTo>
                      <a:lnTo>
                        <a:pt x="3" y="8"/>
                      </a:lnTo>
                      <a:lnTo>
                        <a:pt x="4" y="9"/>
                      </a:lnTo>
                      <a:lnTo>
                        <a:pt x="5" y="8"/>
                      </a:lnTo>
                      <a:close/>
                    </a:path>
                  </a:pathLst>
                </a:custGeom>
                <a:solidFill>
                  <a:srgbClr val="54525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45" name="Freeform 460"/>
                <p:cNvSpPr>
                  <a:spLocks/>
                </p:cNvSpPr>
                <p:nvPr/>
              </p:nvSpPr>
              <p:spPr bwMode="auto">
                <a:xfrm>
                  <a:off x="3396" y="1499"/>
                  <a:ext cx="5" cy="3"/>
                </a:xfrm>
                <a:custGeom>
                  <a:avLst/>
                  <a:gdLst>
                    <a:gd name="T0" fmla="*/ 0 w 16"/>
                    <a:gd name="T1" fmla="*/ 0 h 9"/>
                    <a:gd name="T2" fmla="*/ 0 w 16"/>
                    <a:gd name="T3" fmla="*/ 0 h 9"/>
                    <a:gd name="T4" fmla="*/ 0 w 16"/>
                    <a:gd name="T5" fmla="*/ 0 h 9"/>
                    <a:gd name="T6" fmla="*/ 0 w 16"/>
                    <a:gd name="T7" fmla="*/ 0 h 9"/>
                    <a:gd name="T8" fmla="*/ 0 w 16"/>
                    <a:gd name="T9" fmla="*/ 0 h 9"/>
                    <a:gd name="T10" fmla="*/ 0 w 16"/>
                    <a:gd name="T11" fmla="*/ 0 h 9"/>
                    <a:gd name="T12" fmla="*/ 0 w 16"/>
                    <a:gd name="T13" fmla="*/ 0 h 9"/>
                    <a:gd name="T14" fmla="*/ 0 w 16"/>
                    <a:gd name="T15" fmla="*/ 0 h 9"/>
                    <a:gd name="T16" fmla="*/ 0 w 16"/>
                    <a:gd name="T17" fmla="*/ 0 h 9"/>
                    <a:gd name="T18" fmla="*/ 0 w 16"/>
                    <a:gd name="T19" fmla="*/ 0 h 9"/>
                    <a:gd name="T20" fmla="*/ 0 w 16"/>
                    <a:gd name="T21" fmla="*/ 0 h 9"/>
                    <a:gd name="T22" fmla="*/ 0 w 16"/>
                    <a:gd name="T23" fmla="*/ 0 h 9"/>
                    <a:gd name="T24" fmla="*/ 0 w 16"/>
                    <a:gd name="T25" fmla="*/ 0 h 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9"/>
                    <a:gd name="T41" fmla="*/ 16 w 16"/>
                    <a:gd name="T42" fmla="*/ 9 h 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9">
                      <a:moveTo>
                        <a:pt x="16" y="8"/>
                      </a:moveTo>
                      <a:lnTo>
                        <a:pt x="16" y="8"/>
                      </a:lnTo>
                      <a:lnTo>
                        <a:pt x="10" y="7"/>
                      </a:lnTo>
                      <a:lnTo>
                        <a:pt x="6" y="4"/>
                      </a:lnTo>
                      <a:lnTo>
                        <a:pt x="3" y="1"/>
                      </a:lnTo>
                      <a:lnTo>
                        <a:pt x="1" y="0"/>
                      </a:lnTo>
                      <a:lnTo>
                        <a:pt x="0" y="1"/>
                      </a:lnTo>
                      <a:lnTo>
                        <a:pt x="1" y="2"/>
                      </a:lnTo>
                      <a:lnTo>
                        <a:pt x="4" y="5"/>
                      </a:lnTo>
                      <a:lnTo>
                        <a:pt x="10" y="8"/>
                      </a:lnTo>
                      <a:lnTo>
                        <a:pt x="16" y="9"/>
                      </a:lnTo>
                      <a:lnTo>
                        <a:pt x="16" y="8"/>
                      </a:lnTo>
                      <a:close/>
                    </a:path>
                  </a:pathLst>
                </a:custGeom>
                <a:solidFill>
                  <a:srgbClr val="54525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46" name="Freeform 461"/>
                <p:cNvSpPr>
                  <a:spLocks/>
                </p:cNvSpPr>
                <p:nvPr/>
              </p:nvSpPr>
              <p:spPr bwMode="auto">
                <a:xfrm>
                  <a:off x="3401" y="1496"/>
                  <a:ext cx="7" cy="6"/>
                </a:xfrm>
                <a:custGeom>
                  <a:avLst/>
                  <a:gdLst>
                    <a:gd name="T0" fmla="*/ 0 w 20"/>
                    <a:gd name="T1" fmla="*/ 0 h 17"/>
                    <a:gd name="T2" fmla="*/ 0 w 20"/>
                    <a:gd name="T3" fmla="*/ 0 h 17"/>
                    <a:gd name="T4" fmla="*/ 0 w 20"/>
                    <a:gd name="T5" fmla="*/ 0 h 17"/>
                    <a:gd name="T6" fmla="*/ 0 w 20"/>
                    <a:gd name="T7" fmla="*/ 0 h 17"/>
                    <a:gd name="T8" fmla="*/ 0 w 20"/>
                    <a:gd name="T9" fmla="*/ 0 h 17"/>
                    <a:gd name="T10" fmla="*/ 0 w 20"/>
                    <a:gd name="T11" fmla="*/ 0 h 17"/>
                    <a:gd name="T12" fmla="*/ 0 w 20"/>
                    <a:gd name="T13" fmla="*/ 0 h 17"/>
                    <a:gd name="T14" fmla="*/ 0 w 20"/>
                    <a:gd name="T15" fmla="*/ 0 h 17"/>
                    <a:gd name="T16" fmla="*/ 0 w 20"/>
                    <a:gd name="T17" fmla="*/ 0 h 17"/>
                    <a:gd name="T18" fmla="*/ 0 w 20"/>
                    <a:gd name="T19" fmla="*/ 0 h 17"/>
                    <a:gd name="T20" fmla="*/ 0 w 20"/>
                    <a:gd name="T21" fmla="*/ 0 h 17"/>
                    <a:gd name="T22" fmla="*/ 0 w 20"/>
                    <a:gd name="T23" fmla="*/ 0 h 17"/>
                    <a:gd name="T24" fmla="*/ 0 w 20"/>
                    <a:gd name="T25" fmla="*/ 0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
                    <a:gd name="T40" fmla="*/ 0 h 17"/>
                    <a:gd name="T41" fmla="*/ 20 w 20"/>
                    <a:gd name="T42" fmla="*/ 17 h 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 h="17">
                      <a:moveTo>
                        <a:pt x="18" y="0"/>
                      </a:moveTo>
                      <a:lnTo>
                        <a:pt x="18" y="1"/>
                      </a:lnTo>
                      <a:lnTo>
                        <a:pt x="15" y="7"/>
                      </a:lnTo>
                      <a:lnTo>
                        <a:pt x="10" y="12"/>
                      </a:lnTo>
                      <a:lnTo>
                        <a:pt x="5" y="15"/>
                      </a:lnTo>
                      <a:lnTo>
                        <a:pt x="0" y="16"/>
                      </a:lnTo>
                      <a:lnTo>
                        <a:pt x="0" y="17"/>
                      </a:lnTo>
                      <a:lnTo>
                        <a:pt x="6" y="16"/>
                      </a:lnTo>
                      <a:lnTo>
                        <a:pt x="11" y="13"/>
                      </a:lnTo>
                      <a:lnTo>
                        <a:pt x="16" y="8"/>
                      </a:lnTo>
                      <a:lnTo>
                        <a:pt x="20" y="1"/>
                      </a:lnTo>
                      <a:lnTo>
                        <a:pt x="18" y="0"/>
                      </a:lnTo>
                      <a:close/>
                    </a:path>
                  </a:pathLst>
                </a:custGeom>
                <a:solidFill>
                  <a:srgbClr val="54525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47" name="Freeform 462"/>
                <p:cNvSpPr>
                  <a:spLocks/>
                </p:cNvSpPr>
                <p:nvPr/>
              </p:nvSpPr>
              <p:spPr bwMode="auto">
                <a:xfrm>
                  <a:off x="3469" y="1521"/>
                  <a:ext cx="8" cy="6"/>
                </a:xfrm>
                <a:custGeom>
                  <a:avLst/>
                  <a:gdLst>
                    <a:gd name="T0" fmla="*/ 0 w 25"/>
                    <a:gd name="T1" fmla="*/ 0 h 16"/>
                    <a:gd name="T2" fmla="*/ 0 w 25"/>
                    <a:gd name="T3" fmla="*/ 0 h 16"/>
                    <a:gd name="T4" fmla="*/ 0 w 25"/>
                    <a:gd name="T5" fmla="*/ 0 h 16"/>
                    <a:gd name="T6" fmla="*/ 0 w 25"/>
                    <a:gd name="T7" fmla="*/ 0 h 16"/>
                    <a:gd name="T8" fmla="*/ 0 w 25"/>
                    <a:gd name="T9" fmla="*/ 0 h 16"/>
                    <a:gd name="T10" fmla="*/ 0 w 25"/>
                    <a:gd name="T11" fmla="*/ 0 h 16"/>
                    <a:gd name="T12" fmla="*/ 0 w 25"/>
                    <a:gd name="T13" fmla="*/ 0 h 16"/>
                    <a:gd name="T14" fmla="*/ 0 w 25"/>
                    <a:gd name="T15" fmla="*/ 0 h 16"/>
                    <a:gd name="T16" fmla="*/ 0 w 25"/>
                    <a:gd name="T17" fmla="*/ 0 h 16"/>
                    <a:gd name="T18" fmla="*/ 0 w 25"/>
                    <a:gd name="T19" fmla="*/ 0 h 16"/>
                    <a:gd name="T20" fmla="*/ 0 w 25"/>
                    <a:gd name="T21" fmla="*/ 0 h 16"/>
                    <a:gd name="T22" fmla="*/ 0 w 25"/>
                    <a:gd name="T23" fmla="*/ 0 h 16"/>
                    <a:gd name="T24" fmla="*/ 0 w 25"/>
                    <a:gd name="T25" fmla="*/ 0 h 16"/>
                    <a:gd name="T26" fmla="*/ 0 w 25"/>
                    <a:gd name="T27" fmla="*/ 0 h 16"/>
                    <a:gd name="T28" fmla="*/ 0 w 25"/>
                    <a:gd name="T29" fmla="*/ 0 h 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
                    <a:gd name="T46" fmla="*/ 0 h 16"/>
                    <a:gd name="T47" fmla="*/ 25 w 25"/>
                    <a:gd name="T48" fmla="*/ 16 h 1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 h="16">
                      <a:moveTo>
                        <a:pt x="25" y="14"/>
                      </a:moveTo>
                      <a:lnTo>
                        <a:pt x="21" y="9"/>
                      </a:lnTo>
                      <a:lnTo>
                        <a:pt x="15" y="4"/>
                      </a:lnTo>
                      <a:lnTo>
                        <a:pt x="12" y="2"/>
                      </a:lnTo>
                      <a:lnTo>
                        <a:pt x="9" y="1"/>
                      </a:lnTo>
                      <a:lnTo>
                        <a:pt x="5" y="0"/>
                      </a:lnTo>
                      <a:lnTo>
                        <a:pt x="0" y="1"/>
                      </a:lnTo>
                      <a:lnTo>
                        <a:pt x="0" y="5"/>
                      </a:lnTo>
                      <a:lnTo>
                        <a:pt x="4" y="5"/>
                      </a:lnTo>
                      <a:lnTo>
                        <a:pt x="7" y="6"/>
                      </a:lnTo>
                      <a:lnTo>
                        <a:pt x="10" y="7"/>
                      </a:lnTo>
                      <a:lnTo>
                        <a:pt x="12" y="8"/>
                      </a:lnTo>
                      <a:lnTo>
                        <a:pt x="17" y="12"/>
                      </a:lnTo>
                      <a:lnTo>
                        <a:pt x="20" y="16"/>
                      </a:lnTo>
                      <a:lnTo>
                        <a:pt x="25" y="14"/>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48" name="Freeform 463"/>
                <p:cNvSpPr>
                  <a:spLocks/>
                </p:cNvSpPr>
                <p:nvPr/>
              </p:nvSpPr>
              <p:spPr bwMode="auto">
                <a:xfrm>
                  <a:off x="3467" y="1522"/>
                  <a:ext cx="1" cy="1"/>
                </a:xfrm>
                <a:custGeom>
                  <a:avLst/>
                  <a:gdLst>
                    <a:gd name="T0" fmla="*/ 0 w 3"/>
                    <a:gd name="T1" fmla="*/ 0 h 4"/>
                    <a:gd name="T2" fmla="*/ 0 w 3"/>
                    <a:gd name="T3" fmla="*/ 0 h 4"/>
                    <a:gd name="T4" fmla="*/ 0 w 3"/>
                    <a:gd name="T5" fmla="*/ 0 h 4"/>
                    <a:gd name="T6" fmla="*/ 0 w 3"/>
                    <a:gd name="T7" fmla="*/ 0 h 4"/>
                    <a:gd name="T8" fmla="*/ 0 w 3"/>
                    <a:gd name="T9" fmla="*/ 0 h 4"/>
                    <a:gd name="T10" fmla="*/ 0 w 3"/>
                    <a:gd name="T11" fmla="*/ 0 h 4"/>
                    <a:gd name="T12" fmla="*/ 0 60000 65536"/>
                    <a:gd name="T13" fmla="*/ 0 60000 65536"/>
                    <a:gd name="T14" fmla="*/ 0 60000 65536"/>
                    <a:gd name="T15" fmla="*/ 0 60000 65536"/>
                    <a:gd name="T16" fmla="*/ 0 60000 65536"/>
                    <a:gd name="T17" fmla="*/ 0 60000 65536"/>
                    <a:gd name="T18" fmla="*/ 0 w 3"/>
                    <a:gd name="T19" fmla="*/ 0 h 4"/>
                    <a:gd name="T20" fmla="*/ 3 w 3"/>
                    <a:gd name="T21" fmla="*/ 4 h 4"/>
                  </a:gdLst>
                  <a:ahLst/>
                  <a:cxnLst>
                    <a:cxn ang="T12">
                      <a:pos x="T0" y="T1"/>
                    </a:cxn>
                    <a:cxn ang="T13">
                      <a:pos x="T2" y="T3"/>
                    </a:cxn>
                    <a:cxn ang="T14">
                      <a:pos x="T4" y="T5"/>
                    </a:cxn>
                    <a:cxn ang="T15">
                      <a:pos x="T6" y="T7"/>
                    </a:cxn>
                    <a:cxn ang="T16">
                      <a:pos x="T8" y="T9"/>
                    </a:cxn>
                    <a:cxn ang="T17">
                      <a:pos x="T10" y="T11"/>
                    </a:cxn>
                  </a:cxnLst>
                  <a:rect l="T18" t="T19" r="T20" b="T21"/>
                  <a:pathLst>
                    <a:path w="3" h="4">
                      <a:moveTo>
                        <a:pt x="2" y="0"/>
                      </a:moveTo>
                      <a:lnTo>
                        <a:pt x="0" y="1"/>
                      </a:lnTo>
                      <a:lnTo>
                        <a:pt x="0" y="2"/>
                      </a:lnTo>
                      <a:lnTo>
                        <a:pt x="1" y="4"/>
                      </a:lnTo>
                      <a:lnTo>
                        <a:pt x="3" y="4"/>
                      </a:lnTo>
                      <a:lnTo>
                        <a:pt x="2" y="0"/>
                      </a:lnTo>
                      <a:close/>
                    </a:path>
                  </a:pathLst>
                </a:custGeom>
                <a:solidFill>
                  <a:srgbClr val="58514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49" name="Freeform 464"/>
                <p:cNvSpPr>
                  <a:spLocks/>
                </p:cNvSpPr>
                <p:nvPr/>
              </p:nvSpPr>
              <p:spPr bwMode="auto">
                <a:xfrm>
                  <a:off x="3468" y="1522"/>
                  <a:ext cx="8" cy="5"/>
                </a:xfrm>
                <a:custGeom>
                  <a:avLst/>
                  <a:gdLst>
                    <a:gd name="T0" fmla="*/ 0 w 24"/>
                    <a:gd name="T1" fmla="*/ 0 h 16"/>
                    <a:gd name="T2" fmla="*/ 0 w 24"/>
                    <a:gd name="T3" fmla="*/ 0 h 16"/>
                    <a:gd name="T4" fmla="*/ 0 w 24"/>
                    <a:gd name="T5" fmla="*/ 0 h 16"/>
                    <a:gd name="T6" fmla="*/ 0 w 24"/>
                    <a:gd name="T7" fmla="*/ 0 h 16"/>
                    <a:gd name="T8" fmla="*/ 0 w 24"/>
                    <a:gd name="T9" fmla="*/ 0 h 16"/>
                    <a:gd name="T10" fmla="*/ 0 w 24"/>
                    <a:gd name="T11" fmla="*/ 0 h 16"/>
                    <a:gd name="T12" fmla="*/ 0 w 24"/>
                    <a:gd name="T13" fmla="*/ 0 h 16"/>
                    <a:gd name="T14" fmla="*/ 0 w 24"/>
                    <a:gd name="T15" fmla="*/ 0 h 16"/>
                    <a:gd name="T16" fmla="*/ 0 w 24"/>
                    <a:gd name="T17" fmla="*/ 0 h 16"/>
                    <a:gd name="T18" fmla="*/ 0 w 24"/>
                    <a:gd name="T19" fmla="*/ 0 h 16"/>
                    <a:gd name="T20" fmla="*/ 0 w 24"/>
                    <a:gd name="T21" fmla="*/ 0 h 16"/>
                    <a:gd name="T22" fmla="*/ 0 w 24"/>
                    <a:gd name="T23" fmla="*/ 0 h 16"/>
                    <a:gd name="T24" fmla="*/ 0 w 24"/>
                    <a:gd name="T25" fmla="*/ 0 h 16"/>
                    <a:gd name="T26" fmla="*/ 0 w 24"/>
                    <a:gd name="T27" fmla="*/ 0 h 16"/>
                    <a:gd name="T28" fmla="*/ 0 w 24"/>
                    <a:gd name="T29" fmla="*/ 0 h 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
                    <a:gd name="T46" fmla="*/ 0 h 16"/>
                    <a:gd name="T47" fmla="*/ 24 w 24"/>
                    <a:gd name="T48" fmla="*/ 16 h 1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 h="16">
                      <a:moveTo>
                        <a:pt x="24" y="14"/>
                      </a:moveTo>
                      <a:lnTo>
                        <a:pt x="21" y="9"/>
                      </a:lnTo>
                      <a:lnTo>
                        <a:pt x="16" y="4"/>
                      </a:lnTo>
                      <a:lnTo>
                        <a:pt x="13" y="2"/>
                      </a:lnTo>
                      <a:lnTo>
                        <a:pt x="9" y="1"/>
                      </a:lnTo>
                      <a:lnTo>
                        <a:pt x="5" y="0"/>
                      </a:lnTo>
                      <a:lnTo>
                        <a:pt x="0" y="1"/>
                      </a:lnTo>
                      <a:lnTo>
                        <a:pt x="1" y="5"/>
                      </a:lnTo>
                      <a:lnTo>
                        <a:pt x="5" y="5"/>
                      </a:lnTo>
                      <a:lnTo>
                        <a:pt x="7" y="6"/>
                      </a:lnTo>
                      <a:lnTo>
                        <a:pt x="11" y="7"/>
                      </a:lnTo>
                      <a:lnTo>
                        <a:pt x="13" y="8"/>
                      </a:lnTo>
                      <a:lnTo>
                        <a:pt x="17" y="12"/>
                      </a:lnTo>
                      <a:lnTo>
                        <a:pt x="20" y="16"/>
                      </a:lnTo>
                      <a:lnTo>
                        <a:pt x="24" y="14"/>
                      </a:lnTo>
                      <a:close/>
                    </a:path>
                  </a:pathLst>
                </a:custGeom>
                <a:solidFill>
                  <a:srgbClr val="58514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50" name="Freeform 465"/>
                <p:cNvSpPr>
                  <a:spLocks/>
                </p:cNvSpPr>
                <p:nvPr/>
              </p:nvSpPr>
              <p:spPr bwMode="auto">
                <a:xfrm>
                  <a:off x="3475" y="1526"/>
                  <a:ext cx="1" cy="1"/>
                </a:xfrm>
                <a:custGeom>
                  <a:avLst/>
                  <a:gdLst>
                    <a:gd name="T0" fmla="*/ 0 w 4"/>
                    <a:gd name="T1" fmla="*/ 0 h 3"/>
                    <a:gd name="T2" fmla="*/ 0 w 4"/>
                    <a:gd name="T3" fmla="*/ 0 h 3"/>
                    <a:gd name="T4" fmla="*/ 0 w 4"/>
                    <a:gd name="T5" fmla="*/ 0 h 3"/>
                    <a:gd name="T6" fmla="*/ 0 w 4"/>
                    <a:gd name="T7" fmla="*/ 0 h 3"/>
                    <a:gd name="T8" fmla="*/ 0 w 4"/>
                    <a:gd name="T9" fmla="*/ 0 h 3"/>
                    <a:gd name="T10" fmla="*/ 0 w 4"/>
                    <a:gd name="T11" fmla="*/ 0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0" y="2"/>
                      </a:moveTo>
                      <a:lnTo>
                        <a:pt x="1" y="3"/>
                      </a:lnTo>
                      <a:lnTo>
                        <a:pt x="3" y="3"/>
                      </a:lnTo>
                      <a:lnTo>
                        <a:pt x="4" y="2"/>
                      </a:lnTo>
                      <a:lnTo>
                        <a:pt x="4" y="0"/>
                      </a:lnTo>
                      <a:lnTo>
                        <a:pt x="0" y="2"/>
                      </a:lnTo>
                      <a:close/>
                    </a:path>
                  </a:pathLst>
                </a:custGeom>
                <a:solidFill>
                  <a:srgbClr val="58514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51" name="Freeform 466"/>
                <p:cNvSpPr>
                  <a:spLocks/>
                </p:cNvSpPr>
                <p:nvPr/>
              </p:nvSpPr>
              <p:spPr bwMode="auto">
                <a:xfrm>
                  <a:off x="3467" y="1522"/>
                  <a:ext cx="1" cy="2"/>
                </a:xfrm>
                <a:custGeom>
                  <a:avLst/>
                  <a:gdLst>
                    <a:gd name="T0" fmla="*/ 0 w 3"/>
                    <a:gd name="T1" fmla="*/ 0 h 5"/>
                    <a:gd name="T2" fmla="*/ 0 w 3"/>
                    <a:gd name="T3" fmla="*/ 0 h 5"/>
                    <a:gd name="T4" fmla="*/ 0 w 3"/>
                    <a:gd name="T5" fmla="*/ 0 h 5"/>
                    <a:gd name="T6" fmla="*/ 0 w 3"/>
                    <a:gd name="T7" fmla="*/ 0 h 5"/>
                    <a:gd name="T8" fmla="*/ 0 w 3"/>
                    <a:gd name="T9" fmla="*/ 0 h 5"/>
                    <a:gd name="T10" fmla="*/ 0 w 3"/>
                    <a:gd name="T11" fmla="*/ 0 h 5"/>
                    <a:gd name="T12" fmla="*/ 0 60000 65536"/>
                    <a:gd name="T13" fmla="*/ 0 60000 65536"/>
                    <a:gd name="T14" fmla="*/ 0 60000 65536"/>
                    <a:gd name="T15" fmla="*/ 0 60000 65536"/>
                    <a:gd name="T16" fmla="*/ 0 60000 65536"/>
                    <a:gd name="T17" fmla="*/ 0 60000 65536"/>
                    <a:gd name="T18" fmla="*/ 0 w 3"/>
                    <a:gd name="T19" fmla="*/ 0 h 5"/>
                    <a:gd name="T20" fmla="*/ 3 w 3"/>
                    <a:gd name="T21" fmla="*/ 5 h 5"/>
                  </a:gdLst>
                  <a:ahLst/>
                  <a:cxnLst>
                    <a:cxn ang="T12">
                      <a:pos x="T0" y="T1"/>
                    </a:cxn>
                    <a:cxn ang="T13">
                      <a:pos x="T2" y="T3"/>
                    </a:cxn>
                    <a:cxn ang="T14">
                      <a:pos x="T4" y="T5"/>
                    </a:cxn>
                    <a:cxn ang="T15">
                      <a:pos x="T6" y="T7"/>
                    </a:cxn>
                    <a:cxn ang="T16">
                      <a:pos x="T8" y="T9"/>
                    </a:cxn>
                    <a:cxn ang="T17">
                      <a:pos x="T10" y="T11"/>
                    </a:cxn>
                  </a:cxnLst>
                  <a:rect l="T18" t="T19" r="T20" b="T21"/>
                  <a:pathLst>
                    <a:path w="3" h="5">
                      <a:moveTo>
                        <a:pt x="2" y="0"/>
                      </a:moveTo>
                      <a:lnTo>
                        <a:pt x="0" y="1"/>
                      </a:lnTo>
                      <a:lnTo>
                        <a:pt x="0" y="3"/>
                      </a:lnTo>
                      <a:lnTo>
                        <a:pt x="1" y="5"/>
                      </a:lnTo>
                      <a:lnTo>
                        <a:pt x="3" y="5"/>
                      </a:lnTo>
                      <a:lnTo>
                        <a:pt x="2" y="0"/>
                      </a:lnTo>
                      <a:close/>
                    </a:path>
                  </a:pathLst>
                </a:custGeom>
                <a:solidFill>
                  <a:srgbClr val="8372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52" name="Freeform 467"/>
                <p:cNvSpPr>
                  <a:spLocks/>
                </p:cNvSpPr>
                <p:nvPr/>
              </p:nvSpPr>
              <p:spPr bwMode="auto">
                <a:xfrm>
                  <a:off x="3467" y="1522"/>
                  <a:ext cx="9" cy="5"/>
                </a:xfrm>
                <a:custGeom>
                  <a:avLst/>
                  <a:gdLst>
                    <a:gd name="T0" fmla="*/ 0 w 25"/>
                    <a:gd name="T1" fmla="*/ 0 h 15"/>
                    <a:gd name="T2" fmla="*/ 0 w 25"/>
                    <a:gd name="T3" fmla="*/ 0 h 15"/>
                    <a:gd name="T4" fmla="*/ 0 w 25"/>
                    <a:gd name="T5" fmla="*/ 0 h 15"/>
                    <a:gd name="T6" fmla="*/ 0 w 25"/>
                    <a:gd name="T7" fmla="*/ 0 h 15"/>
                    <a:gd name="T8" fmla="*/ 0 w 25"/>
                    <a:gd name="T9" fmla="*/ 0 h 15"/>
                    <a:gd name="T10" fmla="*/ 0 w 25"/>
                    <a:gd name="T11" fmla="*/ 0 h 15"/>
                    <a:gd name="T12" fmla="*/ 0 w 25"/>
                    <a:gd name="T13" fmla="*/ 0 h 15"/>
                    <a:gd name="T14" fmla="*/ 0 w 25"/>
                    <a:gd name="T15" fmla="*/ 0 h 15"/>
                    <a:gd name="T16" fmla="*/ 0 w 25"/>
                    <a:gd name="T17" fmla="*/ 0 h 15"/>
                    <a:gd name="T18" fmla="*/ 0 w 25"/>
                    <a:gd name="T19" fmla="*/ 0 h 15"/>
                    <a:gd name="T20" fmla="*/ 0 w 25"/>
                    <a:gd name="T21" fmla="*/ 0 h 15"/>
                    <a:gd name="T22" fmla="*/ 0 w 25"/>
                    <a:gd name="T23" fmla="*/ 0 h 15"/>
                    <a:gd name="T24" fmla="*/ 0 w 25"/>
                    <a:gd name="T25" fmla="*/ 0 h 15"/>
                    <a:gd name="T26" fmla="*/ 0 w 25"/>
                    <a:gd name="T27" fmla="*/ 0 h 15"/>
                    <a:gd name="T28" fmla="*/ 0 w 25"/>
                    <a:gd name="T29" fmla="*/ 0 h 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
                    <a:gd name="T46" fmla="*/ 0 h 15"/>
                    <a:gd name="T47" fmla="*/ 25 w 25"/>
                    <a:gd name="T48" fmla="*/ 15 h 1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 h="15">
                      <a:moveTo>
                        <a:pt x="25" y="14"/>
                      </a:moveTo>
                      <a:lnTo>
                        <a:pt x="22" y="9"/>
                      </a:lnTo>
                      <a:lnTo>
                        <a:pt x="16" y="4"/>
                      </a:lnTo>
                      <a:lnTo>
                        <a:pt x="13" y="2"/>
                      </a:lnTo>
                      <a:lnTo>
                        <a:pt x="9" y="1"/>
                      </a:lnTo>
                      <a:lnTo>
                        <a:pt x="4" y="0"/>
                      </a:lnTo>
                      <a:lnTo>
                        <a:pt x="0" y="0"/>
                      </a:lnTo>
                      <a:lnTo>
                        <a:pt x="1" y="5"/>
                      </a:lnTo>
                      <a:lnTo>
                        <a:pt x="4" y="5"/>
                      </a:lnTo>
                      <a:lnTo>
                        <a:pt x="8" y="6"/>
                      </a:lnTo>
                      <a:lnTo>
                        <a:pt x="10" y="7"/>
                      </a:lnTo>
                      <a:lnTo>
                        <a:pt x="13" y="8"/>
                      </a:lnTo>
                      <a:lnTo>
                        <a:pt x="17" y="12"/>
                      </a:lnTo>
                      <a:lnTo>
                        <a:pt x="19" y="15"/>
                      </a:lnTo>
                      <a:lnTo>
                        <a:pt x="25" y="14"/>
                      </a:lnTo>
                      <a:close/>
                    </a:path>
                  </a:pathLst>
                </a:custGeom>
                <a:solidFill>
                  <a:srgbClr val="8372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53" name="Freeform 468"/>
                <p:cNvSpPr>
                  <a:spLocks/>
                </p:cNvSpPr>
                <p:nvPr/>
              </p:nvSpPr>
              <p:spPr bwMode="auto">
                <a:xfrm>
                  <a:off x="3474" y="1527"/>
                  <a:ext cx="2" cy="1"/>
                </a:xfrm>
                <a:custGeom>
                  <a:avLst/>
                  <a:gdLst>
                    <a:gd name="T0" fmla="*/ 0 w 6"/>
                    <a:gd name="T1" fmla="*/ 0 h 3"/>
                    <a:gd name="T2" fmla="*/ 0 w 6"/>
                    <a:gd name="T3" fmla="*/ 0 h 3"/>
                    <a:gd name="T4" fmla="*/ 0 w 6"/>
                    <a:gd name="T5" fmla="*/ 0 h 3"/>
                    <a:gd name="T6" fmla="*/ 0 w 6"/>
                    <a:gd name="T7" fmla="*/ 0 h 3"/>
                    <a:gd name="T8" fmla="*/ 0 w 6"/>
                    <a:gd name="T9" fmla="*/ 0 h 3"/>
                    <a:gd name="T10" fmla="*/ 0 w 6"/>
                    <a:gd name="T11" fmla="*/ 0 h 3"/>
                    <a:gd name="T12" fmla="*/ 0 60000 65536"/>
                    <a:gd name="T13" fmla="*/ 0 60000 65536"/>
                    <a:gd name="T14" fmla="*/ 0 60000 65536"/>
                    <a:gd name="T15" fmla="*/ 0 60000 65536"/>
                    <a:gd name="T16" fmla="*/ 0 60000 65536"/>
                    <a:gd name="T17" fmla="*/ 0 60000 65536"/>
                    <a:gd name="T18" fmla="*/ 0 w 6"/>
                    <a:gd name="T19" fmla="*/ 0 h 3"/>
                    <a:gd name="T20" fmla="*/ 6 w 6"/>
                    <a:gd name="T21" fmla="*/ 3 h 3"/>
                  </a:gdLst>
                  <a:ahLst/>
                  <a:cxnLst>
                    <a:cxn ang="T12">
                      <a:pos x="T0" y="T1"/>
                    </a:cxn>
                    <a:cxn ang="T13">
                      <a:pos x="T2" y="T3"/>
                    </a:cxn>
                    <a:cxn ang="T14">
                      <a:pos x="T4" y="T5"/>
                    </a:cxn>
                    <a:cxn ang="T15">
                      <a:pos x="T6" y="T7"/>
                    </a:cxn>
                    <a:cxn ang="T16">
                      <a:pos x="T8" y="T9"/>
                    </a:cxn>
                    <a:cxn ang="T17">
                      <a:pos x="T10" y="T11"/>
                    </a:cxn>
                  </a:cxnLst>
                  <a:rect l="T18" t="T19" r="T20" b="T21"/>
                  <a:pathLst>
                    <a:path w="6" h="3">
                      <a:moveTo>
                        <a:pt x="0" y="1"/>
                      </a:moveTo>
                      <a:lnTo>
                        <a:pt x="3" y="3"/>
                      </a:lnTo>
                      <a:lnTo>
                        <a:pt x="5" y="3"/>
                      </a:lnTo>
                      <a:lnTo>
                        <a:pt x="6" y="2"/>
                      </a:lnTo>
                      <a:lnTo>
                        <a:pt x="6" y="0"/>
                      </a:lnTo>
                      <a:lnTo>
                        <a:pt x="0" y="1"/>
                      </a:lnTo>
                      <a:close/>
                    </a:path>
                  </a:pathLst>
                </a:custGeom>
                <a:solidFill>
                  <a:srgbClr val="8372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54" name="Freeform 469"/>
                <p:cNvSpPr>
                  <a:spLocks/>
                </p:cNvSpPr>
                <p:nvPr/>
              </p:nvSpPr>
              <p:spPr bwMode="auto">
                <a:xfrm>
                  <a:off x="3466" y="1522"/>
                  <a:ext cx="1" cy="2"/>
                </a:xfrm>
                <a:custGeom>
                  <a:avLst/>
                  <a:gdLst>
                    <a:gd name="T0" fmla="*/ 0 w 4"/>
                    <a:gd name="T1" fmla="*/ 0 h 5"/>
                    <a:gd name="T2" fmla="*/ 0 w 4"/>
                    <a:gd name="T3" fmla="*/ 0 h 5"/>
                    <a:gd name="T4" fmla="*/ 0 w 4"/>
                    <a:gd name="T5" fmla="*/ 0 h 5"/>
                    <a:gd name="T6" fmla="*/ 0 w 4"/>
                    <a:gd name="T7" fmla="*/ 0 h 5"/>
                    <a:gd name="T8" fmla="*/ 0 w 4"/>
                    <a:gd name="T9" fmla="*/ 0 h 5"/>
                    <a:gd name="T10" fmla="*/ 0 w 4"/>
                    <a:gd name="T11" fmla="*/ 0 h 5"/>
                    <a:gd name="T12" fmla="*/ 0 60000 65536"/>
                    <a:gd name="T13" fmla="*/ 0 60000 65536"/>
                    <a:gd name="T14" fmla="*/ 0 60000 65536"/>
                    <a:gd name="T15" fmla="*/ 0 60000 65536"/>
                    <a:gd name="T16" fmla="*/ 0 60000 65536"/>
                    <a:gd name="T17" fmla="*/ 0 60000 65536"/>
                    <a:gd name="T18" fmla="*/ 0 w 4"/>
                    <a:gd name="T19" fmla="*/ 0 h 5"/>
                    <a:gd name="T20" fmla="*/ 4 w 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 h="5">
                      <a:moveTo>
                        <a:pt x="3" y="0"/>
                      </a:moveTo>
                      <a:lnTo>
                        <a:pt x="1" y="1"/>
                      </a:lnTo>
                      <a:lnTo>
                        <a:pt x="0" y="3"/>
                      </a:lnTo>
                      <a:lnTo>
                        <a:pt x="1" y="5"/>
                      </a:lnTo>
                      <a:lnTo>
                        <a:pt x="4" y="5"/>
                      </a:lnTo>
                      <a:lnTo>
                        <a:pt x="3" y="0"/>
                      </a:lnTo>
                      <a:close/>
                    </a:path>
                  </a:pathLst>
                </a:custGeom>
                <a:solidFill>
                  <a:srgbClr val="B2896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55" name="Freeform 470"/>
                <p:cNvSpPr>
                  <a:spLocks/>
                </p:cNvSpPr>
                <p:nvPr/>
              </p:nvSpPr>
              <p:spPr bwMode="auto">
                <a:xfrm>
                  <a:off x="3467" y="1522"/>
                  <a:ext cx="8" cy="5"/>
                </a:xfrm>
                <a:custGeom>
                  <a:avLst/>
                  <a:gdLst>
                    <a:gd name="T0" fmla="*/ 0 w 25"/>
                    <a:gd name="T1" fmla="*/ 0 h 15"/>
                    <a:gd name="T2" fmla="*/ 0 w 25"/>
                    <a:gd name="T3" fmla="*/ 0 h 15"/>
                    <a:gd name="T4" fmla="*/ 0 w 25"/>
                    <a:gd name="T5" fmla="*/ 0 h 15"/>
                    <a:gd name="T6" fmla="*/ 0 w 25"/>
                    <a:gd name="T7" fmla="*/ 0 h 15"/>
                    <a:gd name="T8" fmla="*/ 0 w 25"/>
                    <a:gd name="T9" fmla="*/ 0 h 15"/>
                    <a:gd name="T10" fmla="*/ 0 w 25"/>
                    <a:gd name="T11" fmla="*/ 0 h 15"/>
                    <a:gd name="T12" fmla="*/ 0 w 25"/>
                    <a:gd name="T13" fmla="*/ 0 h 15"/>
                    <a:gd name="T14" fmla="*/ 0 w 25"/>
                    <a:gd name="T15" fmla="*/ 0 h 15"/>
                    <a:gd name="T16" fmla="*/ 0 w 25"/>
                    <a:gd name="T17" fmla="*/ 0 h 15"/>
                    <a:gd name="T18" fmla="*/ 0 w 25"/>
                    <a:gd name="T19" fmla="*/ 0 h 15"/>
                    <a:gd name="T20" fmla="*/ 0 w 25"/>
                    <a:gd name="T21" fmla="*/ 0 h 15"/>
                    <a:gd name="T22" fmla="*/ 0 w 25"/>
                    <a:gd name="T23" fmla="*/ 0 h 15"/>
                    <a:gd name="T24" fmla="*/ 0 w 25"/>
                    <a:gd name="T25" fmla="*/ 0 h 15"/>
                    <a:gd name="T26" fmla="*/ 0 w 25"/>
                    <a:gd name="T27" fmla="*/ 0 h 15"/>
                    <a:gd name="T28" fmla="*/ 0 w 25"/>
                    <a:gd name="T29" fmla="*/ 0 h 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
                    <a:gd name="T46" fmla="*/ 0 h 15"/>
                    <a:gd name="T47" fmla="*/ 25 w 25"/>
                    <a:gd name="T48" fmla="*/ 15 h 1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 h="15">
                      <a:moveTo>
                        <a:pt x="25" y="14"/>
                      </a:moveTo>
                      <a:lnTo>
                        <a:pt x="23" y="9"/>
                      </a:lnTo>
                      <a:lnTo>
                        <a:pt x="17" y="4"/>
                      </a:lnTo>
                      <a:lnTo>
                        <a:pt x="13" y="2"/>
                      </a:lnTo>
                      <a:lnTo>
                        <a:pt x="9" y="1"/>
                      </a:lnTo>
                      <a:lnTo>
                        <a:pt x="4" y="0"/>
                      </a:lnTo>
                      <a:lnTo>
                        <a:pt x="0" y="0"/>
                      </a:lnTo>
                      <a:lnTo>
                        <a:pt x="1" y="5"/>
                      </a:lnTo>
                      <a:lnTo>
                        <a:pt x="4" y="5"/>
                      </a:lnTo>
                      <a:lnTo>
                        <a:pt x="8" y="5"/>
                      </a:lnTo>
                      <a:lnTo>
                        <a:pt x="11" y="7"/>
                      </a:lnTo>
                      <a:lnTo>
                        <a:pt x="13" y="8"/>
                      </a:lnTo>
                      <a:lnTo>
                        <a:pt x="18" y="12"/>
                      </a:lnTo>
                      <a:lnTo>
                        <a:pt x="20" y="15"/>
                      </a:lnTo>
                      <a:lnTo>
                        <a:pt x="25" y="14"/>
                      </a:lnTo>
                      <a:close/>
                    </a:path>
                  </a:pathLst>
                </a:custGeom>
                <a:solidFill>
                  <a:srgbClr val="B2896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56" name="Freeform 471"/>
                <p:cNvSpPr>
                  <a:spLocks/>
                </p:cNvSpPr>
                <p:nvPr/>
              </p:nvSpPr>
              <p:spPr bwMode="auto">
                <a:xfrm>
                  <a:off x="3473" y="1527"/>
                  <a:ext cx="2" cy="1"/>
                </a:xfrm>
                <a:custGeom>
                  <a:avLst/>
                  <a:gdLst>
                    <a:gd name="T0" fmla="*/ 0 w 5"/>
                    <a:gd name="T1" fmla="*/ 0 h 4"/>
                    <a:gd name="T2" fmla="*/ 0 w 5"/>
                    <a:gd name="T3" fmla="*/ 0 h 4"/>
                    <a:gd name="T4" fmla="*/ 0 w 5"/>
                    <a:gd name="T5" fmla="*/ 0 h 4"/>
                    <a:gd name="T6" fmla="*/ 0 w 5"/>
                    <a:gd name="T7" fmla="*/ 0 h 4"/>
                    <a:gd name="T8" fmla="*/ 0 w 5"/>
                    <a:gd name="T9" fmla="*/ 0 h 4"/>
                    <a:gd name="T10" fmla="*/ 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1"/>
                      </a:moveTo>
                      <a:lnTo>
                        <a:pt x="1" y="4"/>
                      </a:lnTo>
                      <a:lnTo>
                        <a:pt x="3" y="4"/>
                      </a:lnTo>
                      <a:lnTo>
                        <a:pt x="5" y="2"/>
                      </a:lnTo>
                      <a:lnTo>
                        <a:pt x="5" y="0"/>
                      </a:lnTo>
                      <a:lnTo>
                        <a:pt x="0" y="1"/>
                      </a:lnTo>
                      <a:close/>
                    </a:path>
                  </a:pathLst>
                </a:custGeom>
                <a:solidFill>
                  <a:srgbClr val="B2896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57" name="Freeform 472"/>
                <p:cNvSpPr>
                  <a:spLocks/>
                </p:cNvSpPr>
                <p:nvPr/>
              </p:nvSpPr>
              <p:spPr bwMode="auto">
                <a:xfrm>
                  <a:off x="3465" y="1523"/>
                  <a:ext cx="2" cy="1"/>
                </a:xfrm>
                <a:custGeom>
                  <a:avLst/>
                  <a:gdLst>
                    <a:gd name="T0" fmla="*/ 1 w 4"/>
                    <a:gd name="T1" fmla="*/ 0 h 5"/>
                    <a:gd name="T2" fmla="*/ 0 w 4"/>
                    <a:gd name="T3" fmla="*/ 0 h 5"/>
                    <a:gd name="T4" fmla="*/ 0 w 4"/>
                    <a:gd name="T5" fmla="*/ 0 h 5"/>
                    <a:gd name="T6" fmla="*/ 1 w 4"/>
                    <a:gd name="T7" fmla="*/ 0 h 5"/>
                    <a:gd name="T8" fmla="*/ 1 w 4"/>
                    <a:gd name="T9" fmla="*/ 0 h 5"/>
                    <a:gd name="T10" fmla="*/ 1 w 4"/>
                    <a:gd name="T11" fmla="*/ 0 h 5"/>
                    <a:gd name="T12" fmla="*/ 0 60000 65536"/>
                    <a:gd name="T13" fmla="*/ 0 60000 65536"/>
                    <a:gd name="T14" fmla="*/ 0 60000 65536"/>
                    <a:gd name="T15" fmla="*/ 0 60000 65536"/>
                    <a:gd name="T16" fmla="*/ 0 60000 65536"/>
                    <a:gd name="T17" fmla="*/ 0 60000 65536"/>
                    <a:gd name="T18" fmla="*/ 0 w 4"/>
                    <a:gd name="T19" fmla="*/ 0 h 5"/>
                    <a:gd name="T20" fmla="*/ 4 w 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 h="5">
                      <a:moveTo>
                        <a:pt x="2" y="0"/>
                      </a:moveTo>
                      <a:lnTo>
                        <a:pt x="0" y="1"/>
                      </a:lnTo>
                      <a:lnTo>
                        <a:pt x="0" y="3"/>
                      </a:lnTo>
                      <a:lnTo>
                        <a:pt x="1" y="5"/>
                      </a:lnTo>
                      <a:lnTo>
                        <a:pt x="4" y="5"/>
                      </a:lnTo>
                      <a:lnTo>
                        <a:pt x="2" y="0"/>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58" name="Freeform 473"/>
                <p:cNvSpPr>
                  <a:spLocks/>
                </p:cNvSpPr>
                <p:nvPr/>
              </p:nvSpPr>
              <p:spPr bwMode="auto">
                <a:xfrm>
                  <a:off x="3466" y="1523"/>
                  <a:ext cx="9" cy="5"/>
                </a:xfrm>
                <a:custGeom>
                  <a:avLst/>
                  <a:gdLst>
                    <a:gd name="T0" fmla="*/ 0 w 26"/>
                    <a:gd name="T1" fmla="*/ 0 h 15"/>
                    <a:gd name="T2" fmla="*/ 0 w 26"/>
                    <a:gd name="T3" fmla="*/ 0 h 15"/>
                    <a:gd name="T4" fmla="*/ 0 w 26"/>
                    <a:gd name="T5" fmla="*/ 0 h 15"/>
                    <a:gd name="T6" fmla="*/ 0 w 26"/>
                    <a:gd name="T7" fmla="*/ 0 h 15"/>
                    <a:gd name="T8" fmla="*/ 0 w 26"/>
                    <a:gd name="T9" fmla="*/ 0 h 15"/>
                    <a:gd name="T10" fmla="*/ 0 w 26"/>
                    <a:gd name="T11" fmla="*/ 0 h 15"/>
                    <a:gd name="T12" fmla="*/ 0 w 26"/>
                    <a:gd name="T13" fmla="*/ 0 h 15"/>
                    <a:gd name="T14" fmla="*/ 0 w 26"/>
                    <a:gd name="T15" fmla="*/ 0 h 15"/>
                    <a:gd name="T16" fmla="*/ 0 w 26"/>
                    <a:gd name="T17" fmla="*/ 0 h 15"/>
                    <a:gd name="T18" fmla="*/ 0 w 26"/>
                    <a:gd name="T19" fmla="*/ 0 h 15"/>
                    <a:gd name="T20" fmla="*/ 0 w 26"/>
                    <a:gd name="T21" fmla="*/ 0 h 15"/>
                    <a:gd name="T22" fmla="*/ 0 w 26"/>
                    <a:gd name="T23" fmla="*/ 0 h 15"/>
                    <a:gd name="T24" fmla="*/ 0 w 26"/>
                    <a:gd name="T25" fmla="*/ 0 h 15"/>
                    <a:gd name="T26" fmla="*/ 0 w 26"/>
                    <a:gd name="T27" fmla="*/ 0 h 15"/>
                    <a:gd name="T28" fmla="*/ 0 w 26"/>
                    <a:gd name="T29" fmla="*/ 0 h 15"/>
                    <a:gd name="T30" fmla="*/ 0 w 26"/>
                    <a:gd name="T31" fmla="*/ 0 h 15"/>
                    <a:gd name="T32" fmla="*/ 0 w 26"/>
                    <a:gd name="T33" fmla="*/ 0 h 15"/>
                    <a:gd name="T34" fmla="*/ 0 w 26"/>
                    <a:gd name="T35" fmla="*/ 0 h 15"/>
                    <a:gd name="T36" fmla="*/ 0 w 26"/>
                    <a:gd name="T37" fmla="*/ 0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
                    <a:gd name="T58" fmla="*/ 0 h 15"/>
                    <a:gd name="T59" fmla="*/ 26 w 26"/>
                    <a:gd name="T60" fmla="*/ 15 h 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 h="15">
                      <a:moveTo>
                        <a:pt x="26" y="14"/>
                      </a:moveTo>
                      <a:lnTo>
                        <a:pt x="25" y="11"/>
                      </a:lnTo>
                      <a:lnTo>
                        <a:pt x="23" y="9"/>
                      </a:lnTo>
                      <a:lnTo>
                        <a:pt x="20" y="6"/>
                      </a:lnTo>
                      <a:lnTo>
                        <a:pt x="18" y="4"/>
                      </a:lnTo>
                      <a:lnTo>
                        <a:pt x="13" y="2"/>
                      </a:lnTo>
                      <a:lnTo>
                        <a:pt x="10" y="1"/>
                      </a:lnTo>
                      <a:lnTo>
                        <a:pt x="5" y="0"/>
                      </a:lnTo>
                      <a:lnTo>
                        <a:pt x="0" y="0"/>
                      </a:lnTo>
                      <a:lnTo>
                        <a:pt x="2" y="5"/>
                      </a:lnTo>
                      <a:lnTo>
                        <a:pt x="5" y="5"/>
                      </a:lnTo>
                      <a:lnTo>
                        <a:pt x="8" y="5"/>
                      </a:lnTo>
                      <a:lnTo>
                        <a:pt x="11" y="7"/>
                      </a:lnTo>
                      <a:lnTo>
                        <a:pt x="14" y="8"/>
                      </a:lnTo>
                      <a:lnTo>
                        <a:pt x="17" y="10"/>
                      </a:lnTo>
                      <a:lnTo>
                        <a:pt x="19" y="12"/>
                      </a:lnTo>
                      <a:lnTo>
                        <a:pt x="20" y="13"/>
                      </a:lnTo>
                      <a:lnTo>
                        <a:pt x="20" y="15"/>
                      </a:lnTo>
                      <a:lnTo>
                        <a:pt x="26" y="14"/>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59" name="Freeform 474"/>
                <p:cNvSpPr>
                  <a:spLocks/>
                </p:cNvSpPr>
                <p:nvPr/>
              </p:nvSpPr>
              <p:spPr bwMode="auto">
                <a:xfrm>
                  <a:off x="3473" y="1527"/>
                  <a:ext cx="2" cy="2"/>
                </a:xfrm>
                <a:custGeom>
                  <a:avLst/>
                  <a:gdLst>
                    <a:gd name="T0" fmla="*/ 0 w 6"/>
                    <a:gd name="T1" fmla="*/ 1 h 4"/>
                    <a:gd name="T2" fmla="*/ 0 w 6"/>
                    <a:gd name="T3" fmla="*/ 1 h 4"/>
                    <a:gd name="T4" fmla="*/ 0 w 6"/>
                    <a:gd name="T5" fmla="*/ 1 h 4"/>
                    <a:gd name="T6" fmla="*/ 0 w 6"/>
                    <a:gd name="T7" fmla="*/ 1 h 4"/>
                    <a:gd name="T8" fmla="*/ 0 w 6"/>
                    <a:gd name="T9" fmla="*/ 0 h 4"/>
                    <a:gd name="T10" fmla="*/ 0 w 6"/>
                    <a:gd name="T11" fmla="*/ 1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0" y="1"/>
                      </a:moveTo>
                      <a:lnTo>
                        <a:pt x="1" y="3"/>
                      </a:lnTo>
                      <a:lnTo>
                        <a:pt x="3" y="4"/>
                      </a:lnTo>
                      <a:lnTo>
                        <a:pt x="5" y="3"/>
                      </a:lnTo>
                      <a:lnTo>
                        <a:pt x="6" y="0"/>
                      </a:lnTo>
                      <a:lnTo>
                        <a:pt x="0" y="1"/>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60" name="Freeform 475"/>
                <p:cNvSpPr>
                  <a:spLocks/>
                </p:cNvSpPr>
                <p:nvPr/>
              </p:nvSpPr>
              <p:spPr bwMode="auto">
                <a:xfrm>
                  <a:off x="3465" y="1523"/>
                  <a:ext cx="1" cy="1"/>
                </a:xfrm>
                <a:custGeom>
                  <a:avLst/>
                  <a:gdLst>
                    <a:gd name="T0" fmla="*/ 0 w 3"/>
                    <a:gd name="T1" fmla="*/ 0 h 4"/>
                    <a:gd name="T2" fmla="*/ 0 w 3"/>
                    <a:gd name="T3" fmla="*/ 0 h 4"/>
                    <a:gd name="T4" fmla="*/ 0 w 3"/>
                    <a:gd name="T5" fmla="*/ 0 h 4"/>
                    <a:gd name="T6" fmla="*/ 0 w 3"/>
                    <a:gd name="T7" fmla="*/ 0 h 4"/>
                    <a:gd name="T8" fmla="*/ 0 w 3"/>
                    <a:gd name="T9" fmla="*/ 0 h 4"/>
                    <a:gd name="T10" fmla="*/ 0 w 3"/>
                    <a:gd name="T11" fmla="*/ 0 h 4"/>
                    <a:gd name="T12" fmla="*/ 0 60000 65536"/>
                    <a:gd name="T13" fmla="*/ 0 60000 65536"/>
                    <a:gd name="T14" fmla="*/ 0 60000 65536"/>
                    <a:gd name="T15" fmla="*/ 0 60000 65536"/>
                    <a:gd name="T16" fmla="*/ 0 60000 65536"/>
                    <a:gd name="T17" fmla="*/ 0 60000 65536"/>
                    <a:gd name="T18" fmla="*/ 0 w 3"/>
                    <a:gd name="T19" fmla="*/ 0 h 4"/>
                    <a:gd name="T20" fmla="*/ 3 w 3"/>
                    <a:gd name="T21" fmla="*/ 4 h 4"/>
                  </a:gdLst>
                  <a:ahLst/>
                  <a:cxnLst>
                    <a:cxn ang="T12">
                      <a:pos x="T0" y="T1"/>
                    </a:cxn>
                    <a:cxn ang="T13">
                      <a:pos x="T2" y="T3"/>
                    </a:cxn>
                    <a:cxn ang="T14">
                      <a:pos x="T4" y="T5"/>
                    </a:cxn>
                    <a:cxn ang="T15">
                      <a:pos x="T6" y="T7"/>
                    </a:cxn>
                    <a:cxn ang="T16">
                      <a:pos x="T8" y="T9"/>
                    </a:cxn>
                    <a:cxn ang="T17">
                      <a:pos x="T10" y="T11"/>
                    </a:cxn>
                  </a:cxnLst>
                  <a:rect l="T18" t="T19" r="T20" b="T21"/>
                  <a:pathLst>
                    <a:path w="3" h="4">
                      <a:moveTo>
                        <a:pt x="2" y="0"/>
                      </a:moveTo>
                      <a:lnTo>
                        <a:pt x="0" y="1"/>
                      </a:lnTo>
                      <a:lnTo>
                        <a:pt x="0" y="2"/>
                      </a:lnTo>
                      <a:lnTo>
                        <a:pt x="1" y="4"/>
                      </a:lnTo>
                      <a:lnTo>
                        <a:pt x="3" y="4"/>
                      </a:lnTo>
                      <a:lnTo>
                        <a:pt x="2" y="0"/>
                      </a:lnTo>
                      <a:close/>
                    </a:path>
                  </a:pathLst>
                </a:custGeom>
                <a:solidFill>
                  <a:srgbClr val="F2AA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61" name="Freeform 476"/>
                <p:cNvSpPr>
                  <a:spLocks/>
                </p:cNvSpPr>
                <p:nvPr/>
              </p:nvSpPr>
              <p:spPr bwMode="auto">
                <a:xfrm>
                  <a:off x="3465" y="1523"/>
                  <a:ext cx="9" cy="5"/>
                </a:xfrm>
                <a:custGeom>
                  <a:avLst/>
                  <a:gdLst>
                    <a:gd name="T0" fmla="*/ 0 w 25"/>
                    <a:gd name="T1" fmla="*/ 0 h 14"/>
                    <a:gd name="T2" fmla="*/ 0 w 25"/>
                    <a:gd name="T3" fmla="*/ 0 h 14"/>
                    <a:gd name="T4" fmla="*/ 0 w 25"/>
                    <a:gd name="T5" fmla="*/ 0 h 14"/>
                    <a:gd name="T6" fmla="*/ 0 w 25"/>
                    <a:gd name="T7" fmla="*/ 0 h 14"/>
                    <a:gd name="T8" fmla="*/ 0 w 25"/>
                    <a:gd name="T9" fmla="*/ 0 h 14"/>
                    <a:gd name="T10" fmla="*/ 0 w 25"/>
                    <a:gd name="T11" fmla="*/ 0 h 14"/>
                    <a:gd name="T12" fmla="*/ 0 w 25"/>
                    <a:gd name="T13" fmla="*/ 0 h 14"/>
                    <a:gd name="T14" fmla="*/ 0 w 25"/>
                    <a:gd name="T15" fmla="*/ 0 h 14"/>
                    <a:gd name="T16" fmla="*/ 0 w 25"/>
                    <a:gd name="T17" fmla="*/ 0 h 14"/>
                    <a:gd name="T18" fmla="*/ 0 w 25"/>
                    <a:gd name="T19" fmla="*/ 0 h 14"/>
                    <a:gd name="T20" fmla="*/ 0 w 25"/>
                    <a:gd name="T21" fmla="*/ 0 h 14"/>
                    <a:gd name="T22" fmla="*/ 0 w 25"/>
                    <a:gd name="T23" fmla="*/ 0 h 14"/>
                    <a:gd name="T24" fmla="*/ 0 w 25"/>
                    <a:gd name="T25" fmla="*/ 0 h 14"/>
                    <a:gd name="T26" fmla="*/ 0 w 25"/>
                    <a:gd name="T27" fmla="*/ 0 h 14"/>
                    <a:gd name="T28" fmla="*/ 0 w 25"/>
                    <a:gd name="T29" fmla="*/ 0 h 14"/>
                    <a:gd name="T30" fmla="*/ 0 w 25"/>
                    <a:gd name="T31" fmla="*/ 0 h 14"/>
                    <a:gd name="T32" fmla="*/ 0 w 25"/>
                    <a:gd name="T33" fmla="*/ 0 h 14"/>
                    <a:gd name="T34" fmla="*/ 0 w 25"/>
                    <a:gd name="T35" fmla="*/ 0 h 14"/>
                    <a:gd name="T36" fmla="*/ 0 w 25"/>
                    <a:gd name="T37" fmla="*/ 0 h 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
                    <a:gd name="T58" fmla="*/ 0 h 14"/>
                    <a:gd name="T59" fmla="*/ 25 w 25"/>
                    <a:gd name="T60" fmla="*/ 14 h 1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 h="14">
                      <a:moveTo>
                        <a:pt x="25" y="14"/>
                      </a:moveTo>
                      <a:lnTo>
                        <a:pt x="24" y="11"/>
                      </a:lnTo>
                      <a:lnTo>
                        <a:pt x="23" y="8"/>
                      </a:lnTo>
                      <a:lnTo>
                        <a:pt x="20" y="6"/>
                      </a:lnTo>
                      <a:lnTo>
                        <a:pt x="17" y="4"/>
                      </a:lnTo>
                      <a:lnTo>
                        <a:pt x="14" y="2"/>
                      </a:lnTo>
                      <a:lnTo>
                        <a:pt x="9" y="0"/>
                      </a:lnTo>
                      <a:lnTo>
                        <a:pt x="5" y="0"/>
                      </a:lnTo>
                      <a:lnTo>
                        <a:pt x="0" y="0"/>
                      </a:lnTo>
                      <a:lnTo>
                        <a:pt x="1" y="4"/>
                      </a:lnTo>
                      <a:lnTo>
                        <a:pt x="5" y="4"/>
                      </a:lnTo>
                      <a:lnTo>
                        <a:pt x="8" y="5"/>
                      </a:lnTo>
                      <a:lnTo>
                        <a:pt x="12" y="6"/>
                      </a:lnTo>
                      <a:lnTo>
                        <a:pt x="14" y="7"/>
                      </a:lnTo>
                      <a:lnTo>
                        <a:pt x="16" y="9"/>
                      </a:lnTo>
                      <a:lnTo>
                        <a:pt x="19" y="11"/>
                      </a:lnTo>
                      <a:lnTo>
                        <a:pt x="20" y="13"/>
                      </a:lnTo>
                      <a:lnTo>
                        <a:pt x="20" y="14"/>
                      </a:lnTo>
                      <a:lnTo>
                        <a:pt x="25" y="14"/>
                      </a:lnTo>
                      <a:close/>
                    </a:path>
                  </a:pathLst>
                </a:custGeom>
                <a:solidFill>
                  <a:srgbClr val="F2AA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62" name="Freeform 477"/>
                <p:cNvSpPr>
                  <a:spLocks/>
                </p:cNvSpPr>
                <p:nvPr/>
              </p:nvSpPr>
              <p:spPr bwMode="auto">
                <a:xfrm>
                  <a:off x="3472" y="1528"/>
                  <a:ext cx="2" cy="1"/>
                </a:xfrm>
                <a:custGeom>
                  <a:avLst/>
                  <a:gdLst>
                    <a:gd name="T0" fmla="*/ 0 w 5"/>
                    <a:gd name="T1" fmla="*/ 0 h 3"/>
                    <a:gd name="T2" fmla="*/ 0 w 5"/>
                    <a:gd name="T3" fmla="*/ 0 h 3"/>
                    <a:gd name="T4" fmla="*/ 0 w 5"/>
                    <a:gd name="T5" fmla="*/ 0 h 3"/>
                    <a:gd name="T6" fmla="*/ 0 w 5"/>
                    <a:gd name="T7" fmla="*/ 0 h 3"/>
                    <a:gd name="T8" fmla="*/ 0 w 5"/>
                    <a:gd name="T9" fmla="*/ 0 h 3"/>
                    <a:gd name="T10" fmla="*/ 0 w 5"/>
                    <a:gd name="T11" fmla="*/ 0 h 3"/>
                    <a:gd name="T12" fmla="*/ 0 60000 65536"/>
                    <a:gd name="T13" fmla="*/ 0 60000 65536"/>
                    <a:gd name="T14" fmla="*/ 0 60000 65536"/>
                    <a:gd name="T15" fmla="*/ 0 60000 65536"/>
                    <a:gd name="T16" fmla="*/ 0 60000 65536"/>
                    <a:gd name="T17" fmla="*/ 0 60000 65536"/>
                    <a:gd name="T18" fmla="*/ 0 w 5"/>
                    <a:gd name="T19" fmla="*/ 0 h 3"/>
                    <a:gd name="T20" fmla="*/ 5 w 5"/>
                    <a:gd name="T21" fmla="*/ 3 h 3"/>
                  </a:gdLst>
                  <a:ahLst/>
                  <a:cxnLst>
                    <a:cxn ang="T12">
                      <a:pos x="T0" y="T1"/>
                    </a:cxn>
                    <a:cxn ang="T13">
                      <a:pos x="T2" y="T3"/>
                    </a:cxn>
                    <a:cxn ang="T14">
                      <a:pos x="T4" y="T5"/>
                    </a:cxn>
                    <a:cxn ang="T15">
                      <a:pos x="T6" y="T7"/>
                    </a:cxn>
                    <a:cxn ang="T16">
                      <a:pos x="T8" y="T9"/>
                    </a:cxn>
                    <a:cxn ang="T17">
                      <a:pos x="T10" y="T11"/>
                    </a:cxn>
                  </a:cxnLst>
                  <a:rect l="T18" t="T19" r="T20" b="T21"/>
                  <a:pathLst>
                    <a:path w="5" h="3">
                      <a:moveTo>
                        <a:pt x="0" y="0"/>
                      </a:moveTo>
                      <a:lnTo>
                        <a:pt x="1" y="3"/>
                      </a:lnTo>
                      <a:lnTo>
                        <a:pt x="2" y="3"/>
                      </a:lnTo>
                      <a:lnTo>
                        <a:pt x="4" y="3"/>
                      </a:lnTo>
                      <a:lnTo>
                        <a:pt x="5" y="0"/>
                      </a:lnTo>
                      <a:lnTo>
                        <a:pt x="0" y="0"/>
                      </a:lnTo>
                      <a:close/>
                    </a:path>
                  </a:pathLst>
                </a:custGeom>
                <a:solidFill>
                  <a:srgbClr val="F2AA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63" name="Freeform 478"/>
                <p:cNvSpPr>
                  <a:spLocks/>
                </p:cNvSpPr>
                <p:nvPr/>
              </p:nvSpPr>
              <p:spPr bwMode="auto">
                <a:xfrm>
                  <a:off x="3464" y="1523"/>
                  <a:ext cx="1" cy="2"/>
                </a:xfrm>
                <a:custGeom>
                  <a:avLst/>
                  <a:gdLst>
                    <a:gd name="T0" fmla="*/ 0 w 3"/>
                    <a:gd name="T1" fmla="*/ 0 h 5"/>
                    <a:gd name="T2" fmla="*/ 0 w 3"/>
                    <a:gd name="T3" fmla="*/ 0 h 5"/>
                    <a:gd name="T4" fmla="*/ 0 w 3"/>
                    <a:gd name="T5" fmla="*/ 0 h 5"/>
                    <a:gd name="T6" fmla="*/ 0 w 3"/>
                    <a:gd name="T7" fmla="*/ 0 h 5"/>
                    <a:gd name="T8" fmla="*/ 0 w 3"/>
                    <a:gd name="T9" fmla="*/ 0 h 5"/>
                    <a:gd name="T10" fmla="*/ 0 w 3"/>
                    <a:gd name="T11" fmla="*/ 0 h 5"/>
                    <a:gd name="T12" fmla="*/ 0 60000 65536"/>
                    <a:gd name="T13" fmla="*/ 0 60000 65536"/>
                    <a:gd name="T14" fmla="*/ 0 60000 65536"/>
                    <a:gd name="T15" fmla="*/ 0 60000 65536"/>
                    <a:gd name="T16" fmla="*/ 0 60000 65536"/>
                    <a:gd name="T17" fmla="*/ 0 60000 65536"/>
                    <a:gd name="T18" fmla="*/ 0 w 3"/>
                    <a:gd name="T19" fmla="*/ 0 h 5"/>
                    <a:gd name="T20" fmla="*/ 3 w 3"/>
                    <a:gd name="T21" fmla="*/ 5 h 5"/>
                  </a:gdLst>
                  <a:ahLst/>
                  <a:cxnLst>
                    <a:cxn ang="T12">
                      <a:pos x="T0" y="T1"/>
                    </a:cxn>
                    <a:cxn ang="T13">
                      <a:pos x="T2" y="T3"/>
                    </a:cxn>
                    <a:cxn ang="T14">
                      <a:pos x="T4" y="T5"/>
                    </a:cxn>
                    <a:cxn ang="T15">
                      <a:pos x="T6" y="T7"/>
                    </a:cxn>
                    <a:cxn ang="T16">
                      <a:pos x="T8" y="T9"/>
                    </a:cxn>
                    <a:cxn ang="T17">
                      <a:pos x="T10" y="T11"/>
                    </a:cxn>
                  </a:cxnLst>
                  <a:rect l="T18" t="T19" r="T20" b="T21"/>
                  <a:pathLst>
                    <a:path w="3" h="5">
                      <a:moveTo>
                        <a:pt x="2" y="0"/>
                      </a:moveTo>
                      <a:lnTo>
                        <a:pt x="0" y="1"/>
                      </a:lnTo>
                      <a:lnTo>
                        <a:pt x="0" y="3"/>
                      </a:lnTo>
                      <a:lnTo>
                        <a:pt x="1" y="4"/>
                      </a:lnTo>
                      <a:lnTo>
                        <a:pt x="3" y="5"/>
                      </a:lnTo>
                      <a:lnTo>
                        <a:pt x="2" y="0"/>
                      </a:lnTo>
                      <a:close/>
                    </a:path>
                  </a:pathLst>
                </a:custGeom>
                <a:solidFill>
                  <a:srgbClr val="F5B9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64" name="Freeform 479"/>
                <p:cNvSpPr>
                  <a:spLocks/>
                </p:cNvSpPr>
                <p:nvPr/>
              </p:nvSpPr>
              <p:spPr bwMode="auto">
                <a:xfrm>
                  <a:off x="3465" y="1523"/>
                  <a:ext cx="8" cy="5"/>
                </a:xfrm>
                <a:custGeom>
                  <a:avLst/>
                  <a:gdLst>
                    <a:gd name="T0" fmla="*/ 0 w 24"/>
                    <a:gd name="T1" fmla="*/ 0 h 14"/>
                    <a:gd name="T2" fmla="*/ 0 w 24"/>
                    <a:gd name="T3" fmla="*/ 0 h 14"/>
                    <a:gd name="T4" fmla="*/ 0 w 24"/>
                    <a:gd name="T5" fmla="*/ 0 h 14"/>
                    <a:gd name="T6" fmla="*/ 0 w 24"/>
                    <a:gd name="T7" fmla="*/ 0 h 14"/>
                    <a:gd name="T8" fmla="*/ 0 w 24"/>
                    <a:gd name="T9" fmla="*/ 0 h 14"/>
                    <a:gd name="T10" fmla="*/ 0 w 24"/>
                    <a:gd name="T11" fmla="*/ 0 h 14"/>
                    <a:gd name="T12" fmla="*/ 0 w 24"/>
                    <a:gd name="T13" fmla="*/ 0 h 14"/>
                    <a:gd name="T14" fmla="*/ 0 w 24"/>
                    <a:gd name="T15" fmla="*/ 0 h 14"/>
                    <a:gd name="T16" fmla="*/ 0 w 24"/>
                    <a:gd name="T17" fmla="*/ 0 h 14"/>
                    <a:gd name="T18" fmla="*/ 0 w 24"/>
                    <a:gd name="T19" fmla="*/ 0 h 14"/>
                    <a:gd name="T20" fmla="*/ 0 w 24"/>
                    <a:gd name="T21" fmla="*/ 0 h 14"/>
                    <a:gd name="T22" fmla="*/ 0 w 24"/>
                    <a:gd name="T23" fmla="*/ 0 h 14"/>
                    <a:gd name="T24" fmla="*/ 0 w 24"/>
                    <a:gd name="T25" fmla="*/ 0 h 14"/>
                    <a:gd name="T26" fmla="*/ 0 w 24"/>
                    <a:gd name="T27" fmla="*/ 0 h 14"/>
                    <a:gd name="T28" fmla="*/ 0 w 24"/>
                    <a:gd name="T29" fmla="*/ 0 h 14"/>
                    <a:gd name="T30" fmla="*/ 0 w 24"/>
                    <a:gd name="T31" fmla="*/ 0 h 14"/>
                    <a:gd name="T32" fmla="*/ 0 w 24"/>
                    <a:gd name="T33" fmla="*/ 0 h 14"/>
                    <a:gd name="T34" fmla="*/ 0 w 24"/>
                    <a:gd name="T35" fmla="*/ 0 h 14"/>
                    <a:gd name="T36" fmla="*/ 0 w 24"/>
                    <a:gd name="T37" fmla="*/ 0 h 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14"/>
                    <a:gd name="T59" fmla="*/ 24 w 24"/>
                    <a:gd name="T60" fmla="*/ 14 h 1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14">
                      <a:moveTo>
                        <a:pt x="24" y="14"/>
                      </a:moveTo>
                      <a:lnTo>
                        <a:pt x="23" y="11"/>
                      </a:lnTo>
                      <a:lnTo>
                        <a:pt x="22" y="9"/>
                      </a:lnTo>
                      <a:lnTo>
                        <a:pt x="20" y="6"/>
                      </a:lnTo>
                      <a:lnTo>
                        <a:pt x="16" y="4"/>
                      </a:lnTo>
                      <a:lnTo>
                        <a:pt x="13" y="2"/>
                      </a:lnTo>
                      <a:lnTo>
                        <a:pt x="9" y="1"/>
                      </a:lnTo>
                      <a:lnTo>
                        <a:pt x="5" y="0"/>
                      </a:lnTo>
                      <a:lnTo>
                        <a:pt x="0" y="0"/>
                      </a:lnTo>
                      <a:lnTo>
                        <a:pt x="1" y="5"/>
                      </a:lnTo>
                      <a:lnTo>
                        <a:pt x="5" y="5"/>
                      </a:lnTo>
                      <a:lnTo>
                        <a:pt x="7" y="5"/>
                      </a:lnTo>
                      <a:lnTo>
                        <a:pt x="10" y="6"/>
                      </a:lnTo>
                      <a:lnTo>
                        <a:pt x="13" y="8"/>
                      </a:lnTo>
                      <a:lnTo>
                        <a:pt x="15" y="10"/>
                      </a:lnTo>
                      <a:lnTo>
                        <a:pt x="17" y="11"/>
                      </a:lnTo>
                      <a:lnTo>
                        <a:pt x="18" y="13"/>
                      </a:lnTo>
                      <a:lnTo>
                        <a:pt x="18" y="14"/>
                      </a:lnTo>
                      <a:lnTo>
                        <a:pt x="24" y="14"/>
                      </a:lnTo>
                      <a:close/>
                    </a:path>
                  </a:pathLst>
                </a:custGeom>
                <a:solidFill>
                  <a:srgbClr val="F5B9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65" name="Freeform 480"/>
                <p:cNvSpPr>
                  <a:spLocks/>
                </p:cNvSpPr>
                <p:nvPr/>
              </p:nvSpPr>
              <p:spPr bwMode="auto">
                <a:xfrm>
                  <a:off x="3471" y="1528"/>
                  <a:ext cx="2" cy="1"/>
                </a:xfrm>
                <a:custGeom>
                  <a:avLst/>
                  <a:gdLst>
                    <a:gd name="T0" fmla="*/ 0 w 6"/>
                    <a:gd name="T1" fmla="*/ 0 h 4"/>
                    <a:gd name="T2" fmla="*/ 0 w 6"/>
                    <a:gd name="T3" fmla="*/ 0 h 4"/>
                    <a:gd name="T4" fmla="*/ 0 w 6"/>
                    <a:gd name="T5" fmla="*/ 0 h 4"/>
                    <a:gd name="T6" fmla="*/ 0 w 6"/>
                    <a:gd name="T7" fmla="*/ 0 h 4"/>
                    <a:gd name="T8" fmla="*/ 0 w 6"/>
                    <a:gd name="T9" fmla="*/ 0 h 4"/>
                    <a:gd name="T10" fmla="*/ 0 w 6"/>
                    <a:gd name="T11" fmla="*/ 0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0" y="0"/>
                      </a:moveTo>
                      <a:lnTo>
                        <a:pt x="2" y="3"/>
                      </a:lnTo>
                      <a:lnTo>
                        <a:pt x="4" y="4"/>
                      </a:lnTo>
                      <a:lnTo>
                        <a:pt x="5" y="3"/>
                      </a:lnTo>
                      <a:lnTo>
                        <a:pt x="6" y="0"/>
                      </a:lnTo>
                      <a:lnTo>
                        <a:pt x="0" y="0"/>
                      </a:lnTo>
                      <a:close/>
                    </a:path>
                  </a:pathLst>
                </a:custGeom>
                <a:solidFill>
                  <a:srgbClr val="F5B9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66" name="Freeform 481"/>
                <p:cNvSpPr>
                  <a:spLocks/>
                </p:cNvSpPr>
                <p:nvPr/>
              </p:nvSpPr>
              <p:spPr bwMode="auto">
                <a:xfrm>
                  <a:off x="3463" y="1523"/>
                  <a:ext cx="2" cy="2"/>
                </a:xfrm>
                <a:custGeom>
                  <a:avLst/>
                  <a:gdLst>
                    <a:gd name="T0" fmla="*/ 1 w 4"/>
                    <a:gd name="T1" fmla="*/ 0 h 5"/>
                    <a:gd name="T2" fmla="*/ 1 w 4"/>
                    <a:gd name="T3" fmla="*/ 0 h 5"/>
                    <a:gd name="T4" fmla="*/ 0 w 4"/>
                    <a:gd name="T5" fmla="*/ 0 h 5"/>
                    <a:gd name="T6" fmla="*/ 1 w 4"/>
                    <a:gd name="T7" fmla="*/ 0 h 5"/>
                    <a:gd name="T8" fmla="*/ 1 w 4"/>
                    <a:gd name="T9" fmla="*/ 0 h 5"/>
                    <a:gd name="T10" fmla="*/ 1 w 4"/>
                    <a:gd name="T11" fmla="*/ 0 h 5"/>
                    <a:gd name="T12" fmla="*/ 0 60000 65536"/>
                    <a:gd name="T13" fmla="*/ 0 60000 65536"/>
                    <a:gd name="T14" fmla="*/ 0 60000 65536"/>
                    <a:gd name="T15" fmla="*/ 0 60000 65536"/>
                    <a:gd name="T16" fmla="*/ 0 60000 65536"/>
                    <a:gd name="T17" fmla="*/ 0 60000 65536"/>
                    <a:gd name="T18" fmla="*/ 0 w 4"/>
                    <a:gd name="T19" fmla="*/ 0 h 5"/>
                    <a:gd name="T20" fmla="*/ 4 w 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 h="5">
                      <a:moveTo>
                        <a:pt x="3" y="0"/>
                      </a:moveTo>
                      <a:lnTo>
                        <a:pt x="1" y="1"/>
                      </a:lnTo>
                      <a:lnTo>
                        <a:pt x="0" y="3"/>
                      </a:lnTo>
                      <a:lnTo>
                        <a:pt x="1" y="5"/>
                      </a:lnTo>
                      <a:lnTo>
                        <a:pt x="4" y="5"/>
                      </a:lnTo>
                      <a:lnTo>
                        <a:pt x="3" y="0"/>
                      </a:lnTo>
                      <a:close/>
                    </a:path>
                  </a:pathLst>
                </a:custGeom>
                <a:solidFill>
                  <a:srgbClr val="F8CC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67" name="Freeform 482"/>
                <p:cNvSpPr>
                  <a:spLocks/>
                </p:cNvSpPr>
                <p:nvPr/>
              </p:nvSpPr>
              <p:spPr bwMode="auto">
                <a:xfrm>
                  <a:off x="3464" y="1523"/>
                  <a:ext cx="8" cy="5"/>
                </a:xfrm>
                <a:custGeom>
                  <a:avLst/>
                  <a:gdLst>
                    <a:gd name="T0" fmla="*/ 0 w 24"/>
                    <a:gd name="T1" fmla="*/ 0 h 16"/>
                    <a:gd name="T2" fmla="*/ 0 w 24"/>
                    <a:gd name="T3" fmla="*/ 0 h 16"/>
                    <a:gd name="T4" fmla="*/ 0 w 24"/>
                    <a:gd name="T5" fmla="*/ 0 h 16"/>
                    <a:gd name="T6" fmla="*/ 0 w 24"/>
                    <a:gd name="T7" fmla="*/ 0 h 16"/>
                    <a:gd name="T8" fmla="*/ 0 w 24"/>
                    <a:gd name="T9" fmla="*/ 0 h 16"/>
                    <a:gd name="T10" fmla="*/ 0 w 24"/>
                    <a:gd name="T11" fmla="*/ 0 h 16"/>
                    <a:gd name="T12" fmla="*/ 0 w 24"/>
                    <a:gd name="T13" fmla="*/ 0 h 16"/>
                    <a:gd name="T14" fmla="*/ 0 w 24"/>
                    <a:gd name="T15" fmla="*/ 0 h 16"/>
                    <a:gd name="T16" fmla="*/ 0 w 24"/>
                    <a:gd name="T17" fmla="*/ 0 h 16"/>
                    <a:gd name="T18" fmla="*/ 0 w 24"/>
                    <a:gd name="T19" fmla="*/ 0 h 16"/>
                    <a:gd name="T20" fmla="*/ 0 w 24"/>
                    <a:gd name="T21" fmla="*/ 0 h 16"/>
                    <a:gd name="T22" fmla="*/ 0 w 24"/>
                    <a:gd name="T23" fmla="*/ 0 h 16"/>
                    <a:gd name="T24" fmla="*/ 0 w 24"/>
                    <a:gd name="T25" fmla="*/ 0 h 16"/>
                    <a:gd name="T26" fmla="*/ 0 w 24"/>
                    <a:gd name="T27" fmla="*/ 0 h 16"/>
                    <a:gd name="T28" fmla="*/ 0 w 24"/>
                    <a:gd name="T29" fmla="*/ 0 h 16"/>
                    <a:gd name="T30" fmla="*/ 0 w 24"/>
                    <a:gd name="T31" fmla="*/ 0 h 16"/>
                    <a:gd name="T32" fmla="*/ 0 w 24"/>
                    <a:gd name="T33" fmla="*/ 0 h 16"/>
                    <a:gd name="T34" fmla="*/ 0 w 24"/>
                    <a:gd name="T35" fmla="*/ 0 h 16"/>
                    <a:gd name="T36" fmla="*/ 0 w 24"/>
                    <a:gd name="T37" fmla="*/ 0 h 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16"/>
                    <a:gd name="T59" fmla="*/ 24 w 24"/>
                    <a:gd name="T60" fmla="*/ 16 h 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16">
                      <a:moveTo>
                        <a:pt x="24" y="16"/>
                      </a:moveTo>
                      <a:lnTo>
                        <a:pt x="23" y="12"/>
                      </a:lnTo>
                      <a:lnTo>
                        <a:pt x="22" y="9"/>
                      </a:lnTo>
                      <a:lnTo>
                        <a:pt x="19" y="7"/>
                      </a:lnTo>
                      <a:lnTo>
                        <a:pt x="17" y="4"/>
                      </a:lnTo>
                      <a:lnTo>
                        <a:pt x="13" y="3"/>
                      </a:lnTo>
                      <a:lnTo>
                        <a:pt x="9" y="1"/>
                      </a:lnTo>
                      <a:lnTo>
                        <a:pt x="4" y="0"/>
                      </a:lnTo>
                      <a:lnTo>
                        <a:pt x="0" y="0"/>
                      </a:lnTo>
                      <a:lnTo>
                        <a:pt x="1" y="5"/>
                      </a:lnTo>
                      <a:lnTo>
                        <a:pt x="4" y="5"/>
                      </a:lnTo>
                      <a:lnTo>
                        <a:pt x="8" y="6"/>
                      </a:lnTo>
                      <a:lnTo>
                        <a:pt x="11" y="7"/>
                      </a:lnTo>
                      <a:lnTo>
                        <a:pt x="13" y="8"/>
                      </a:lnTo>
                      <a:lnTo>
                        <a:pt x="16" y="10"/>
                      </a:lnTo>
                      <a:lnTo>
                        <a:pt x="17" y="12"/>
                      </a:lnTo>
                      <a:lnTo>
                        <a:pt x="18" y="14"/>
                      </a:lnTo>
                      <a:lnTo>
                        <a:pt x="18" y="16"/>
                      </a:lnTo>
                      <a:lnTo>
                        <a:pt x="24" y="16"/>
                      </a:lnTo>
                      <a:close/>
                    </a:path>
                  </a:pathLst>
                </a:custGeom>
                <a:solidFill>
                  <a:srgbClr val="F8CC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68" name="Freeform 483"/>
                <p:cNvSpPr>
                  <a:spLocks/>
                </p:cNvSpPr>
                <p:nvPr/>
              </p:nvSpPr>
              <p:spPr bwMode="auto">
                <a:xfrm>
                  <a:off x="3470" y="1528"/>
                  <a:ext cx="2" cy="1"/>
                </a:xfrm>
                <a:custGeom>
                  <a:avLst/>
                  <a:gdLst>
                    <a:gd name="T0" fmla="*/ 0 w 6"/>
                    <a:gd name="T1" fmla="*/ 0 h 2"/>
                    <a:gd name="T2" fmla="*/ 0 w 6"/>
                    <a:gd name="T3" fmla="*/ 1 h 2"/>
                    <a:gd name="T4" fmla="*/ 0 w 6"/>
                    <a:gd name="T5" fmla="*/ 1 h 2"/>
                    <a:gd name="T6" fmla="*/ 0 w 6"/>
                    <a:gd name="T7" fmla="*/ 1 h 2"/>
                    <a:gd name="T8" fmla="*/ 0 w 6"/>
                    <a:gd name="T9" fmla="*/ 0 h 2"/>
                    <a:gd name="T10" fmla="*/ 0 w 6"/>
                    <a:gd name="T11" fmla="*/ 0 h 2"/>
                    <a:gd name="T12" fmla="*/ 0 60000 65536"/>
                    <a:gd name="T13" fmla="*/ 0 60000 65536"/>
                    <a:gd name="T14" fmla="*/ 0 60000 65536"/>
                    <a:gd name="T15" fmla="*/ 0 60000 65536"/>
                    <a:gd name="T16" fmla="*/ 0 60000 65536"/>
                    <a:gd name="T17" fmla="*/ 0 60000 65536"/>
                    <a:gd name="T18" fmla="*/ 0 w 6"/>
                    <a:gd name="T19" fmla="*/ 0 h 2"/>
                    <a:gd name="T20" fmla="*/ 6 w 6"/>
                    <a:gd name="T21" fmla="*/ 2 h 2"/>
                  </a:gdLst>
                  <a:ahLst/>
                  <a:cxnLst>
                    <a:cxn ang="T12">
                      <a:pos x="T0" y="T1"/>
                    </a:cxn>
                    <a:cxn ang="T13">
                      <a:pos x="T2" y="T3"/>
                    </a:cxn>
                    <a:cxn ang="T14">
                      <a:pos x="T4" y="T5"/>
                    </a:cxn>
                    <a:cxn ang="T15">
                      <a:pos x="T6" y="T7"/>
                    </a:cxn>
                    <a:cxn ang="T16">
                      <a:pos x="T8" y="T9"/>
                    </a:cxn>
                    <a:cxn ang="T17">
                      <a:pos x="T10" y="T11"/>
                    </a:cxn>
                  </a:cxnLst>
                  <a:rect l="T18" t="T19" r="T20" b="T21"/>
                  <a:pathLst>
                    <a:path w="6" h="2">
                      <a:moveTo>
                        <a:pt x="0" y="0"/>
                      </a:moveTo>
                      <a:lnTo>
                        <a:pt x="1" y="2"/>
                      </a:lnTo>
                      <a:lnTo>
                        <a:pt x="4" y="2"/>
                      </a:lnTo>
                      <a:lnTo>
                        <a:pt x="5" y="2"/>
                      </a:lnTo>
                      <a:lnTo>
                        <a:pt x="6" y="0"/>
                      </a:lnTo>
                      <a:lnTo>
                        <a:pt x="0" y="0"/>
                      </a:lnTo>
                      <a:close/>
                    </a:path>
                  </a:pathLst>
                </a:custGeom>
                <a:solidFill>
                  <a:srgbClr val="F8CC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69" name="Freeform 484"/>
                <p:cNvSpPr>
                  <a:spLocks/>
                </p:cNvSpPr>
                <p:nvPr/>
              </p:nvSpPr>
              <p:spPr bwMode="auto">
                <a:xfrm>
                  <a:off x="3463" y="1523"/>
                  <a:ext cx="1" cy="2"/>
                </a:xfrm>
                <a:custGeom>
                  <a:avLst/>
                  <a:gdLst>
                    <a:gd name="T0" fmla="*/ 0 w 4"/>
                    <a:gd name="T1" fmla="*/ 0 h 5"/>
                    <a:gd name="T2" fmla="*/ 0 w 4"/>
                    <a:gd name="T3" fmla="*/ 0 h 5"/>
                    <a:gd name="T4" fmla="*/ 0 w 4"/>
                    <a:gd name="T5" fmla="*/ 0 h 5"/>
                    <a:gd name="T6" fmla="*/ 0 w 4"/>
                    <a:gd name="T7" fmla="*/ 0 h 5"/>
                    <a:gd name="T8" fmla="*/ 0 w 4"/>
                    <a:gd name="T9" fmla="*/ 0 h 5"/>
                    <a:gd name="T10" fmla="*/ 0 w 4"/>
                    <a:gd name="T11" fmla="*/ 0 h 5"/>
                    <a:gd name="T12" fmla="*/ 0 60000 65536"/>
                    <a:gd name="T13" fmla="*/ 0 60000 65536"/>
                    <a:gd name="T14" fmla="*/ 0 60000 65536"/>
                    <a:gd name="T15" fmla="*/ 0 60000 65536"/>
                    <a:gd name="T16" fmla="*/ 0 60000 65536"/>
                    <a:gd name="T17" fmla="*/ 0 60000 65536"/>
                    <a:gd name="T18" fmla="*/ 0 w 4"/>
                    <a:gd name="T19" fmla="*/ 0 h 5"/>
                    <a:gd name="T20" fmla="*/ 4 w 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 h="5">
                      <a:moveTo>
                        <a:pt x="2" y="0"/>
                      </a:moveTo>
                      <a:lnTo>
                        <a:pt x="0" y="1"/>
                      </a:lnTo>
                      <a:lnTo>
                        <a:pt x="0" y="3"/>
                      </a:lnTo>
                      <a:lnTo>
                        <a:pt x="1" y="4"/>
                      </a:lnTo>
                      <a:lnTo>
                        <a:pt x="4" y="5"/>
                      </a:lnTo>
                      <a:lnTo>
                        <a:pt x="2" y="0"/>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70" name="Freeform 485"/>
                <p:cNvSpPr>
                  <a:spLocks/>
                </p:cNvSpPr>
                <p:nvPr/>
              </p:nvSpPr>
              <p:spPr bwMode="auto">
                <a:xfrm>
                  <a:off x="3464" y="1523"/>
                  <a:ext cx="8" cy="5"/>
                </a:xfrm>
                <a:custGeom>
                  <a:avLst/>
                  <a:gdLst>
                    <a:gd name="T0" fmla="*/ 0 w 24"/>
                    <a:gd name="T1" fmla="*/ 0 h 15"/>
                    <a:gd name="T2" fmla="*/ 0 w 24"/>
                    <a:gd name="T3" fmla="*/ 0 h 15"/>
                    <a:gd name="T4" fmla="*/ 0 w 24"/>
                    <a:gd name="T5" fmla="*/ 0 h 15"/>
                    <a:gd name="T6" fmla="*/ 0 w 24"/>
                    <a:gd name="T7" fmla="*/ 0 h 15"/>
                    <a:gd name="T8" fmla="*/ 0 w 24"/>
                    <a:gd name="T9" fmla="*/ 0 h 15"/>
                    <a:gd name="T10" fmla="*/ 0 w 24"/>
                    <a:gd name="T11" fmla="*/ 0 h 15"/>
                    <a:gd name="T12" fmla="*/ 0 w 24"/>
                    <a:gd name="T13" fmla="*/ 0 h 15"/>
                    <a:gd name="T14" fmla="*/ 0 w 24"/>
                    <a:gd name="T15" fmla="*/ 0 h 15"/>
                    <a:gd name="T16" fmla="*/ 0 w 24"/>
                    <a:gd name="T17" fmla="*/ 0 h 15"/>
                    <a:gd name="T18" fmla="*/ 0 w 24"/>
                    <a:gd name="T19" fmla="*/ 0 h 15"/>
                    <a:gd name="T20" fmla="*/ 0 w 24"/>
                    <a:gd name="T21" fmla="*/ 0 h 15"/>
                    <a:gd name="T22" fmla="*/ 0 w 24"/>
                    <a:gd name="T23" fmla="*/ 0 h 15"/>
                    <a:gd name="T24" fmla="*/ 0 w 24"/>
                    <a:gd name="T25" fmla="*/ 0 h 15"/>
                    <a:gd name="T26" fmla="*/ 0 w 24"/>
                    <a:gd name="T27" fmla="*/ 0 h 15"/>
                    <a:gd name="T28" fmla="*/ 0 w 24"/>
                    <a:gd name="T29" fmla="*/ 0 h 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
                    <a:gd name="T46" fmla="*/ 0 h 15"/>
                    <a:gd name="T47" fmla="*/ 24 w 24"/>
                    <a:gd name="T48" fmla="*/ 15 h 1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 h="15">
                      <a:moveTo>
                        <a:pt x="24" y="15"/>
                      </a:moveTo>
                      <a:lnTo>
                        <a:pt x="21" y="9"/>
                      </a:lnTo>
                      <a:lnTo>
                        <a:pt x="17" y="4"/>
                      </a:lnTo>
                      <a:lnTo>
                        <a:pt x="13" y="2"/>
                      </a:lnTo>
                      <a:lnTo>
                        <a:pt x="10" y="1"/>
                      </a:lnTo>
                      <a:lnTo>
                        <a:pt x="5" y="0"/>
                      </a:lnTo>
                      <a:lnTo>
                        <a:pt x="0" y="0"/>
                      </a:lnTo>
                      <a:lnTo>
                        <a:pt x="2" y="5"/>
                      </a:lnTo>
                      <a:lnTo>
                        <a:pt x="5" y="5"/>
                      </a:lnTo>
                      <a:lnTo>
                        <a:pt x="9" y="5"/>
                      </a:lnTo>
                      <a:lnTo>
                        <a:pt x="11" y="6"/>
                      </a:lnTo>
                      <a:lnTo>
                        <a:pt x="13" y="8"/>
                      </a:lnTo>
                      <a:lnTo>
                        <a:pt x="17" y="11"/>
                      </a:lnTo>
                      <a:lnTo>
                        <a:pt x="18" y="15"/>
                      </a:lnTo>
                      <a:lnTo>
                        <a:pt x="24" y="15"/>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71" name="Freeform 486"/>
                <p:cNvSpPr>
                  <a:spLocks/>
                </p:cNvSpPr>
                <p:nvPr/>
              </p:nvSpPr>
              <p:spPr bwMode="auto">
                <a:xfrm>
                  <a:off x="3470" y="1528"/>
                  <a:ext cx="2" cy="1"/>
                </a:xfrm>
                <a:custGeom>
                  <a:avLst/>
                  <a:gdLst>
                    <a:gd name="T0" fmla="*/ 0 w 6"/>
                    <a:gd name="T1" fmla="*/ 0 h 3"/>
                    <a:gd name="T2" fmla="*/ 0 w 6"/>
                    <a:gd name="T3" fmla="*/ 0 h 3"/>
                    <a:gd name="T4" fmla="*/ 0 w 6"/>
                    <a:gd name="T5" fmla="*/ 0 h 3"/>
                    <a:gd name="T6" fmla="*/ 0 w 6"/>
                    <a:gd name="T7" fmla="*/ 0 h 3"/>
                    <a:gd name="T8" fmla="*/ 0 w 6"/>
                    <a:gd name="T9" fmla="*/ 0 h 3"/>
                    <a:gd name="T10" fmla="*/ 0 w 6"/>
                    <a:gd name="T11" fmla="*/ 0 h 3"/>
                    <a:gd name="T12" fmla="*/ 0 60000 65536"/>
                    <a:gd name="T13" fmla="*/ 0 60000 65536"/>
                    <a:gd name="T14" fmla="*/ 0 60000 65536"/>
                    <a:gd name="T15" fmla="*/ 0 60000 65536"/>
                    <a:gd name="T16" fmla="*/ 0 60000 65536"/>
                    <a:gd name="T17" fmla="*/ 0 60000 65536"/>
                    <a:gd name="T18" fmla="*/ 0 w 6"/>
                    <a:gd name="T19" fmla="*/ 0 h 3"/>
                    <a:gd name="T20" fmla="*/ 6 w 6"/>
                    <a:gd name="T21" fmla="*/ 3 h 3"/>
                  </a:gdLst>
                  <a:ahLst/>
                  <a:cxnLst>
                    <a:cxn ang="T12">
                      <a:pos x="T0" y="T1"/>
                    </a:cxn>
                    <a:cxn ang="T13">
                      <a:pos x="T2" y="T3"/>
                    </a:cxn>
                    <a:cxn ang="T14">
                      <a:pos x="T4" y="T5"/>
                    </a:cxn>
                    <a:cxn ang="T15">
                      <a:pos x="T6" y="T7"/>
                    </a:cxn>
                    <a:cxn ang="T16">
                      <a:pos x="T8" y="T9"/>
                    </a:cxn>
                    <a:cxn ang="T17">
                      <a:pos x="T10" y="T11"/>
                    </a:cxn>
                  </a:cxnLst>
                  <a:rect l="T18" t="T19" r="T20" b="T21"/>
                  <a:pathLst>
                    <a:path w="6" h="3">
                      <a:moveTo>
                        <a:pt x="0" y="0"/>
                      </a:moveTo>
                      <a:lnTo>
                        <a:pt x="1" y="2"/>
                      </a:lnTo>
                      <a:lnTo>
                        <a:pt x="3" y="3"/>
                      </a:lnTo>
                      <a:lnTo>
                        <a:pt x="6" y="2"/>
                      </a:lnTo>
                      <a:lnTo>
                        <a:pt x="6" y="0"/>
                      </a:lnTo>
                      <a:lnTo>
                        <a:pt x="0" y="0"/>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72" name="Freeform 487"/>
                <p:cNvSpPr>
                  <a:spLocks/>
                </p:cNvSpPr>
                <p:nvPr/>
              </p:nvSpPr>
              <p:spPr bwMode="auto">
                <a:xfrm>
                  <a:off x="3431" y="1515"/>
                  <a:ext cx="6" cy="3"/>
                </a:xfrm>
                <a:custGeom>
                  <a:avLst/>
                  <a:gdLst>
                    <a:gd name="T0" fmla="*/ 0 w 18"/>
                    <a:gd name="T1" fmla="*/ 0 h 10"/>
                    <a:gd name="T2" fmla="*/ 0 w 18"/>
                    <a:gd name="T3" fmla="*/ 0 h 10"/>
                    <a:gd name="T4" fmla="*/ 0 w 18"/>
                    <a:gd name="T5" fmla="*/ 0 h 10"/>
                    <a:gd name="T6" fmla="*/ 0 w 18"/>
                    <a:gd name="T7" fmla="*/ 0 h 10"/>
                    <a:gd name="T8" fmla="*/ 0 w 18"/>
                    <a:gd name="T9" fmla="*/ 0 h 10"/>
                    <a:gd name="T10" fmla="*/ 0 w 18"/>
                    <a:gd name="T11" fmla="*/ 0 h 10"/>
                    <a:gd name="T12" fmla="*/ 0 w 18"/>
                    <a:gd name="T13" fmla="*/ 0 h 10"/>
                    <a:gd name="T14" fmla="*/ 0 w 18"/>
                    <a:gd name="T15" fmla="*/ 0 h 10"/>
                    <a:gd name="T16" fmla="*/ 0 w 18"/>
                    <a:gd name="T17" fmla="*/ 0 h 10"/>
                    <a:gd name="T18" fmla="*/ 0 w 18"/>
                    <a:gd name="T19" fmla="*/ 0 h 10"/>
                    <a:gd name="T20" fmla="*/ 0 w 18"/>
                    <a:gd name="T21" fmla="*/ 0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0"/>
                    <a:gd name="T35" fmla="*/ 18 w 18"/>
                    <a:gd name="T36" fmla="*/ 10 h 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0">
                      <a:moveTo>
                        <a:pt x="18" y="9"/>
                      </a:moveTo>
                      <a:lnTo>
                        <a:pt x="15" y="4"/>
                      </a:lnTo>
                      <a:lnTo>
                        <a:pt x="10" y="1"/>
                      </a:lnTo>
                      <a:lnTo>
                        <a:pt x="6" y="0"/>
                      </a:lnTo>
                      <a:lnTo>
                        <a:pt x="0" y="1"/>
                      </a:lnTo>
                      <a:lnTo>
                        <a:pt x="2" y="5"/>
                      </a:lnTo>
                      <a:lnTo>
                        <a:pt x="5" y="5"/>
                      </a:lnTo>
                      <a:lnTo>
                        <a:pt x="8" y="6"/>
                      </a:lnTo>
                      <a:lnTo>
                        <a:pt x="10" y="7"/>
                      </a:lnTo>
                      <a:lnTo>
                        <a:pt x="13" y="10"/>
                      </a:lnTo>
                      <a:lnTo>
                        <a:pt x="18" y="9"/>
                      </a:lnTo>
                      <a:close/>
                    </a:path>
                  </a:pathLst>
                </a:custGeom>
                <a:solidFill>
                  <a:srgbClr val="231E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73" name="Freeform 488"/>
                <p:cNvSpPr>
                  <a:spLocks/>
                </p:cNvSpPr>
                <p:nvPr/>
              </p:nvSpPr>
              <p:spPr bwMode="auto">
                <a:xfrm>
                  <a:off x="3429" y="1516"/>
                  <a:ext cx="2" cy="1"/>
                </a:xfrm>
                <a:custGeom>
                  <a:avLst/>
                  <a:gdLst>
                    <a:gd name="T0" fmla="*/ 1 w 4"/>
                    <a:gd name="T1" fmla="*/ 0 h 5"/>
                    <a:gd name="T2" fmla="*/ 0 w 4"/>
                    <a:gd name="T3" fmla="*/ 0 h 5"/>
                    <a:gd name="T4" fmla="*/ 0 w 4"/>
                    <a:gd name="T5" fmla="*/ 0 h 5"/>
                    <a:gd name="T6" fmla="*/ 1 w 4"/>
                    <a:gd name="T7" fmla="*/ 0 h 5"/>
                    <a:gd name="T8" fmla="*/ 1 w 4"/>
                    <a:gd name="T9" fmla="*/ 0 h 5"/>
                    <a:gd name="T10" fmla="*/ 1 w 4"/>
                    <a:gd name="T11" fmla="*/ 0 h 5"/>
                    <a:gd name="T12" fmla="*/ 0 60000 65536"/>
                    <a:gd name="T13" fmla="*/ 0 60000 65536"/>
                    <a:gd name="T14" fmla="*/ 0 60000 65536"/>
                    <a:gd name="T15" fmla="*/ 0 60000 65536"/>
                    <a:gd name="T16" fmla="*/ 0 60000 65536"/>
                    <a:gd name="T17" fmla="*/ 0 60000 65536"/>
                    <a:gd name="T18" fmla="*/ 0 w 4"/>
                    <a:gd name="T19" fmla="*/ 0 h 5"/>
                    <a:gd name="T20" fmla="*/ 4 w 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 h="5">
                      <a:moveTo>
                        <a:pt x="3" y="0"/>
                      </a:moveTo>
                      <a:lnTo>
                        <a:pt x="0" y="1"/>
                      </a:lnTo>
                      <a:lnTo>
                        <a:pt x="0" y="3"/>
                      </a:lnTo>
                      <a:lnTo>
                        <a:pt x="2" y="5"/>
                      </a:lnTo>
                      <a:lnTo>
                        <a:pt x="4" y="5"/>
                      </a:lnTo>
                      <a:lnTo>
                        <a:pt x="3" y="0"/>
                      </a:lnTo>
                      <a:close/>
                    </a:path>
                  </a:pathLst>
                </a:custGeom>
                <a:solidFill>
                  <a:srgbClr val="58514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74" name="Freeform 489"/>
                <p:cNvSpPr>
                  <a:spLocks/>
                </p:cNvSpPr>
                <p:nvPr/>
              </p:nvSpPr>
              <p:spPr bwMode="auto">
                <a:xfrm>
                  <a:off x="3430" y="1516"/>
                  <a:ext cx="6" cy="3"/>
                </a:xfrm>
                <a:custGeom>
                  <a:avLst/>
                  <a:gdLst>
                    <a:gd name="T0" fmla="*/ 0 w 18"/>
                    <a:gd name="T1" fmla="*/ 0 h 10"/>
                    <a:gd name="T2" fmla="*/ 0 w 18"/>
                    <a:gd name="T3" fmla="*/ 0 h 10"/>
                    <a:gd name="T4" fmla="*/ 0 w 18"/>
                    <a:gd name="T5" fmla="*/ 0 h 10"/>
                    <a:gd name="T6" fmla="*/ 0 w 18"/>
                    <a:gd name="T7" fmla="*/ 0 h 10"/>
                    <a:gd name="T8" fmla="*/ 0 w 18"/>
                    <a:gd name="T9" fmla="*/ 0 h 10"/>
                    <a:gd name="T10" fmla="*/ 0 w 18"/>
                    <a:gd name="T11" fmla="*/ 0 h 10"/>
                    <a:gd name="T12" fmla="*/ 0 w 18"/>
                    <a:gd name="T13" fmla="*/ 0 h 10"/>
                    <a:gd name="T14" fmla="*/ 0 w 18"/>
                    <a:gd name="T15" fmla="*/ 0 h 10"/>
                    <a:gd name="T16" fmla="*/ 0 w 18"/>
                    <a:gd name="T17" fmla="*/ 0 h 10"/>
                    <a:gd name="T18" fmla="*/ 0 w 18"/>
                    <a:gd name="T19" fmla="*/ 0 h 10"/>
                    <a:gd name="T20" fmla="*/ 0 w 18"/>
                    <a:gd name="T21" fmla="*/ 0 h 10"/>
                    <a:gd name="T22" fmla="*/ 0 w 18"/>
                    <a:gd name="T23" fmla="*/ 0 h 10"/>
                    <a:gd name="T24" fmla="*/ 0 w 18"/>
                    <a:gd name="T25" fmla="*/ 0 h 10"/>
                    <a:gd name="T26" fmla="*/ 0 w 18"/>
                    <a:gd name="T27" fmla="*/ 0 h 10"/>
                    <a:gd name="T28" fmla="*/ 0 w 18"/>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8"/>
                    <a:gd name="T46" fmla="*/ 0 h 10"/>
                    <a:gd name="T47" fmla="*/ 18 w 18"/>
                    <a:gd name="T48" fmla="*/ 10 h 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8" h="10">
                      <a:moveTo>
                        <a:pt x="18" y="9"/>
                      </a:moveTo>
                      <a:lnTo>
                        <a:pt x="17" y="6"/>
                      </a:lnTo>
                      <a:lnTo>
                        <a:pt x="15" y="4"/>
                      </a:lnTo>
                      <a:lnTo>
                        <a:pt x="13" y="2"/>
                      </a:lnTo>
                      <a:lnTo>
                        <a:pt x="10" y="1"/>
                      </a:lnTo>
                      <a:lnTo>
                        <a:pt x="6" y="0"/>
                      </a:lnTo>
                      <a:lnTo>
                        <a:pt x="0" y="0"/>
                      </a:lnTo>
                      <a:lnTo>
                        <a:pt x="1" y="5"/>
                      </a:lnTo>
                      <a:lnTo>
                        <a:pt x="4" y="4"/>
                      </a:lnTo>
                      <a:lnTo>
                        <a:pt x="9" y="5"/>
                      </a:lnTo>
                      <a:lnTo>
                        <a:pt x="10" y="6"/>
                      </a:lnTo>
                      <a:lnTo>
                        <a:pt x="11" y="7"/>
                      </a:lnTo>
                      <a:lnTo>
                        <a:pt x="13" y="8"/>
                      </a:lnTo>
                      <a:lnTo>
                        <a:pt x="13" y="10"/>
                      </a:lnTo>
                      <a:lnTo>
                        <a:pt x="18" y="9"/>
                      </a:lnTo>
                      <a:close/>
                    </a:path>
                  </a:pathLst>
                </a:custGeom>
                <a:solidFill>
                  <a:srgbClr val="58514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75" name="Freeform 490"/>
                <p:cNvSpPr>
                  <a:spLocks/>
                </p:cNvSpPr>
                <p:nvPr/>
              </p:nvSpPr>
              <p:spPr bwMode="auto">
                <a:xfrm>
                  <a:off x="3435" y="1519"/>
                  <a:ext cx="1" cy="1"/>
                </a:xfrm>
                <a:custGeom>
                  <a:avLst/>
                  <a:gdLst>
                    <a:gd name="T0" fmla="*/ 0 w 5"/>
                    <a:gd name="T1" fmla="*/ 1 h 2"/>
                    <a:gd name="T2" fmla="*/ 0 w 5"/>
                    <a:gd name="T3" fmla="*/ 1 h 2"/>
                    <a:gd name="T4" fmla="*/ 0 w 5"/>
                    <a:gd name="T5" fmla="*/ 1 h 2"/>
                    <a:gd name="T6" fmla="*/ 0 w 5"/>
                    <a:gd name="T7" fmla="*/ 1 h 2"/>
                    <a:gd name="T8" fmla="*/ 0 w 5"/>
                    <a:gd name="T9" fmla="*/ 0 h 2"/>
                    <a:gd name="T10" fmla="*/ 0 w 5"/>
                    <a:gd name="T11" fmla="*/ 1 h 2"/>
                    <a:gd name="T12" fmla="*/ 0 60000 65536"/>
                    <a:gd name="T13" fmla="*/ 0 60000 65536"/>
                    <a:gd name="T14" fmla="*/ 0 60000 65536"/>
                    <a:gd name="T15" fmla="*/ 0 60000 65536"/>
                    <a:gd name="T16" fmla="*/ 0 60000 65536"/>
                    <a:gd name="T17" fmla="*/ 0 60000 65536"/>
                    <a:gd name="T18" fmla="*/ 0 w 5"/>
                    <a:gd name="T19" fmla="*/ 0 h 2"/>
                    <a:gd name="T20" fmla="*/ 5 w 5"/>
                    <a:gd name="T21" fmla="*/ 2 h 2"/>
                  </a:gdLst>
                  <a:ahLst/>
                  <a:cxnLst>
                    <a:cxn ang="T12">
                      <a:pos x="T0" y="T1"/>
                    </a:cxn>
                    <a:cxn ang="T13">
                      <a:pos x="T2" y="T3"/>
                    </a:cxn>
                    <a:cxn ang="T14">
                      <a:pos x="T4" y="T5"/>
                    </a:cxn>
                    <a:cxn ang="T15">
                      <a:pos x="T6" y="T7"/>
                    </a:cxn>
                    <a:cxn ang="T16">
                      <a:pos x="T8" y="T9"/>
                    </a:cxn>
                    <a:cxn ang="T17">
                      <a:pos x="T10" y="T11"/>
                    </a:cxn>
                  </a:cxnLst>
                  <a:rect l="T18" t="T19" r="T20" b="T21"/>
                  <a:pathLst>
                    <a:path w="5" h="2">
                      <a:moveTo>
                        <a:pt x="0" y="1"/>
                      </a:moveTo>
                      <a:lnTo>
                        <a:pt x="1" y="2"/>
                      </a:lnTo>
                      <a:lnTo>
                        <a:pt x="3" y="2"/>
                      </a:lnTo>
                      <a:lnTo>
                        <a:pt x="4" y="2"/>
                      </a:lnTo>
                      <a:lnTo>
                        <a:pt x="5" y="0"/>
                      </a:lnTo>
                      <a:lnTo>
                        <a:pt x="0" y="1"/>
                      </a:lnTo>
                      <a:close/>
                    </a:path>
                  </a:pathLst>
                </a:custGeom>
                <a:solidFill>
                  <a:srgbClr val="58514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76" name="Freeform 491"/>
                <p:cNvSpPr>
                  <a:spLocks/>
                </p:cNvSpPr>
                <p:nvPr/>
              </p:nvSpPr>
              <p:spPr bwMode="auto">
                <a:xfrm>
                  <a:off x="3429" y="1516"/>
                  <a:ext cx="1" cy="2"/>
                </a:xfrm>
                <a:custGeom>
                  <a:avLst/>
                  <a:gdLst>
                    <a:gd name="T0" fmla="*/ 0 w 4"/>
                    <a:gd name="T1" fmla="*/ 0 h 4"/>
                    <a:gd name="T2" fmla="*/ 0 w 4"/>
                    <a:gd name="T3" fmla="*/ 1 h 4"/>
                    <a:gd name="T4" fmla="*/ 0 w 4"/>
                    <a:gd name="T5" fmla="*/ 1 h 4"/>
                    <a:gd name="T6" fmla="*/ 0 w 4"/>
                    <a:gd name="T7" fmla="*/ 1 h 4"/>
                    <a:gd name="T8" fmla="*/ 0 w 4"/>
                    <a:gd name="T9" fmla="*/ 1 h 4"/>
                    <a:gd name="T10" fmla="*/ 0 w 4"/>
                    <a:gd name="T11" fmla="*/ 0 h 4"/>
                    <a:gd name="T12" fmla="*/ 0 60000 65536"/>
                    <a:gd name="T13" fmla="*/ 0 60000 65536"/>
                    <a:gd name="T14" fmla="*/ 0 60000 65536"/>
                    <a:gd name="T15" fmla="*/ 0 60000 65536"/>
                    <a:gd name="T16" fmla="*/ 0 60000 65536"/>
                    <a:gd name="T17" fmla="*/ 0 60000 65536"/>
                    <a:gd name="T18" fmla="*/ 0 w 4"/>
                    <a:gd name="T19" fmla="*/ 0 h 4"/>
                    <a:gd name="T20" fmla="*/ 4 w 4"/>
                    <a:gd name="T21" fmla="*/ 4 h 4"/>
                  </a:gdLst>
                  <a:ahLst/>
                  <a:cxnLst>
                    <a:cxn ang="T12">
                      <a:pos x="T0" y="T1"/>
                    </a:cxn>
                    <a:cxn ang="T13">
                      <a:pos x="T2" y="T3"/>
                    </a:cxn>
                    <a:cxn ang="T14">
                      <a:pos x="T4" y="T5"/>
                    </a:cxn>
                    <a:cxn ang="T15">
                      <a:pos x="T6" y="T7"/>
                    </a:cxn>
                    <a:cxn ang="T16">
                      <a:pos x="T8" y="T9"/>
                    </a:cxn>
                    <a:cxn ang="T17">
                      <a:pos x="T10" y="T11"/>
                    </a:cxn>
                  </a:cxnLst>
                  <a:rect l="T18" t="T19" r="T20" b="T21"/>
                  <a:pathLst>
                    <a:path w="4" h="4">
                      <a:moveTo>
                        <a:pt x="1" y="0"/>
                      </a:moveTo>
                      <a:lnTo>
                        <a:pt x="0" y="1"/>
                      </a:lnTo>
                      <a:lnTo>
                        <a:pt x="0" y="3"/>
                      </a:lnTo>
                      <a:lnTo>
                        <a:pt x="1" y="4"/>
                      </a:lnTo>
                      <a:lnTo>
                        <a:pt x="4" y="4"/>
                      </a:lnTo>
                      <a:lnTo>
                        <a:pt x="1" y="0"/>
                      </a:lnTo>
                      <a:close/>
                    </a:path>
                  </a:pathLst>
                </a:custGeom>
                <a:solidFill>
                  <a:srgbClr val="8372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77" name="Freeform 492"/>
                <p:cNvSpPr>
                  <a:spLocks/>
                </p:cNvSpPr>
                <p:nvPr/>
              </p:nvSpPr>
              <p:spPr bwMode="auto">
                <a:xfrm>
                  <a:off x="3429" y="1516"/>
                  <a:ext cx="7" cy="3"/>
                </a:xfrm>
                <a:custGeom>
                  <a:avLst/>
                  <a:gdLst>
                    <a:gd name="T0" fmla="*/ 0 w 20"/>
                    <a:gd name="T1" fmla="*/ 0 h 10"/>
                    <a:gd name="T2" fmla="*/ 0 w 20"/>
                    <a:gd name="T3" fmla="*/ 0 h 10"/>
                    <a:gd name="T4" fmla="*/ 0 w 20"/>
                    <a:gd name="T5" fmla="*/ 0 h 10"/>
                    <a:gd name="T6" fmla="*/ 0 w 20"/>
                    <a:gd name="T7" fmla="*/ 0 h 10"/>
                    <a:gd name="T8" fmla="*/ 0 w 20"/>
                    <a:gd name="T9" fmla="*/ 0 h 10"/>
                    <a:gd name="T10" fmla="*/ 0 w 20"/>
                    <a:gd name="T11" fmla="*/ 0 h 10"/>
                    <a:gd name="T12" fmla="*/ 0 w 20"/>
                    <a:gd name="T13" fmla="*/ 0 h 10"/>
                    <a:gd name="T14" fmla="*/ 0 w 20"/>
                    <a:gd name="T15" fmla="*/ 0 h 10"/>
                    <a:gd name="T16" fmla="*/ 0 w 20"/>
                    <a:gd name="T17" fmla="*/ 0 h 10"/>
                    <a:gd name="T18" fmla="*/ 0 w 20"/>
                    <a:gd name="T19" fmla="*/ 0 h 10"/>
                    <a:gd name="T20" fmla="*/ 0 w 20"/>
                    <a:gd name="T21" fmla="*/ 0 h 10"/>
                    <a:gd name="T22" fmla="*/ 0 w 20"/>
                    <a:gd name="T23" fmla="*/ 0 h 10"/>
                    <a:gd name="T24" fmla="*/ 0 w 20"/>
                    <a:gd name="T25" fmla="*/ 0 h 10"/>
                    <a:gd name="T26" fmla="*/ 0 w 20"/>
                    <a:gd name="T27" fmla="*/ 0 h 10"/>
                    <a:gd name="T28" fmla="*/ 0 w 2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
                    <a:gd name="T46" fmla="*/ 0 h 10"/>
                    <a:gd name="T47" fmla="*/ 20 w 20"/>
                    <a:gd name="T48" fmla="*/ 10 h 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 h="10">
                      <a:moveTo>
                        <a:pt x="20" y="10"/>
                      </a:moveTo>
                      <a:lnTo>
                        <a:pt x="19" y="7"/>
                      </a:lnTo>
                      <a:lnTo>
                        <a:pt x="18" y="5"/>
                      </a:lnTo>
                      <a:lnTo>
                        <a:pt x="16" y="3"/>
                      </a:lnTo>
                      <a:lnTo>
                        <a:pt x="13" y="1"/>
                      </a:lnTo>
                      <a:lnTo>
                        <a:pt x="7" y="0"/>
                      </a:lnTo>
                      <a:lnTo>
                        <a:pt x="0" y="1"/>
                      </a:lnTo>
                      <a:lnTo>
                        <a:pt x="3" y="5"/>
                      </a:lnTo>
                      <a:lnTo>
                        <a:pt x="7" y="5"/>
                      </a:lnTo>
                      <a:lnTo>
                        <a:pt x="11" y="6"/>
                      </a:lnTo>
                      <a:lnTo>
                        <a:pt x="12" y="6"/>
                      </a:lnTo>
                      <a:lnTo>
                        <a:pt x="13" y="7"/>
                      </a:lnTo>
                      <a:lnTo>
                        <a:pt x="14" y="9"/>
                      </a:lnTo>
                      <a:lnTo>
                        <a:pt x="14" y="10"/>
                      </a:lnTo>
                      <a:lnTo>
                        <a:pt x="20" y="10"/>
                      </a:lnTo>
                      <a:close/>
                    </a:path>
                  </a:pathLst>
                </a:custGeom>
                <a:solidFill>
                  <a:srgbClr val="8372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78" name="Freeform 493"/>
                <p:cNvSpPr>
                  <a:spLocks/>
                </p:cNvSpPr>
                <p:nvPr/>
              </p:nvSpPr>
              <p:spPr bwMode="auto">
                <a:xfrm>
                  <a:off x="3434" y="1519"/>
                  <a:ext cx="2" cy="1"/>
                </a:xfrm>
                <a:custGeom>
                  <a:avLst/>
                  <a:gdLst>
                    <a:gd name="T0" fmla="*/ 0 w 6"/>
                    <a:gd name="T1" fmla="*/ 0 h 2"/>
                    <a:gd name="T2" fmla="*/ 0 w 6"/>
                    <a:gd name="T3" fmla="*/ 1 h 2"/>
                    <a:gd name="T4" fmla="*/ 0 w 6"/>
                    <a:gd name="T5" fmla="*/ 1 h 2"/>
                    <a:gd name="T6" fmla="*/ 0 w 6"/>
                    <a:gd name="T7" fmla="*/ 1 h 2"/>
                    <a:gd name="T8" fmla="*/ 0 w 6"/>
                    <a:gd name="T9" fmla="*/ 0 h 2"/>
                    <a:gd name="T10" fmla="*/ 0 w 6"/>
                    <a:gd name="T11" fmla="*/ 0 h 2"/>
                    <a:gd name="T12" fmla="*/ 0 60000 65536"/>
                    <a:gd name="T13" fmla="*/ 0 60000 65536"/>
                    <a:gd name="T14" fmla="*/ 0 60000 65536"/>
                    <a:gd name="T15" fmla="*/ 0 60000 65536"/>
                    <a:gd name="T16" fmla="*/ 0 60000 65536"/>
                    <a:gd name="T17" fmla="*/ 0 60000 65536"/>
                    <a:gd name="T18" fmla="*/ 0 w 6"/>
                    <a:gd name="T19" fmla="*/ 0 h 2"/>
                    <a:gd name="T20" fmla="*/ 6 w 6"/>
                    <a:gd name="T21" fmla="*/ 2 h 2"/>
                  </a:gdLst>
                  <a:ahLst/>
                  <a:cxnLst>
                    <a:cxn ang="T12">
                      <a:pos x="T0" y="T1"/>
                    </a:cxn>
                    <a:cxn ang="T13">
                      <a:pos x="T2" y="T3"/>
                    </a:cxn>
                    <a:cxn ang="T14">
                      <a:pos x="T4" y="T5"/>
                    </a:cxn>
                    <a:cxn ang="T15">
                      <a:pos x="T6" y="T7"/>
                    </a:cxn>
                    <a:cxn ang="T16">
                      <a:pos x="T8" y="T9"/>
                    </a:cxn>
                    <a:cxn ang="T17">
                      <a:pos x="T10" y="T11"/>
                    </a:cxn>
                  </a:cxnLst>
                  <a:rect l="T18" t="T19" r="T20" b="T21"/>
                  <a:pathLst>
                    <a:path w="6" h="2">
                      <a:moveTo>
                        <a:pt x="0" y="0"/>
                      </a:moveTo>
                      <a:lnTo>
                        <a:pt x="2" y="2"/>
                      </a:lnTo>
                      <a:lnTo>
                        <a:pt x="4" y="2"/>
                      </a:lnTo>
                      <a:lnTo>
                        <a:pt x="5" y="2"/>
                      </a:lnTo>
                      <a:lnTo>
                        <a:pt x="6" y="0"/>
                      </a:lnTo>
                      <a:lnTo>
                        <a:pt x="0" y="0"/>
                      </a:lnTo>
                      <a:close/>
                    </a:path>
                  </a:pathLst>
                </a:custGeom>
                <a:solidFill>
                  <a:srgbClr val="8372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79" name="Freeform 494"/>
                <p:cNvSpPr>
                  <a:spLocks/>
                </p:cNvSpPr>
                <p:nvPr/>
              </p:nvSpPr>
              <p:spPr bwMode="auto">
                <a:xfrm>
                  <a:off x="3428" y="1517"/>
                  <a:ext cx="2" cy="1"/>
                </a:xfrm>
                <a:custGeom>
                  <a:avLst/>
                  <a:gdLst>
                    <a:gd name="T0" fmla="*/ 0 w 5"/>
                    <a:gd name="T1" fmla="*/ 0 h 4"/>
                    <a:gd name="T2" fmla="*/ 0 w 5"/>
                    <a:gd name="T3" fmla="*/ 0 h 4"/>
                    <a:gd name="T4" fmla="*/ 0 w 5"/>
                    <a:gd name="T5" fmla="*/ 0 h 4"/>
                    <a:gd name="T6" fmla="*/ 0 w 5"/>
                    <a:gd name="T7" fmla="*/ 0 h 4"/>
                    <a:gd name="T8" fmla="*/ 0 w 5"/>
                    <a:gd name="T9" fmla="*/ 0 h 4"/>
                    <a:gd name="T10" fmla="*/ 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2" y="0"/>
                      </a:moveTo>
                      <a:lnTo>
                        <a:pt x="0" y="1"/>
                      </a:lnTo>
                      <a:lnTo>
                        <a:pt x="1" y="3"/>
                      </a:lnTo>
                      <a:lnTo>
                        <a:pt x="2" y="4"/>
                      </a:lnTo>
                      <a:lnTo>
                        <a:pt x="5" y="4"/>
                      </a:lnTo>
                      <a:lnTo>
                        <a:pt x="2" y="0"/>
                      </a:lnTo>
                      <a:close/>
                    </a:path>
                  </a:pathLst>
                </a:custGeom>
                <a:solidFill>
                  <a:srgbClr val="B2896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80" name="Freeform 495"/>
                <p:cNvSpPr>
                  <a:spLocks/>
                </p:cNvSpPr>
                <p:nvPr/>
              </p:nvSpPr>
              <p:spPr bwMode="auto">
                <a:xfrm>
                  <a:off x="3429" y="1516"/>
                  <a:ext cx="7" cy="4"/>
                </a:xfrm>
                <a:custGeom>
                  <a:avLst/>
                  <a:gdLst>
                    <a:gd name="T0" fmla="*/ 0 w 20"/>
                    <a:gd name="T1" fmla="*/ 0 h 11"/>
                    <a:gd name="T2" fmla="*/ 0 w 20"/>
                    <a:gd name="T3" fmla="*/ 0 h 11"/>
                    <a:gd name="T4" fmla="*/ 0 w 20"/>
                    <a:gd name="T5" fmla="*/ 0 h 11"/>
                    <a:gd name="T6" fmla="*/ 0 w 20"/>
                    <a:gd name="T7" fmla="*/ 0 h 11"/>
                    <a:gd name="T8" fmla="*/ 0 w 20"/>
                    <a:gd name="T9" fmla="*/ 0 h 11"/>
                    <a:gd name="T10" fmla="*/ 0 w 20"/>
                    <a:gd name="T11" fmla="*/ 0 h 11"/>
                    <a:gd name="T12" fmla="*/ 0 w 20"/>
                    <a:gd name="T13" fmla="*/ 0 h 11"/>
                    <a:gd name="T14" fmla="*/ 0 w 20"/>
                    <a:gd name="T15" fmla="*/ 0 h 11"/>
                    <a:gd name="T16" fmla="*/ 0 w 20"/>
                    <a:gd name="T17" fmla="*/ 0 h 11"/>
                    <a:gd name="T18" fmla="*/ 0 w 20"/>
                    <a:gd name="T19" fmla="*/ 0 h 11"/>
                    <a:gd name="T20" fmla="*/ 0 w 20"/>
                    <a:gd name="T21" fmla="*/ 0 h 11"/>
                    <a:gd name="T22" fmla="*/ 0 w 20"/>
                    <a:gd name="T23" fmla="*/ 0 h 11"/>
                    <a:gd name="T24" fmla="*/ 0 w 20"/>
                    <a:gd name="T25" fmla="*/ 0 h 11"/>
                    <a:gd name="T26" fmla="*/ 0 w 20"/>
                    <a:gd name="T27" fmla="*/ 0 h 11"/>
                    <a:gd name="T28" fmla="*/ 0 w 20"/>
                    <a:gd name="T29" fmla="*/ 0 h 11"/>
                    <a:gd name="T30" fmla="*/ 0 w 20"/>
                    <a:gd name="T31" fmla="*/ 0 h 11"/>
                    <a:gd name="T32" fmla="*/ 0 w 20"/>
                    <a:gd name="T33" fmla="*/ 0 h 11"/>
                    <a:gd name="T34" fmla="*/ 0 w 20"/>
                    <a:gd name="T35" fmla="*/ 0 h 11"/>
                    <a:gd name="T36" fmla="*/ 0 w 20"/>
                    <a:gd name="T37" fmla="*/ 0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
                    <a:gd name="T58" fmla="*/ 0 h 11"/>
                    <a:gd name="T59" fmla="*/ 20 w 20"/>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 h="11">
                      <a:moveTo>
                        <a:pt x="20" y="11"/>
                      </a:moveTo>
                      <a:lnTo>
                        <a:pt x="19" y="8"/>
                      </a:lnTo>
                      <a:lnTo>
                        <a:pt x="18" y="6"/>
                      </a:lnTo>
                      <a:lnTo>
                        <a:pt x="17" y="3"/>
                      </a:lnTo>
                      <a:lnTo>
                        <a:pt x="13" y="2"/>
                      </a:lnTo>
                      <a:lnTo>
                        <a:pt x="11" y="0"/>
                      </a:lnTo>
                      <a:lnTo>
                        <a:pt x="7" y="0"/>
                      </a:lnTo>
                      <a:lnTo>
                        <a:pt x="4" y="0"/>
                      </a:lnTo>
                      <a:lnTo>
                        <a:pt x="0" y="1"/>
                      </a:lnTo>
                      <a:lnTo>
                        <a:pt x="3" y="5"/>
                      </a:lnTo>
                      <a:lnTo>
                        <a:pt x="5" y="5"/>
                      </a:lnTo>
                      <a:lnTo>
                        <a:pt x="7" y="5"/>
                      </a:lnTo>
                      <a:lnTo>
                        <a:pt x="8" y="5"/>
                      </a:lnTo>
                      <a:lnTo>
                        <a:pt x="11" y="6"/>
                      </a:lnTo>
                      <a:lnTo>
                        <a:pt x="12" y="7"/>
                      </a:lnTo>
                      <a:lnTo>
                        <a:pt x="13" y="8"/>
                      </a:lnTo>
                      <a:lnTo>
                        <a:pt x="14" y="9"/>
                      </a:lnTo>
                      <a:lnTo>
                        <a:pt x="14" y="11"/>
                      </a:lnTo>
                      <a:lnTo>
                        <a:pt x="20" y="11"/>
                      </a:lnTo>
                      <a:close/>
                    </a:path>
                  </a:pathLst>
                </a:custGeom>
                <a:solidFill>
                  <a:srgbClr val="B2896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81" name="Freeform 496"/>
                <p:cNvSpPr>
                  <a:spLocks/>
                </p:cNvSpPr>
                <p:nvPr/>
              </p:nvSpPr>
              <p:spPr bwMode="auto">
                <a:xfrm>
                  <a:off x="3434" y="1520"/>
                  <a:ext cx="2" cy="1"/>
                </a:xfrm>
                <a:custGeom>
                  <a:avLst/>
                  <a:gdLst>
                    <a:gd name="T0" fmla="*/ 0 w 6"/>
                    <a:gd name="T1" fmla="*/ 0 h 3"/>
                    <a:gd name="T2" fmla="*/ 0 w 6"/>
                    <a:gd name="T3" fmla="*/ 0 h 3"/>
                    <a:gd name="T4" fmla="*/ 0 w 6"/>
                    <a:gd name="T5" fmla="*/ 0 h 3"/>
                    <a:gd name="T6" fmla="*/ 0 w 6"/>
                    <a:gd name="T7" fmla="*/ 0 h 3"/>
                    <a:gd name="T8" fmla="*/ 0 w 6"/>
                    <a:gd name="T9" fmla="*/ 0 h 3"/>
                    <a:gd name="T10" fmla="*/ 0 w 6"/>
                    <a:gd name="T11" fmla="*/ 0 h 3"/>
                    <a:gd name="T12" fmla="*/ 0 60000 65536"/>
                    <a:gd name="T13" fmla="*/ 0 60000 65536"/>
                    <a:gd name="T14" fmla="*/ 0 60000 65536"/>
                    <a:gd name="T15" fmla="*/ 0 60000 65536"/>
                    <a:gd name="T16" fmla="*/ 0 60000 65536"/>
                    <a:gd name="T17" fmla="*/ 0 60000 65536"/>
                    <a:gd name="T18" fmla="*/ 0 w 6"/>
                    <a:gd name="T19" fmla="*/ 0 h 3"/>
                    <a:gd name="T20" fmla="*/ 6 w 6"/>
                    <a:gd name="T21" fmla="*/ 3 h 3"/>
                  </a:gdLst>
                  <a:ahLst/>
                  <a:cxnLst>
                    <a:cxn ang="T12">
                      <a:pos x="T0" y="T1"/>
                    </a:cxn>
                    <a:cxn ang="T13">
                      <a:pos x="T2" y="T3"/>
                    </a:cxn>
                    <a:cxn ang="T14">
                      <a:pos x="T4" y="T5"/>
                    </a:cxn>
                    <a:cxn ang="T15">
                      <a:pos x="T6" y="T7"/>
                    </a:cxn>
                    <a:cxn ang="T16">
                      <a:pos x="T8" y="T9"/>
                    </a:cxn>
                    <a:cxn ang="T17">
                      <a:pos x="T10" y="T11"/>
                    </a:cxn>
                  </a:cxnLst>
                  <a:rect l="T18" t="T19" r="T20" b="T21"/>
                  <a:pathLst>
                    <a:path w="6" h="3">
                      <a:moveTo>
                        <a:pt x="0" y="0"/>
                      </a:moveTo>
                      <a:lnTo>
                        <a:pt x="1" y="3"/>
                      </a:lnTo>
                      <a:lnTo>
                        <a:pt x="3" y="3"/>
                      </a:lnTo>
                      <a:lnTo>
                        <a:pt x="5" y="3"/>
                      </a:lnTo>
                      <a:lnTo>
                        <a:pt x="6" y="0"/>
                      </a:lnTo>
                      <a:lnTo>
                        <a:pt x="0" y="0"/>
                      </a:lnTo>
                      <a:close/>
                    </a:path>
                  </a:pathLst>
                </a:custGeom>
                <a:solidFill>
                  <a:srgbClr val="B2896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82" name="Freeform 497"/>
                <p:cNvSpPr>
                  <a:spLocks/>
                </p:cNvSpPr>
                <p:nvPr/>
              </p:nvSpPr>
              <p:spPr bwMode="auto">
                <a:xfrm>
                  <a:off x="3433" y="1521"/>
                  <a:ext cx="2" cy="1"/>
                </a:xfrm>
                <a:custGeom>
                  <a:avLst/>
                  <a:gdLst>
                    <a:gd name="T0" fmla="*/ 0 w 6"/>
                    <a:gd name="T1" fmla="*/ 0 h 2"/>
                    <a:gd name="T2" fmla="*/ 0 w 6"/>
                    <a:gd name="T3" fmla="*/ 1 h 2"/>
                    <a:gd name="T4" fmla="*/ 0 w 6"/>
                    <a:gd name="T5" fmla="*/ 1 h 2"/>
                    <a:gd name="T6" fmla="*/ 0 w 6"/>
                    <a:gd name="T7" fmla="*/ 1 h 2"/>
                    <a:gd name="T8" fmla="*/ 0 w 6"/>
                    <a:gd name="T9" fmla="*/ 0 h 2"/>
                    <a:gd name="T10" fmla="*/ 0 w 6"/>
                    <a:gd name="T11" fmla="*/ 0 h 2"/>
                    <a:gd name="T12" fmla="*/ 0 60000 65536"/>
                    <a:gd name="T13" fmla="*/ 0 60000 65536"/>
                    <a:gd name="T14" fmla="*/ 0 60000 65536"/>
                    <a:gd name="T15" fmla="*/ 0 60000 65536"/>
                    <a:gd name="T16" fmla="*/ 0 60000 65536"/>
                    <a:gd name="T17" fmla="*/ 0 60000 65536"/>
                    <a:gd name="T18" fmla="*/ 0 w 6"/>
                    <a:gd name="T19" fmla="*/ 0 h 2"/>
                    <a:gd name="T20" fmla="*/ 6 w 6"/>
                    <a:gd name="T21" fmla="*/ 2 h 2"/>
                  </a:gdLst>
                  <a:ahLst/>
                  <a:cxnLst>
                    <a:cxn ang="T12">
                      <a:pos x="T0" y="T1"/>
                    </a:cxn>
                    <a:cxn ang="T13">
                      <a:pos x="T2" y="T3"/>
                    </a:cxn>
                    <a:cxn ang="T14">
                      <a:pos x="T4" y="T5"/>
                    </a:cxn>
                    <a:cxn ang="T15">
                      <a:pos x="T6" y="T7"/>
                    </a:cxn>
                    <a:cxn ang="T16">
                      <a:pos x="T8" y="T9"/>
                    </a:cxn>
                    <a:cxn ang="T17">
                      <a:pos x="T10" y="T11"/>
                    </a:cxn>
                  </a:cxnLst>
                  <a:rect l="T18" t="T19" r="T20" b="T21"/>
                  <a:pathLst>
                    <a:path w="6" h="2">
                      <a:moveTo>
                        <a:pt x="0" y="0"/>
                      </a:moveTo>
                      <a:lnTo>
                        <a:pt x="1" y="1"/>
                      </a:lnTo>
                      <a:lnTo>
                        <a:pt x="2" y="2"/>
                      </a:lnTo>
                      <a:lnTo>
                        <a:pt x="5" y="2"/>
                      </a:lnTo>
                      <a:lnTo>
                        <a:pt x="6" y="0"/>
                      </a:lnTo>
                      <a:lnTo>
                        <a:pt x="0" y="0"/>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83" name="Freeform 498"/>
                <p:cNvSpPr>
                  <a:spLocks/>
                </p:cNvSpPr>
                <p:nvPr/>
              </p:nvSpPr>
              <p:spPr bwMode="auto">
                <a:xfrm>
                  <a:off x="3428" y="1517"/>
                  <a:ext cx="7" cy="4"/>
                </a:xfrm>
                <a:custGeom>
                  <a:avLst/>
                  <a:gdLst>
                    <a:gd name="T0" fmla="*/ 0 w 21"/>
                    <a:gd name="T1" fmla="*/ 0 h 13"/>
                    <a:gd name="T2" fmla="*/ 0 w 21"/>
                    <a:gd name="T3" fmla="*/ 0 h 13"/>
                    <a:gd name="T4" fmla="*/ 0 w 21"/>
                    <a:gd name="T5" fmla="*/ 0 h 13"/>
                    <a:gd name="T6" fmla="*/ 0 w 21"/>
                    <a:gd name="T7" fmla="*/ 0 h 13"/>
                    <a:gd name="T8" fmla="*/ 0 w 21"/>
                    <a:gd name="T9" fmla="*/ 0 h 13"/>
                    <a:gd name="T10" fmla="*/ 0 w 21"/>
                    <a:gd name="T11" fmla="*/ 0 h 13"/>
                    <a:gd name="T12" fmla="*/ 0 w 21"/>
                    <a:gd name="T13" fmla="*/ 0 h 13"/>
                    <a:gd name="T14" fmla="*/ 0 w 21"/>
                    <a:gd name="T15" fmla="*/ 0 h 13"/>
                    <a:gd name="T16" fmla="*/ 0 w 21"/>
                    <a:gd name="T17" fmla="*/ 0 h 13"/>
                    <a:gd name="T18" fmla="*/ 0 w 21"/>
                    <a:gd name="T19" fmla="*/ 0 h 13"/>
                    <a:gd name="T20" fmla="*/ 0 w 21"/>
                    <a:gd name="T21" fmla="*/ 0 h 13"/>
                    <a:gd name="T22" fmla="*/ 0 w 21"/>
                    <a:gd name="T23" fmla="*/ 0 h 13"/>
                    <a:gd name="T24" fmla="*/ 0 w 21"/>
                    <a:gd name="T25" fmla="*/ 0 h 13"/>
                    <a:gd name="T26" fmla="*/ 0 w 21"/>
                    <a:gd name="T27" fmla="*/ 0 h 13"/>
                    <a:gd name="T28" fmla="*/ 0 w 21"/>
                    <a:gd name="T29" fmla="*/ 0 h 13"/>
                    <a:gd name="T30" fmla="*/ 0 w 21"/>
                    <a:gd name="T31" fmla="*/ 0 h 13"/>
                    <a:gd name="T32" fmla="*/ 0 w 21"/>
                    <a:gd name="T33" fmla="*/ 0 h 13"/>
                    <a:gd name="T34" fmla="*/ 0 w 21"/>
                    <a:gd name="T35" fmla="*/ 0 h 13"/>
                    <a:gd name="T36" fmla="*/ 0 w 21"/>
                    <a:gd name="T37" fmla="*/ 0 h 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
                    <a:gd name="T58" fmla="*/ 0 h 13"/>
                    <a:gd name="T59" fmla="*/ 21 w 21"/>
                    <a:gd name="T60" fmla="*/ 13 h 1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 h="13">
                      <a:moveTo>
                        <a:pt x="3" y="6"/>
                      </a:moveTo>
                      <a:lnTo>
                        <a:pt x="6" y="5"/>
                      </a:lnTo>
                      <a:lnTo>
                        <a:pt x="8" y="5"/>
                      </a:lnTo>
                      <a:lnTo>
                        <a:pt x="10" y="5"/>
                      </a:lnTo>
                      <a:lnTo>
                        <a:pt x="12" y="6"/>
                      </a:lnTo>
                      <a:lnTo>
                        <a:pt x="13" y="7"/>
                      </a:lnTo>
                      <a:lnTo>
                        <a:pt x="14" y="9"/>
                      </a:lnTo>
                      <a:lnTo>
                        <a:pt x="15" y="10"/>
                      </a:lnTo>
                      <a:lnTo>
                        <a:pt x="15" y="13"/>
                      </a:lnTo>
                      <a:lnTo>
                        <a:pt x="21" y="13"/>
                      </a:lnTo>
                      <a:lnTo>
                        <a:pt x="21" y="9"/>
                      </a:lnTo>
                      <a:lnTo>
                        <a:pt x="20" y="6"/>
                      </a:lnTo>
                      <a:lnTo>
                        <a:pt x="17" y="4"/>
                      </a:lnTo>
                      <a:lnTo>
                        <a:pt x="15" y="2"/>
                      </a:lnTo>
                      <a:lnTo>
                        <a:pt x="12" y="1"/>
                      </a:lnTo>
                      <a:lnTo>
                        <a:pt x="8" y="0"/>
                      </a:lnTo>
                      <a:lnTo>
                        <a:pt x="5" y="0"/>
                      </a:lnTo>
                      <a:lnTo>
                        <a:pt x="0" y="2"/>
                      </a:lnTo>
                      <a:lnTo>
                        <a:pt x="3" y="6"/>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84" name="Freeform 499"/>
                <p:cNvSpPr>
                  <a:spLocks/>
                </p:cNvSpPr>
                <p:nvPr/>
              </p:nvSpPr>
              <p:spPr bwMode="auto">
                <a:xfrm>
                  <a:off x="3428" y="1517"/>
                  <a:ext cx="1" cy="2"/>
                </a:xfrm>
                <a:custGeom>
                  <a:avLst/>
                  <a:gdLst>
                    <a:gd name="T0" fmla="*/ 0 w 4"/>
                    <a:gd name="T1" fmla="*/ 0 h 4"/>
                    <a:gd name="T2" fmla="*/ 0 w 4"/>
                    <a:gd name="T3" fmla="*/ 1 h 4"/>
                    <a:gd name="T4" fmla="*/ 0 w 4"/>
                    <a:gd name="T5" fmla="*/ 1 h 4"/>
                    <a:gd name="T6" fmla="*/ 0 w 4"/>
                    <a:gd name="T7" fmla="*/ 1 h 4"/>
                    <a:gd name="T8" fmla="*/ 0 w 4"/>
                    <a:gd name="T9" fmla="*/ 1 h 4"/>
                    <a:gd name="T10" fmla="*/ 0 w 4"/>
                    <a:gd name="T11" fmla="*/ 0 h 4"/>
                    <a:gd name="T12" fmla="*/ 0 60000 65536"/>
                    <a:gd name="T13" fmla="*/ 0 60000 65536"/>
                    <a:gd name="T14" fmla="*/ 0 60000 65536"/>
                    <a:gd name="T15" fmla="*/ 0 60000 65536"/>
                    <a:gd name="T16" fmla="*/ 0 60000 65536"/>
                    <a:gd name="T17" fmla="*/ 0 60000 65536"/>
                    <a:gd name="T18" fmla="*/ 0 w 4"/>
                    <a:gd name="T19" fmla="*/ 0 h 4"/>
                    <a:gd name="T20" fmla="*/ 4 w 4"/>
                    <a:gd name="T21" fmla="*/ 4 h 4"/>
                  </a:gdLst>
                  <a:ahLst/>
                  <a:cxnLst>
                    <a:cxn ang="T12">
                      <a:pos x="T0" y="T1"/>
                    </a:cxn>
                    <a:cxn ang="T13">
                      <a:pos x="T2" y="T3"/>
                    </a:cxn>
                    <a:cxn ang="T14">
                      <a:pos x="T4" y="T5"/>
                    </a:cxn>
                    <a:cxn ang="T15">
                      <a:pos x="T6" y="T7"/>
                    </a:cxn>
                    <a:cxn ang="T16">
                      <a:pos x="T8" y="T9"/>
                    </a:cxn>
                    <a:cxn ang="T17">
                      <a:pos x="T10" y="T11"/>
                    </a:cxn>
                  </a:cxnLst>
                  <a:rect l="T18" t="T19" r="T20" b="T21"/>
                  <a:pathLst>
                    <a:path w="4" h="4">
                      <a:moveTo>
                        <a:pt x="1" y="0"/>
                      </a:moveTo>
                      <a:lnTo>
                        <a:pt x="0" y="1"/>
                      </a:lnTo>
                      <a:lnTo>
                        <a:pt x="1" y="3"/>
                      </a:lnTo>
                      <a:lnTo>
                        <a:pt x="2" y="4"/>
                      </a:lnTo>
                      <a:lnTo>
                        <a:pt x="4" y="4"/>
                      </a:lnTo>
                      <a:lnTo>
                        <a:pt x="1" y="0"/>
                      </a:lnTo>
                      <a:close/>
                    </a:path>
                  </a:pathLst>
                </a:custGeom>
                <a:solidFill>
                  <a:srgbClr val="EE9B5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85" name="Freeform 500"/>
                <p:cNvSpPr>
                  <a:spLocks/>
                </p:cNvSpPr>
                <p:nvPr/>
              </p:nvSpPr>
              <p:spPr bwMode="auto">
                <a:xfrm>
                  <a:off x="3433" y="1521"/>
                  <a:ext cx="2" cy="1"/>
                </a:xfrm>
                <a:custGeom>
                  <a:avLst/>
                  <a:gdLst>
                    <a:gd name="T0" fmla="*/ 0 w 5"/>
                    <a:gd name="T1" fmla="*/ 0 h 3"/>
                    <a:gd name="T2" fmla="*/ 0 w 5"/>
                    <a:gd name="T3" fmla="*/ 0 h 3"/>
                    <a:gd name="T4" fmla="*/ 0 w 5"/>
                    <a:gd name="T5" fmla="*/ 0 h 3"/>
                    <a:gd name="T6" fmla="*/ 0 w 5"/>
                    <a:gd name="T7" fmla="*/ 0 h 3"/>
                    <a:gd name="T8" fmla="*/ 0 w 5"/>
                    <a:gd name="T9" fmla="*/ 0 h 3"/>
                    <a:gd name="T10" fmla="*/ 0 w 5"/>
                    <a:gd name="T11" fmla="*/ 0 h 3"/>
                    <a:gd name="T12" fmla="*/ 0 60000 65536"/>
                    <a:gd name="T13" fmla="*/ 0 60000 65536"/>
                    <a:gd name="T14" fmla="*/ 0 60000 65536"/>
                    <a:gd name="T15" fmla="*/ 0 60000 65536"/>
                    <a:gd name="T16" fmla="*/ 0 60000 65536"/>
                    <a:gd name="T17" fmla="*/ 0 60000 65536"/>
                    <a:gd name="T18" fmla="*/ 0 w 5"/>
                    <a:gd name="T19" fmla="*/ 0 h 3"/>
                    <a:gd name="T20" fmla="*/ 5 w 5"/>
                    <a:gd name="T21" fmla="*/ 3 h 3"/>
                  </a:gdLst>
                  <a:ahLst/>
                  <a:cxnLst>
                    <a:cxn ang="T12">
                      <a:pos x="T0" y="T1"/>
                    </a:cxn>
                    <a:cxn ang="T13">
                      <a:pos x="T2" y="T3"/>
                    </a:cxn>
                    <a:cxn ang="T14">
                      <a:pos x="T4" y="T5"/>
                    </a:cxn>
                    <a:cxn ang="T15">
                      <a:pos x="T6" y="T7"/>
                    </a:cxn>
                    <a:cxn ang="T16">
                      <a:pos x="T8" y="T9"/>
                    </a:cxn>
                    <a:cxn ang="T17">
                      <a:pos x="T10" y="T11"/>
                    </a:cxn>
                  </a:cxnLst>
                  <a:rect l="T18" t="T19" r="T20" b="T21"/>
                  <a:pathLst>
                    <a:path w="5" h="3">
                      <a:moveTo>
                        <a:pt x="0" y="0"/>
                      </a:moveTo>
                      <a:lnTo>
                        <a:pt x="0" y="2"/>
                      </a:lnTo>
                      <a:lnTo>
                        <a:pt x="1" y="3"/>
                      </a:lnTo>
                      <a:lnTo>
                        <a:pt x="3" y="3"/>
                      </a:lnTo>
                      <a:lnTo>
                        <a:pt x="5" y="1"/>
                      </a:lnTo>
                      <a:lnTo>
                        <a:pt x="0" y="0"/>
                      </a:lnTo>
                      <a:close/>
                    </a:path>
                  </a:pathLst>
                </a:custGeom>
                <a:solidFill>
                  <a:srgbClr val="F2AA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86" name="Freeform 501"/>
                <p:cNvSpPr>
                  <a:spLocks/>
                </p:cNvSpPr>
                <p:nvPr/>
              </p:nvSpPr>
              <p:spPr bwMode="auto">
                <a:xfrm>
                  <a:off x="3428" y="1517"/>
                  <a:ext cx="7" cy="5"/>
                </a:xfrm>
                <a:custGeom>
                  <a:avLst/>
                  <a:gdLst>
                    <a:gd name="T0" fmla="*/ 0 w 20"/>
                    <a:gd name="T1" fmla="*/ 0 h 13"/>
                    <a:gd name="T2" fmla="*/ 0 w 20"/>
                    <a:gd name="T3" fmla="*/ 0 h 13"/>
                    <a:gd name="T4" fmla="*/ 0 w 20"/>
                    <a:gd name="T5" fmla="*/ 0 h 13"/>
                    <a:gd name="T6" fmla="*/ 0 w 20"/>
                    <a:gd name="T7" fmla="*/ 0 h 13"/>
                    <a:gd name="T8" fmla="*/ 0 w 20"/>
                    <a:gd name="T9" fmla="*/ 0 h 13"/>
                    <a:gd name="T10" fmla="*/ 0 w 20"/>
                    <a:gd name="T11" fmla="*/ 0 h 13"/>
                    <a:gd name="T12" fmla="*/ 0 w 20"/>
                    <a:gd name="T13" fmla="*/ 0 h 13"/>
                    <a:gd name="T14" fmla="*/ 0 w 20"/>
                    <a:gd name="T15" fmla="*/ 0 h 13"/>
                    <a:gd name="T16" fmla="*/ 0 w 20"/>
                    <a:gd name="T17" fmla="*/ 0 h 13"/>
                    <a:gd name="T18" fmla="*/ 0 w 20"/>
                    <a:gd name="T19" fmla="*/ 0 h 13"/>
                    <a:gd name="T20" fmla="*/ 0 w 20"/>
                    <a:gd name="T21" fmla="*/ 0 h 13"/>
                    <a:gd name="T22" fmla="*/ 0 w 20"/>
                    <a:gd name="T23" fmla="*/ 0 h 13"/>
                    <a:gd name="T24" fmla="*/ 0 w 20"/>
                    <a:gd name="T25" fmla="*/ 0 h 13"/>
                    <a:gd name="T26" fmla="*/ 0 w 20"/>
                    <a:gd name="T27" fmla="*/ 0 h 13"/>
                    <a:gd name="T28" fmla="*/ 0 w 20"/>
                    <a:gd name="T29" fmla="*/ 0 h 13"/>
                    <a:gd name="T30" fmla="*/ 0 w 20"/>
                    <a:gd name="T31" fmla="*/ 0 h 13"/>
                    <a:gd name="T32" fmla="*/ 0 w 20"/>
                    <a:gd name="T33" fmla="*/ 0 h 13"/>
                    <a:gd name="T34" fmla="*/ 0 w 20"/>
                    <a:gd name="T35" fmla="*/ 0 h 13"/>
                    <a:gd name="T36" fmla="*/ 0 w 20"/>
                    <a:gd name="T37" fmla="*/ 0 h 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
                    <a:gd name="T58" fmla="*/ 0 h 13"/>
                    <a:gd name="T59" fmla="*/ 20 w 20"/>
                    <a:gd name="T60" fmla="*/ 13 h 1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 h="13">
                      <a:moveTo>
                        <a:pt x="2" y="6"/>
                      </a:moveTo>
                      <a:lnTo>
                        <a:pt x="4" y="5"/>
                      </a:lnTo>
                      <a:lnTo>
                        <a:pt x="7" y="4"/>
                      </a:lnTo>
                      <a:lnTo>
                        <a:pt x="9" y="5"/>
                      </a:lnTo>
                      <a:lnTo>
                        <a:pt x="11" y="6"/>
                      </a:lnTo>
                      <a:lnTo>
                        <a:pt x="13" y="7"/>
                      </a:lnTo>
                      <a:lnTo>
                        <a:pt x="14" y="8"/>
                      </a:lnTo>
                      <a:lnTo>
                        <a:pt x="15" y="11"/>
                      </a:lnTo>
                      <a:lnTo>
                        <a:pt x="15" y="12"/>
                      </a:lnTo>
                      <a:lnTo>
                        <a:pt x="20" y="13"/>
                      </a:lnTo>
                      <a:lnTo>
                        <a:pt x="20" y="10"/>
                      </a:lnTo>
                      <a:lnTo>
                        <a:pt x="20" y="6"/>
                      </a:lnTo>
                      <a:lnTo>
                        <a:pt x="17" y="4"/>
                      </a:lnTo>
                      <a:lnTo>
                        <a:pt x="15" y="2"/>
                      </a:lnTo>
                      <a:lnTo>
                        <a:pt x="11" y="0"/>
                      </a:lnTo>
                      <a:lnTo>
                        <a:pt x="8" y="0"/>
                      </a:lnTo>
                      <a:lnTo>
                        <a:pt x="3" y="0"/>
                      </a:lnTo>
                      <a:lnTo>
                        <a:pt x="0" y="1"/>
                      </a:lnTo>
                      <a:lnTo>
                        <a:pt x="2" y="6"/>
                      </a:lnTo>
                      <a:close/>
                    </a:path>
                  </a:pathLst>
                </a:custGeom>
                <a:solidFill>
                  <a:srgbClr val="F2AA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87" name="Freeform 502"/>
                <p:cNvSpPr>
                  <a:spLocks/>
                </p:cNvSpPr>
                <p:nvPr/>
              </p:nvSpPr>
              <p:spPr bwMode="auto">
                <a:xfrm>
                  <a:off x="3428" y="1518"/>
                  <a:ext cx="1" cy="1"/>
                </a:xfrm>
                <a:custGeom>
                  <a:avLst/>
                  <a:gdLst>
                    <a:gd name="T0" fmla="*/ 0 w 3"/>
                    <a:gd name="T1" fmla="*/ 0 h 5"/>
                    <a:gd name="T2" fmla="*/ 0 w 3"/>
                    <a:gd name="T3" fmla="*/ 0 h 5"/>
                    <a:gd name="T4" fmla="*/ 0 w 3"/>
                    <a:gd name="T5" fmla="*/ 0 h 5"/>
                    <a:gd name="T6" fmla="*/ 0 w 3"/>
                    <a:gd name="T7" fmla="*/ 0 h 5"/>
                    <a:gd name="T8" fmla="*/ 0 w 3"/>
                    <a:gd name="T9" fmla="*/ 0 h 5"/>
                    <a:gd name="T10" fmla="*/ 0 w 3"/>
                    <a:gd name="T11" fmla="*/ 0 h 5"/>
                    <a:gd name="T12" fmla="*/ 0 60000 65536"/>
                    <a:gd name="T13" fmla="*/ 0 60000 65536"/>
                    <a:gd name="T14" fmla="*/ 0 60000 65536"/>
                    <a:gd name="T15" fmla="*/ 0 60000 65536"/>
                    <a:gd name="T16" fmla="*/ 0 60000 65536"/>
                    <a:gd name="T17" fmla="*/ 0 60000 65536"/>
                    <a:gd name="T18" fmla="*/ 0 w 3"/>
                    <a:gd name="T19" fmla="*/ 0 h 5"/>
                    <a:gd name="T20" fmla="*/ 3 w 3"/>
                    <a:gd name="T21" fmla="*/ 5 h 5"/>
                  </a:gdLst>
                  <a:ahLst/>
                  <a:cxnLst>
                    <a:cxn ang="T12">
                      <a:pos x="T0" y="T1"/>
                    </a:cxn>
                    <a:cxn ang="T13">
                      <a:pos x="T2" y="T3"/>
                    </a:cxn>
                    <a:cxn ang="T14">
                      <a:pos x="T4" y="T5"/>
                    </a:cxn>
                    <a:cxn ang="T15">
                      <a:pos x="T6" y="T7"/>
                    </a:cxn>
                    <a:cxn ang="T16">
                      <a:pos x="T8" y="T9"/>
                    </a:cxn>
                    <a:cxn ang="T17">
                      <a:pos x="T10" y="T11"/>
                    </a:cxn>
                  </a:cxnLst>
                  <a:rect l="T18" t="T19" r="T20" b="T21"/>
                  <a:pathLst>
                    <a:path w="3" h="5">
                      <a:moveTo>
                        <a:pt x="1" y="0"/>
                      </a:moveTo>
                      <a:lnTo>
                        <a:pt x="0" y="2"/>
                      </a:lnTo>
                      <a:lnTo>
                        <a:pt x="0" y="4"/>
                      </a:lnTo>
                      <a:lnTo>
                        <a:pt x="1" y="5"/>
                      </a:lnTo>
                      <a:lnTo>
                        <a:pt x="3" y="5"/>
                      </a:lnTo>
                      <a:lnTo>
                        <a:pt x="1" y="0"/>
                      </a:lnTo>
                      <a:close/>
                    </a:path>
                  </a:pathLst>
                </a:custGeom>
                <a:solidFill>
                  <a:srgbClr val="F2AA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88" name="Freeform 503"/>
                <p:cNvSpPr>
                  <a:spLocks/>
                </p:cNvSpPr>
                <p:nvPr/>
              </p:nvSpPr>
              <p:spPr bwMode="auto">
                <a:xfrm>
                  <a:off x="3432" y="1522"/>
                  <a:ext cx="2" cy="1"/>
                </a:xfrm>
                <a:custGeom>
                  <a:avLst/>
                  <a:gdLst>
                    <a:gd name="T0" fmla="*/ 0 w 5"/>
                    <a:gd name="T1" fmla="*/ 0 h 3"/>
                    <a:gd name="T2" fmla="*/ 0 w 5"/>
                    <a:gd name="T3" fmla="*/ 0 h 3"/>
                    <a:gd name="T4" fmla="*/ 0 w 5"/>
                    <a:gd name="T5" fmla="*/ 0 h 3"/>
                    <a:gd name="T6" fmla="*/ 0 w 5"/>
                    <a:gd name="T7" fmla="*/ 0 h 3"/>
                    <a:gd name="T8" fmla="*/ 0 w 5"/>
                    <a:gd name="T9" fmla="*/ 0 h 3"/>
                    <a:gd name="T10" fmla="*/ 0 w 5"/>
                    <a:gd name="T11" fmla="*/ 0 h 3"/>
                    <a:gd name="T12" fmla="*/ 0 60000 65536"/>
                    <a:gd name="T13" fmla="*/ 0 60000 65536"/>
                    <a:gd name="T14" fmla="*/ 0 60000 65536"/>
                    <a:gd name="T15" fmla="*/ 0 60000 65536"/>
                    <a:gd name="T16" fmla="*/ 0 60000 65536"/>
                    <a:gd name="T17" fmla="*/ 0 60000 65536"/>
                    <a:gd name="T18" fmla="*/ 0 w 5"/>
                    <a:gd name="T19" fmla="*/ 0 h 3"/>
                    <a:gd name="T20" fmla="*/ 5 w 5"/>
                    <a:gd name="T21" fmla="*/ 3 h 3"/>
                  </a:gdLst>
                  <a:ahLst/>
                  <a:cxnLst>
                    <a:cxn ang="T12">
                      <a:pos x="T0" y="T1"/>
                    </a:cxn>
                    <a:cxn ang="T13">
                      <a:pos x="T2" y="T3"/>
                    </a:cxn>
                    <a:cxn ang="T14">
                      <a:pos x="T4" y="T5"/>
                    </a:cxn>
                    <a:cxn ang="T15">
                      <a:pos x="T6" y="T7"/>
                    </a:cxn>
                    <a:cxn ang="T16">
                      <a:pos x="T8" y="T9"/>
                    </a:cxn>
                    <a:cxn ang="T17">
                      <a:pos x="T10" y="T11"/>
                    </a:cxn>
                  </a:cxnLst>
                  <a:rect l="T18" t="T19" r="T20" b="T21"/>
                  <a:pathLst>
                    <a:path w="5" h="3">
                      <a:moveTo>
                        <a:pt x="0" y="0"/>
                      </a:moveTo>
                      <a:lnTo>
                        <a:pt x="1" y="2"/>
                      </a:lnTo>
                      <a:lnTo>
                        <a:pt x="2" y="3"/>
                      </a:lnTo>
                      <a:lnTo>
                        <a:pt x="4" y="3"/>
                      </a:lnTo>
                      <a:lnTo>
                        <a:pt x="5" y="1"/>
                      </a:lnTo>
                      <a:lnTo>
                        <a:pt x="0" y="0"/>
                      </a:lnTo>
                      <a:close/>
                    </a:path>
                  </a:pathLst>
                </a:custGeom>
                <a:solidFill>
                  <a:srgbClr val="F5B9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89" name="Freeform 504"/>
                <p:cNvSpPr>
                  <a:spLocks/>
                </p:cNvSpPr>
                <p:nvPr/>
              </p:nvSpPr>
              <p:spPr bwMode="auto">
                <a:xfrm>
                  <a:off x="3428" y="1518"/>
                  <a:ext cx="6" cy="4"/>
                </a:xfrm>
                <a:custGeom>
                  <a:avLst/>
                  <a:gdLst>
                    <a:gd name="T0" fmla="*/ 0 w 19"/>
                    <a:gd name="T1" fmla="*/ 0 h 14"/>
                    <a:gd name="T2" fmla="*/ 0 w 19"/>
                    <a:gd name="T3" fmla="*/ 0 h 14"/>
                    <a:gd name="T4" fmla="*/ 0 w 19"/>
                    <a:gd name="T5" fmla="*/ 0 h 14"/>
                    <a:gd name="T6" fmla="*/ 0 w 19"/>
                    <a:gd name="T7" fmla="*/ 0 h 14"/>
                    <a:gd name="T8" fmla="*/ 0 w 19"/>
                    <a:gd name="T9" fmla="*/ 0 h 14"/>
                    <a:gd name="T10" fmla="*/ 0 w 19"/>
                    <a:gd name="T11" fmla="*/ 0 h 14"/>
                    <a:gd name="T12" fmla="*/ 0 w 19"/>
                    <a:gd name="T13" fmla="*/ 0 h 14"/>
                    <a:gd name="T14" fmla="*/ 0 w 19"/>
                    <a:gd name="T15" fmla="*/ 0 h 14"/>
                    <a:gd name="T16" fmla="*/ 0 w 19"/>
                    <a:gd name="T17" fmla="*/ 0 h 14"/>
                    <a:gd name="T18" fmla="*/ 0 w 19"/>
                    <a:gd name="T19" fmla="*/ 0 h 14"/>
                    <a:gd name="T20" fmla="*/ 0 w 19"/>
                    <a:gd name="T21" fmla="*/ 0 h 14"/>
                    <a:gd name="T22" fmla="*/ 0 w 19"/>
                    <a:gd name="T23" fmla="*/ 0 h 14"/>
                    <a:gd name="T24" fmla="*/ 0 w 19"/>
                    <a:gd name="T25" fmla="*/ 0 h 14"/>
                    <a:gd name="T26" fmla="*/ 0 w 19"/>
                    <a:gd name="T27" fmla="*/ 0 h 14"/>
                    <a:gd name="T28" fmla="*/ 0 w 19"/>
                    <a:gd name="T29" fmla="*/ 0 h 14"/>
                    <a:gd name="T30" fmla="*/ 0 w 19"/>
                    <a:gd name="T31" fmla="*/ 0 h 14"/>
                    <a:gd name="T32" fmla="*/ 0 w 19"/>
                    <a:gd name="T33" fmla="*/ 0 h 14"/>
                    <a:gd name="T34" fmla="*/ 0 w 19"/>
                    <a:gd name="T35" fmla="*/ 0 h 14"/>
                    <a:gd name="T36" fmla="*/ 0 w 19"/>
                    <a:gd name="T37" fmla="*/ 0 h 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
                    <a:gd name="T58" fmla="*/ 0 h 14"/>
                    <a:gd name="T59" fmla="*/ 19 w 19"/>
                    <a:gd name="T60" fmla="*/ 14 h 1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 h="14">
                      <a:moveTo>
                        <a:pt x="3" y="6"/>
                      </a:moveTo>
                      <a:lnTo>
                        <a:pt x="4" y="5"/>
                      </a:lnTo>
                      <a:lnTo>
                        <a:pt x="7" y="5"/>
                      </a:lnTo>
                      <a:lnTo>
                        <a:pt x="9" y="5"/>
                      </a:lnTo>
                      <a:lnTo>
                        <a:pt x="11" y="6"/>
                      </a:lnTo>
                      <a:lnTo>
                        <a:pt x="12" y="9"/>
                      </a:lnTo>
                      <a:lnTo>
                        <a:pt x="14" y="10"/>
                      </a:lnTo>
                      <a:lnTo>
                        <a:pt x="15" y="11"/>
                      </a:lnTo>
                      <a:lnTo>
                        <a:pt x="14" y="13"/>
                      </a:lnTo>
                      <a:lnTo>
                        <a:pt x="19" y="14"/>
                      </a:lnTo>
                      <a:lnTo>
                        <a:pt x="19" y="11"/>
                      </a:lnTo>
                      <a:lnTo>
                        <a:pt x="19" y="7"/>
                      </a:lnTo>
                      <a:lnTo>
                        <a:pt x="17" y="4"/>
                      </a:lnTo>
                      <a:lnTo>
                        <a:pt x="15" y="2"/>
                      </a:lnTo>
                      <a:lnTo>
                        <a:pt x="11" y="1"/>
                      </a:lnTo>
                      <a:lnTo>
                        <a:pt x="8" y="0"/>
                      </a:lnTo>
                      <a:lnTo>
                        <a:pt x="3" y="0"/>
                      </a:lnTo>
                      <a:lnTo>
                        <a:pt x="0" y="2"/>
                      </a:lnTo>
                      <a:lnTo>
                        <a:pt x="3" y="6"/>
                      </a:lnTo>
                      <a:close/>
                    </a:path>
                  </a:pathLst>
                </a:custGeom>
                <a:solidFill>
                  <a:srgbClr val="F5B9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90" name="Freeform 505"/>
                <p:cNvSpPr>
                  <a:spLocks/>
                </p:cNvSpPr>
                <p:nvPr/>
              </p:nvSpPr>
              <p:spPr bwMode="auto">
                <a:xfrm>
                  <a:off x="3427" y="1518"/>
                  <a:ext cx="2" cy="2"/>
                </a:xfrm>
                <a:custGeom>
                  <a:avLst/>
                  <a:gdLst>
                    <a:gd name="T0" fmla="*/ 1 w 4"/>
                    <a:gd name="T1" fmla="*/ 0 h 4"/>
                    <a:gd name="T2" fmla="*/ 0 w 4"/>
                    <a:gd name="T3" fmla="*/ 1 h 4"/>
                    <a:gd name="T4" fmla="*/ 0 w 4"/>
                    <a:gd name="T5" fmla="*/ 1 h 4"/>
                    <a:gd name="T6" fmla="*/ 1 w 4"/>
                    <a:gd name="T7" fmla="*/ 1 h 4"/>
                    <a:gd name="T8" fmla="*/ 1 w 4"/>
                    <a:gd name="T9" fmla="*/ 1 h 4"/>
                    <a:gd name="T10" fmla="*/ 1 w 4"/>
                    <a:gd name="T11" fmla="*/ 0 h 4"/>
                    <a:gd name="T12" fmla="*/ 0 60000 65536"/>
                    <a:gd name="T13" fmla="*/ 0 60000 65536"/>
                    <a:gd name="T14" fmla="*/ 0 60000 65536"/>
                    <a:gd name="T15" fmla="*/ 0 60000 65536"/>
                    <a:gd name="T16" fmla="*/ 0 60000 65536"/>
                    <a:gd name="T17" fmla="*/ 0 60000 65536"/>
                    <a:gd name="T18" fmla="*/ 0 w 4"/>
                    <a:gd name="T19" fmla="*/ 0 h 4"/>
                    <a:gd name="T20" fmla="*/ 4 w 4"/>
                    <a:gd name="T21" fmla="*/ 4 h 4"/>
                  </a:gdLst>
                  <a:ahLst/>
                  <a:cxnLst>
                    <a:cxn ang="T12">
                      <a:pos x="T0" y="T1"/>
                    </a:cxn>
                    <a:cxn ang="T13">
                      <a:pos x="T2" y="T3"/>
                    </a:cxn>
                    <a:cxn ang="T14">
                      <a:pos x="T4" y="T5"/>
                    </a:cxn>
                    <a:cxn ang="T15">
                      <a:pos x="T6" y="T7"/>
                    </a:cxn>
                    <a:cxn ang="T16">
                      <a:pos x="T8" y="T9"/>
                    </a:cxn>
                    <a:cxn ang="T17">
                      <a:pos x="T10" y="T11"/>
                    </a:cxn>
                  </a:cxnLst>
                  <a:rect l="T18" t="T19" r="T20" b="T21"/>
                  <a:pathLst>
                    <a:path w="4" h="4">
                      <a:moveTo>
                        <a:pt x="1" y="0"/>
                      </a:moveTo>
                      <a:lnTo>
                        <a:pt x="0" y="1"/>
                      </a:lnTo>
                      <a:lnTo>
                        <a:pt x="0" y="3"/>
                      </a:lnTo>
                      <a:lnTo>
                        <a:pt x="2" y="4"/>
                      </a:lnTo>
                      <a:lnTo>
                        <a:pt x="4" y="4"/>
                      </a:lnTo>
                      <a:lnTo>
                        <a:pt x="1" y="0"/>
                      </a:lnTo>
                      <a:close/>
                    </a:path>
                  </a:pathLst>
                </a:custGeom>
                <a:solidFill>
                  <a:srgbClr val="F5B95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91" name="Freeform 506"/>
                <p:cNvSpPr>
                  <a:spLocks/>
                </p:cNvSpPr>
                <p:nvPr/>
              </p:nvSpPr>
              <p:spPr bwMode="auto">
                <a:xfrm>
                  <a:off x="3432" y="1522"/>
                  <a:ext cx="1" cy="2"/>
                </a:xfrm>
                <a:custGeom>
                  <a:avLst/>
                  <a:gdLst>
                    <a:gd name="T0" fmla="*/ 0 w 5"/>
                    <a:gd name="T1" fmla="*/ 0 h 4"/>
                    <a:gd name="T2" fmla="*/ 0 w 5"/>
                    <a:gd name="T3" fmla="*/ 1 h 4"/>
                    <a:gd name="T4" fmla="*/ 0 w 5"/>
                    <a:gd name="T5" fmla="*/ 1 h 4"/>
                    <a:gd name="T6" fmla="*/ 0 w 5"/>
                    <a:gd name="T7" fmla="*/ 1 h 4"/>
                    <a:gd name="T8" fmla="*/ 0 w 5"/>
                    <a:gd name="T9" fmla="*/ 1 h 4"/>
                    <a:gd name="T10" fmla="*/ 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0"/>
                      </a:moveTo>
                      <a:lnTo>
                        <a:pt x="0" y="2"/>
                      </a:lnTo>
                      <a:lnTo>
                        <a:pt x="2" y="3"/>
                      </a:lnTo>
                      <a:lnTo>
                        <a:pt x="4" y="4"/>
                      </a:lnTo>
                      <a:lnTo>
                        <a:pt x="5" y="2"/>
                      </a:lnTo>
                      <a:lnTo>
                        <a:pt x="0" y="0"/>
                      </a:lnTo>
                      <a:close/>
                    </a:path>
                  </a:pathLst>
                </a:custGeom>
                <a:solidFill>
                  <a:srgbClr val="F8CC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92" name="Freeform 507"/>
                <p:cNvSpPr>
                  <a:spLocks/>
                </p:cNvSpPr>
                <p:nvPr/>
              </p:nvSpPr>
              <p:spPr bwMode="auto">
                <a:xfrm>
                  <a:off x="3427" y="1518"/>
                  <a:ext cx="7" cy="5"/>
                </a:xfrm>
                <a:custGeom>
                  <a:avLst/>
                  <a:gdLst>
                    <a:gd name="T0" fmla="*/ 0 w 19"/>
                    <a:gd name="T1" fmla="*/ 0 h 15"/>
                    <a:gd name="T2" fmla="*/ 0 w 19"/>
                    <a:gd name="T3" fmla="*/ 0 h 15"/>
                    <a:gd name="T4" fmla="*/ 0 w 19"/>
                    <a:gd name="T5" fmla="*/ 0 h 15"/>
                    <a:gd name="T6" fmla="*/ 0 w 19"/>
                    <a:gd name="T7" fmla="*/ 0 h 15"/>
                    <a:gd name="T8" fmla="*/ 0 w 19"/>
                    <a:gd name="T9" fmla="*/ 0 h 15"/>
                    <a:gd name="T10" fmla="*/ 0 w 19"/>
                    <a:gd name="T11" fmla="*/ 0 h 15"/>
                    <a:gd name="T12" fmla="*/ 0 w 19"/>
                    <a:gd name="T13" fmla="*/ 0 h 15"/>
                    <a:gd name="T14" fmla="*/ 0 w 19"/>
                    <a:gd name="T15" fmla="*/ 0 h 15"/>
                    <a:gd name="T16" fmla="*/ 0 w 19"/>
                    <a:gd name="T17" fmla="*/ 0 h 15"/>
                    <a:gd name="T18" fmla="*/ 0 w 19"/>
                    <a:gd name="T19" fmla="*/ 0 h 15"/>
                    <a:gd name="T20" fmla="*/ 0 w 19"/>
                    <a:gd name="T21" fmla="*/ 0 h 15"/>
                    <a:gd name="T22" fmla="*/ 0 w 19"/>
                    <a:gd name="T23" fmla="*/ 0 h 15"/>
                    <a:gd name="T24" fmla="*/ 0 w 19"/>
                    <a:gd name="T25" fmla="*/ 0 h 15"/>
                    <a:gd name="T26" fmla="*/ 0 w 19"/>
                    <a:gd name="T27" fmla="*/ 0 h 15"/>
                    <a:gd name="T28" fmla="*/ 0 w 19"/>
                    <a:gd name="T29" fmla="*/ 0 h 15"/>
                    <a:gd name="T30" fmla="*/ 0 w 19"/>
                    <a:gd name="T31" fmla="*/ 0 h 15"/>
                    <a:gd name="T32" fmla="*/ 0 w 19"/>
                    <a:gd name="T33" fmla="*/ 0 h 15"/>
                    <a:gd name="T34" fmla="*/ 0 w 19"/>
                    <a:gd name="T35" fmla="*/ 0 h 15"/>
                    <a:gd name="T36" fmla="*/ 0 w 19"/>
                    <a:gd name="T37" fmla="*/ 0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
                    <a:gd name="T58" fmla="*/ 0 h 15"/>
                    <a:gd name="T59" fmla="*/ 19 w 19"/>
                    <a:gd name="T60" fmla="*/ 15 h 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 h="15">
                      <a:moveTo>
                        <a:pt x="2" y="6"/>
                      </a:moveTo>
                      <a:lnTo>
                        <a:pt x="4" y="5"/>
                      </a:lnTo>
                      <a:lnTo>
                        <a:pt x="6" y="5"/>
                      </a:lnTo>
                      <a:lnTo>
                        <a:pt x="9" y="6"/>
                      </a:lnTo>
                      <a:lnTo>
                        <a:pt x="11" y="8"/>
                      </a:lnTo>
                      <a:lnTo>
                        <a:pt x="12" y="9"/>
                      </a:lnTo>
                      <a:lnTo>
                        <a:pt x="13" y="10"/>
                      </a:lnTo>
                      <a:lnTo>
                        <a:pt x="13" y="12"/>
                      </a:lnTo>
                      <a:lnTo>
                        <a:pt x="13" y="13"/>
                      </a:lnTo>
                      <a:lnTo>
                        <a:pt x="18" y="15"/>
                      </a:lnTo>
                      <a:lnTo>
                        <a:pt x="19" y="12"/>
                      </a:lnTo>
                      <a:lnTo>
                        <a:pt x="19" y="9"/>
                      </a:lnTo>
                      <a:lnTo>
                        <a:pt x="17" y="5"/>
                      </a:lnTo>
                      <a:lnTo>
                        <a:pt x="15" y="3"/>
                      </a:lnTo>
                      <a:lnTo>
                        <a:pt x="11" y="1"/>
                      </a:lnTo>
                      <a:lnTo>
                        <a:pt x="6" y="0"/>
                      </a:lnTo>
                      <a:lnTo>
                        <a:pt x="3" y="1"/>
                      </a:lnTo>
                      <a:lnTo>
                        <a:pt x="0" y="2"/>
                      </a:lnTo>
                      <a:lnTo>
                        <a:pt x="2" y="6"/>
                      </a:lnTo>
                      <a:close/>
                    </a:path>
                  </a:pathLst>
                </a:custGeom>
                <a:solidFill>
                  <a:srgbClr val="F8CC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93" name="Freeform 508"/>
                <p:cNvSpPr>
                  <a:spLocks/>
                </p:cNvSpPr>
                <p:nvPr/>
              </p:nvSpPr>
              <p:spPr bwMode="auto">
                <a:xfrm>
                  <a:off x="3427" y="1519"/>
                  <a:ext cx="1" cy="2"/>
                </a:xfrm>
                <a:custGeom>
                  <a:avLst/>
                  <a:gdLst>
                    <a:gd name="T0" fmla="*/ 0 w 4"/>
                    <a:gd name="T1" fmla="*/ 0 h 6"/>
                    <a:gd name="T2" fmla="*/ 0 w 4"/>
                    <a:gd name="T3" fmla="*/ 0 h 6"/>
                    <a:gd name="T4" fmla="*/ 0 w 4"/>
                    <a:gd name="T5" fmla="*/ 0 h 6"/>
                    <a:gd name="T6" fmla="*/ 0 w 4"/>
                    <a:gd name="T7" fmla="*/ 0 h 6"/>
                    <a:gd name="T8" fmla="*/ 0 w 4"/>
                    <a:gd name="T9" fmla="*/ 0 h 6"/>
                    <a:gd name="T10" fmla="*/ 0 w 4"/>
                    <a:gd name="T11" fmla="*/ 0 h 6"/>
                    <a:gd name="T12" fmla="*/ 0 60000 65536"/>
                    <a:gd name="T13" fmla="*/ 0 60000 65536"/>
                    <a:gd name="T14" fmla="*/ 0 60000 65536"/>
                    <a:gd name="T15" fmla="*/ 0 60000 65536"/>
                    <a:gd name="T16" fmla="*/ 0 60000 65536"/>
                    <a:gd name="T17" fmla="*/ 0 60000 65536"/>
                    <a:gd name="T18" fmla="*/ 0 w 4"/>
                    <a:gd name="T19" fmla="*/ 0 h 6"/>
                    <a:gd name="T20" fmla="*/ 4 w 4"/>
                    <a:gd name="T21" fmla="*/ 6 h 6"/>
                  </a:gdLst>
                  <a:ahLst/>
                  <a:cxnLst>
                    <a:cxn ang="T12">
                      <a:pos x="T0" y="T1"/>
                    </a:cxn>
                    <a:cxn ang="T13">
                      <a:pos x="T2" y="T3"/>
                    </a:cxn>
                    <a:cxn ang="T14">
                      <a:pos x="T4" y="T5"/>
                    </a:cxn>
                    <a:cxn ang="T15">
                      <a:pos x="T6" y="T7"/>
                    </a:cxn>
                    <a:cxn ang="T16">
                      <a:pos x="T8" y="T9"/>
                    </a:cxn>
                    <a:cxn ang="T17">
                      <a:pos x="T10" y="T11"/>
                    </a:cxn>
                  </a:cxnLst>
                  <a:rect l="T18" t="T19" r="T20" b="T21"/>
                  <a:pathLst>
                    <a:path w="4" h="6">
                      <a:moveTo>
                        <a:pt x="2" y="0"/>
                      </a:moveTo>
                      <a:lnTo>
                        <a:pt x="0" y="2"/>
                      </a:lnTo>
                      <a:lnTo>
                        <a:pt x="0" y="4"/>
                      </a:lnTo>
                      <a:lnTo>
                        <a:pt x="3" y="6"/>
                      </a:lnTo>
                      <a:lnTo>
                        <a:pt x="4" y="4"/>
                      </a:lnTo>
                      <a:lnTo>
                        <a:pt x="2" y="0"/>
                      </a:lnTo>
                      <a:close/>
                    </a:path>
                  </a:pathLst>
                </a:custGeom>
                <a:solidFill>
                  <a:srgbClr val="F8CC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94" name="Freeform 509"/>
                <p:cNvSpPr>
                  <a:spLocks/>
                </p:cNvSpPr>
                <p:nvPr/>
              </p:nvSpPr>
              <p:spPr bwMode="auto">
                <a:xfrm>
                  <a:off x="3431" y="1523"/>
                  <a:ext cx="2" cy="1"/>
                </a:xfrm>
                <a:custGeom>
                  <a:avLst/>
                  <a:gdLst>
                    <a:gd name="T0" fmla="*/ 0 w 6"/>
                    <a:gd name="T1" fmla="*/ 0 h 3"/>
                    <a:gd name="T2" fmla="*/ 0 w 6"/>
                    <a:gd name="T3" fmla="*/ 0 h 3"/>
                    <a:gd name="T4" fmla="*/ 0 w 6"/>
                    <a:gd name="T5" fmla="*/ 0 h 3"/>
                    <a:gd name="T6" fmla="*/ 0 w 6"/>
                    <a:gd name="T7" fmla="*/ 0 h 3"/>
                    <a:gd name="T8" fmla="*/ 0 w 6"/>
                    <a:gd name="T9" fmla="*/ 0 h 3"/>
                    <a:gd name="T10" fmla="*/ 0 w 6"/>
                    <a:gd name="T11" fmla="*/ 0 h 3"/>
                    <a:gd name="T12" fmla="*/ 0 60000 65536"/>
                    <a:gd name="T13" fmla="*/ 0 60000 65536"/>
                    <a:gd name="T14" fmla="*/ 0 60000 65536"/>
                    <a:gd name="T15" fmla="*/ 0 60000 65536"/>
                    <a:gd name="T16" fmla="*/ 0 60000 65536"/>
                    <a:gd name="T17" fmla="*/ 0 60000 65536"/>
                    <a:gd name="T18" fmla="*/ 0 w 6"/>
                    <a:gd name="T19" fmla="*/ 0 h 3"/>
                    <a:gd name="T20" fmla="*/ 6 w 6"/>
                    <a:gd name="T21" fmla="*/ 3 h 3"/>
                  </a:gdLst>
                  <a:ahLst/>
                  <a:cxnLst>
                    <a:cxn ang="T12">
                      <a:pos x="T0" y="T1"/>
                    </a:cxn>
                    <a:cxn ang="T13">
                      <a:pos x="T2" y="T3"/>
                    </a:cxn>
                    <a:cxn ang="T14">
                      <a:pos x="T4" y="T5"/>
                    </a:cxn>
                    <a:cxn ang="T15">
                      <a:pos x="T6" y="T7"/>
                    </a:cxn>
                    <a:cxn ang="T16">
                      <a:pos x="T8" y="T9"/>
                    </a:cxn>
                    <a:cxn ang="T17">
                      <a:pos x="T10" y="T11"/>
                    </a:cxn>
                  </a:cxnLst>
                  <a:rect l="T18" t="T19" r="T20" b="T21"/>
                  <a:pathLst>
                    <a:path w="6" h="3">
                      <a:moveTo>
                        <a:pt x="1" y="0"/>
                      </a:moveTo>
                      <a:lnTo>
                        <a:pt x="0" y="2"/>
                      </a:lnTo>
                      <a:lnTo>
                        <a:pt x="1" y="3"/>
                      </a:lnTo>
                      <a:lnTo>
                        <a:pt x="4" y="3"/>
                      </a:lnTo>
                      <a:lnTo>
                        <a:pt x="6" y="2"/>
                      </a:lnTo>
                      <a:lnTo>
                        <a:pt x="1" y="0"/>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95" name="Freeform 510"/>
                <p:cNvSpPr>
                  <a:spLocks/>
                </p:cNvSpPr>
                <p:nvPr/>
              </p:nvSpPr>
              <p:spPr bwMode="auto">
                <a:xfrm>
                  <a:off x="3426" y="1519"/>
                  <a:ext cx="7" cy="5"/>
                </a:xfrm>
                <a:custGeom>
                  <a:avLst/>
                  <a:gdLst>
                    <a:gd name="T0" fmla="*/ 0 w 21"/>
                    <a:gd name="T1" fmla="*/ 0 h 15"/>
                    <a:gd name="T2" fmla="*/ 0 w 21"/>
                    <a:gd name="T3" fmla="*/ 0 h 15"/>
                    <a:gd name="T4" fmla="*/ 0 w 21"/>
                    <a:gd name="T5" fmla="*/ 0 h 15"/>
                    <a:gd name="T6" fmla="*/ 0 w 21"/>
                    <a:gd name="T7" fmla="*/ 0 h 15"/>
                    <a:gd name="T8" fmla="*/ 0 w 21"/>
                    <a:gd name="T9" fmla="*/ 0 h 15"/>
                    <a:gd name="T10" fmla="*/ 0 w 21"/>
                    <a:gd name="T11" fmla="*/ 0 h 15"/>
                    <a:gd name="T12" fmla="*/ 0 w 21"/>
                    <a:gd name="T13" fmla="*/ 0 h 15"/>
                    <a:gd name="T14" fmla="*/ 0 w 21"/>
                    <a:gd name="T15" fmla="*/ 0 h 15"/>
                    <a:gd name="T16" fmla="*/ 0 w 21"/>
                    <a:gd name="T17" fmla="*/ 0 h 15"/>
                    <a:gd name="T18" fmla="*/ 0 w 21"/>
                    <a:gd name="T19" fmla="*/ 0 h 15"/>
                    <a:gd name="T20" fmla="*/ 0 w 21"/>
                    <a:gd name="T21" fmla="*/ 0 h 15"/>
                    <a:gd name="T22" fmla="*/ 0 w 21"/>
                    <a:gd name="T23" fmla="*/ 0 h 15"/>
                    <a:gd name="T24" fmla="*/ 0 w 21"/>
                    <a:gd name="T25" fmla="*/ 0 h 15"/>
                    <a:gd name="T26" fmla="*/ 0 w 21"/>
                    <a:gd name="T27" fmla="*/ 0 h 15"/>
                    <a:gd name="T28" fmla="*/ 0 w 21"/>
                    <a:gd name="T29" fmla="*/ 0 h 15"/>
                    <a:gd name="T30" fmla="*/ 0 w 21"/>
                    <a:gd name="T31" fmla="*/ 0 h 15"/>
                    <a:gd name="T32" fmla="*/ 0 w 21"/>
                    <a:gd name="T33" fmla="*/ 0 h 15"/>
                    <a:gd name="T34" fmla="*/ 0 w 21"/>
                    <a:gd name="T35" fmla="*/ 0 h 15"/>
                    <a:gd name="T36" fmla="*/ 0 w 21"/>
                    <a:gd name="T37" fmla="*/ 0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
                    <a:gd name="T58" fmla="*/ 0 h 15"/>
                    <a:gd name="T59" fmla="*/ 21 w 21"/>
                    <a:gd name="T60" fmla="*/ 15 h 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 h="15">
                      <a:moveTo>
                        <a:pt x="4" y="7"/>
                      </a:moveTo>
                      <a:lnTo>
                        <a:pt x="6" y="6"/>
                      </a:lnTo>
                      <a:lnTo>
                        <a:pt x="8" y="6"/>
                      </a:lnTo>
                      <a:lnTo>
                        <a:pt x="11" y="6"/>
                      </a:lnTo>
                      <a:lnTo>
                        <a:pt x="13" y="7"/>
                      </a:lnTo>
                      <a:lnTo>
                        <a:pt x="14" y="9"/>
                      </a:lnTo>
                      <a:lnTo>
                        <a:pt x="15" y="10"/>
                      </a:lnTo>
                      <a:lnTo>
                        <a:pt x="15" y="11"/>
                      </a:lnTo>
                      <a:lnTo>
                        <a:pt x="15" y="13"/>
                      </a:lnTo>
                      <a:lnTo>
                        <a:pt x="20" y="15"/>
                      </a:lnTo>
                      <a:lnTo>
                        <a:pt x="21" y="12"/>
                      </a:lnTo>
                      <a:lnTo>
                        <a:pt x="21" y="9"/>
                      </a:lnTo>
                      <a:lnTo>
                        <a:pt x="19" y="6"/>
                      </a:lnTo>
                      <a:lnTo>
                        <a:pt x="16" y="2"/>
                      </a:lnTo>
                      <a:lnTo>
                        <a:pt x="13" y="1"/>
                      </a:lnTo>
                      <a:lnTo>
                        <a:pt x="8" y="0"/>
                      </a:lnTo>
                      <a:lnTo>
                        <a:pt x="5" y="0"/>
                      </a:lnTo>
                      <a:lnTo>
                        <a:pt x="0" y="2"/>
                      </a:lnTo>
                      <a:lnTo>
                        <a:pt x="4" y="7"/>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96" name="Freeform 511"/>
                <p:cNvSpPr>
                  <a:spLocks/>
                </p:cNvSpPr>
                <p:nvPr/>
              </p:nvSpPr>
              <p:spPr bwMode="auto">
                <a:xfrm>
                  <a:off x="3426" y="1519"/>
                  <a:ext cx="2" cy="2"/>
                </a:xfrm>
                <a:custGeom>
                  <a:avLst/>
                  <a:gdLst>
                    <a:gd name="T0" fmla="*/ 0 w 5"/>
                    <a:gd name="T1" fmla="*/ 0 h 5"/>
                    <a:gd name="T2" fmla="*/ 0 w 5"/>
                    <a:gd name="T3" fmla="*/ 0 h 5"/>
                    <a:gd name="T4" fmla="*/ 0 w 5"/>
                    <a:gd name="T5" fmla="*/ 0 h 5"/>
                    <a:gd name="T6" fmla="*/ 0 w 5"/>
                    <a:gd name="T7" fmla="*/ 0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1" y="0"/>
                      </a:moveTo>
                      <a:lnTo>
                        <a:pt x="0" y="2"/>
                      </a:lnTo>
                      <a:lnTo>
                        <a:pt x="1" y="4"/>
                      </a:lnTo>
                      <a:lnTo>
                        <a:pt x="2" y="5"/>
                      </a:lnTo>
                      <a:lnTo>
                        <a:pt x="5" y="5"/>
                      </a:lnTo>
                      <a:lnTo>
                        <a:pt x="1" y="0"/>
                      </a:lnTo>
                      <a:close/>
                    </a:path>
                  </a:pathLst>
                </a:custGeom>
                <a:solidFill>
                  <a:srgbClr val="FBDD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97" name="Freeform 512"/>
                <p:cNvSpPr>
                  <a:spLocks/>
                </p:cNvSpPr>
                <p:nvPr/>
              </p:nvSpPr>
              <p:spPr bwMode="auto">
                <a:xfrm>
                  <a:off x="3467" y="1524"/>
                  <a:ext cx="1" cy="2"/>
                </a:xfrm>
                <a:custGeom>
                  <a:avLst/>
                  <a:gdLst>
                    <a:gd name="T0" fmla="*/ 0 w 3"/>
                    <a:gd name="T1" fmla="*/ 0 h 5"/>
                    <a:gd name="T2" fmla="*/ 0 w 3"/>
                    <a:gd name="T3" fmla="*/ 0 h 5"/>
                    <a:gd name="T4" fmla="*/ 0 w 3"/>
                    <a:gd name="T5" fmla="*/ 0 h 5"/>
                    <a:gd name="T6" fmla="*/ 0 w 3"/>
                    <a:gd name="T7" fmla="*/ 0 h 5"/>
                    <a:gd name="T8" fmla="*/ 0 w 3"/>
                    <a:gd name="T9" fmla="*/ 0 h 5"/>
                    <a:gd name="T10" fmla="*/ 0 w 3"/>
                    <a:gd name="T11" fmla="*/ 0 h 5"/>
                    <a:gd name="T12" fmla="*/ 0 60000 65536"/>
                    <a:gd name="T13" fmla="*/ 0 60000 65536"/>
                    <a:gd name="T14" fmla="*/ 0 60000 65536"/>
                    <a:gd name="T15" fmla="*/ 0 60000 65536"/>
                    <a:gd name="T16" fmla="*/ 0 60000 65536"/>
                    <a:gd name="T17" fmla="*/ 0 60000 65536"/>
                    <a:gd name="T18" fmla="*/ 0 w 3"/>
                    <a:gd name="T19" fmla="*/ 0 h 5"/>
                    <a:gd name="T20" fmla="*/ 3 w 3"/>
                    <a:gd name="T21" fmla="*/ 5 h 5"/>
                  </a:gdLst>
                  <a:ahLst/>
                  <a:cxnLst>
                    <a:cxn ang="T12">
                      <a:pos x="T0" y="T1"/>
                    </a:cxn>
                    <a:cxn ang="T13">
                      <a:pos x="T2" y="T3"/>
                    </a:cxn>
                    <a:cxn ang="T14">
                      <a:pos x="T4" y="T5"/>
                    </a:cxn>
                    <a:cxn ang="T15">
                      <a:pos x="T6" y="T7"/>
                    </a:cxn>
                    <a:cxn ang="T16">
                      <a:pos x="T8" y="T9"/>
                    </a:cxn>
                    <a:cxn ang="T17">
                      <a:pos x="T10" y="T11"/>
                    </a:cxn>
                  </a:cxnLst>
                  <a:rect l="T18" t="T19" r="T20" b="T21"/>
                  <a:pathLst>
                    <a:path w="3" h="5">
                      <a:moveTo>
                        <a:pt x="1" y="5"/>
                      </a:moveTo>
                      <a:lnTo>
                        <a:pt x="3" y="4"/>
                      </a:lnTo>
                      <a:lnTo>
                        <a:pt x="3" y="2"/>
                      </a:lnTo>
                      <a:lnTo>
                        <a:pt x="2" y="0"/>
                      </a:lnTo>
                      <a:lnTo>
                        <a:pt x="0" y="0"/>
                      </a:lnTo>
                      <a:lnTo>
                        <a:pt x="1" y="5"/>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98" name="Freeform 513"/>
                <p:cNvSpPr>
                  <a:spLocks/>
                </p:cNvSpPr>
                <p:nvPr/>
              </p:nvSpPr>
              <p:spPr bwMode="auto">
                <a:xfrm>
                  <a:off x="3460" y="1524"/>
                  <a:ext cx="7" cy="3"/>
                </a:xfrm>
                <a:custGeom>
                  <a:avLst/>
                  <a:gdLst>
                    <a:gd name="T0" fmla="*/ 0 w 21"/>
                    <a:gd name="T1" fmla="*/ 0 h 9"/>
                    <a:gd name="T2" fmla="*/ 0 w 21"/>
                    <a:gd name="T3" fmla="*/ 0 h 9"/>
                    <a:gd name="T4" fmla="*/ 0 w 21"/>
                    <a:gd name="T5" fmla="*/ 0 h 9"/>
                    <a:gd name="T6" fmla="*/ 0 w 21"/>
                    <a:gd name="T7" fmla="*/ 0 h 9"/>
                    <a:gd name="T8" fmla="*/ 0 w 21"/>
                    <a:gd name="T9" fmla="*/ 0 h 9"/>
                    <a:gd name="T10" fmla="*/ 0 w 21"/>
                    <a:gd name="T11" fmla="*/ 0 h 9"/>
                    <a:gd name="T12" fmla="*/ 0 w 21"/>
                    <a:gd name="T13" fmla="*/ 0 h 9"/>
                    <a:gd name="T14" fmla="*/ 0 60000 65536"/>
                    <a:gd name="T15" fmla="*/ 0 60000 65536"/>
                    <a:gd name="T16" fmla="*/ 0 60000 65536"/>
                    <a:gd name="T17" fmla="*/ 0 60000 65536"/>
                    <a:gd name="T18" fmla="*/ 0 60000 65536"/>
                    <a:gd name="T19" fmla="*/ 0 60000 65536"/>
                    <a:gd name="T20" fmla="*/ 0 60000 65536"/>
                    <a:gd name="T21" fmla="*/ 0 w 21"/>
                    <a:gd name="T22" fmla="*/ 0 h 9"/>
                    <a:gd name="T23" fmla="*/ 21 w 21"/>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9">
                      <a:moveTo>
                        <a:pt x="1" y="9"/>
                      </a:moveTo>
                      <a:lnTo>
                        <a:pt x="14" y="7"/>
                      </a:lnTo>
                      <a:lnTo>
                        <a:pt x="21" y="5"/>
                      </a:lnTo>
                      <a:lnTo>
                        <a:pt x="20" y="0"/>
                      </a:lnTo>
                      <a:lnTo>
                        <a:pt x="13" y="2"/>
                      </a:lnTo>
                      <a:lnTo>
                        <a:pt x="0" y="5"/>
                      </a:lnTo>
                      <a:lnTo>
                        <a:pt x="1" y="9"/>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399" name="Freeform 514"/>
                <p:cNvSpPr>
                  <a:spLocks/>
                </p:cNvSpPr>
                <p:nvPr/>
              </p:nvSpPr>
              <p:spPr bwMode="auto">
                <a:xfrm>
                  <a:off x="3459" y="1526"/>
                  <a:ext cx="1" cy="1"/>
                </a:xfrm>
                <a:custGeom>
                  <a:avLst/>
                  <a:gdLst>
                    <a:gd name="T0" fmla="*/ 0 w 3"/>
                    <a:gd name="T1" fmla="*/ 0 h 4"/>
                    <a:gd name="T2" fmla="*/ 0 w 3"/>
                    <a:gd name="T3" fmla="*/ 0 h 4"/>
                    <a:gd name="T4" fmla="*/ 0 w 3"/>
                    <a:gd name="T5" fmla="*/ 0 h 4"/>
                    <a:gd name="T6" fmla="*/ 0 w 3"/>
                    <a:gd name="T7" fmla="*/ 0 h 4"/>
                    <a:gd name="T8" fmla="*/ 0 w 3"/>
                    <a:gd name="T9" fmla="*/ 0 h 4"/>
                    <a:gd name="T10" fmla="*/ 0 w 3"/>
                    <a:gd name="T11" fmla="*/ 0 h 4"/>
                    <a:gd name="T12" fmla="*/ 0 60000 65536"/>
                    <a:gd name="T13" fmla="*/ 0 60000 65536"/>
                    <a:gd name="T14" fmla="*/ 0 60000 65536"/>
                    <a:gd name="T15" fmla="*/ 0 60000 65536"/>
                    <a:gd name="T16" fmla="*/ 0 60000 65536"/>
                    <a:gd name="T17" fmla="*/ 0 60000 65536"/>
                    <a:gd name="T18" fmla="*/ 0 w 3"/>
                    <a:gd name="T19" fmla="*/ 0 h 4"/>
                    <a:gd name="T20" fmla="*/ 3 w 3"/>
                    <a:gd name="T21" fmla="*/ 4 h 4"/>
                  </a:gdLst>
                  <a:ahLst/>
                  <a:cxnLst>
                    <a:cxn ang="T12">
                      <a:pos x="T0" y="T1"/>
                    </a:cxn>
                    <a:cxn ang="T13">
                      <a:pos x="T2" y="T3"/>
                    </a:cxn>
                    <a:cxn ang="T14">
                      <a:pos x="T4" y="T5"/>
                    </a:cxn>
                    <a:cxn ang="T15">
                      <a:pos x="T6" y="T7"/>
                    </a:cxn>
                    <a:cxn ang="T16">
                      <a:pos x="T8" y="T9"/>
                    </a:cxn>
                    <a:cxn ang="T17">
                      <a:pos x="T10" y="T11"/>
                    </a:cxn>
                  </a:cxnLst>
                  <a:rect l="T18" t="T19" r="T20" b="T21"/>
                  <a:pathLst>
                    <a:path w="3" h="4">
                      <a:moveTo>
                        <a:pt x="2" y="0"/>
                      </a:moveTo>
                      <a:lnTo>
                        <a:pt x="1" y="1"/>
                      </a:lnTo>
                      <a:lnTo>
                        <a:pt x="0" y="2"/>
                      </a:lnTo>
                      <a:lnTo>
                        <a:pt x="1" y="4"/>
                      </a:lnTo>
                      <a:lnTo>
                        <a:pt x="3" y="4"/>
                      </a:lnTo>
                      <a:lnTo>
                        <a:pt x="2" y="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00" name="Freeform 515"/>
                <p:cNvSpPr>
                  <a:spLocks/>
                </p:cNvSpPr>
                <p:nvPr/>
              </p:nvSpPr>
              <p:spPr bwMode="auto">
                <a:xfrm>
                  <a:off x="3454" y="1528"/>
                  <a:ext cx="2" cy="1"/>
                </a:xfrm>
                <a:custGeom>
                  <a:avLst/>
                  <a:gdLst>
                    <a:gd name="T0" fmla="*/ 0 w 6"/>
                    <a:gd name="T1" fmla="*/ 0 h 4"/>
                    <a:gd name="T2" fmla="*/ 0 w 6"/>
                    <a:gd name="T3" fmla="*/ 0 h 4"/>
                    <a:gd name="T4" fmla="*/ 0 w 6"/>
                    <a:gd name="T5" fmla="*/ 0 h 4"/>
                    <a:gd name="T6" fmla="*/ 0 w 6"/>
                    <a:gd name="T7" fmla="*/ 0 h 4"/>
                    <a:gd name="T8" fmla="*/ 0 w 6"/>
                    <a:gd name="T9" fmla="*/ 0 h 4"/>
                    <a:gd name="T10" fmla="*/ 0 w 6"/>
                    <a:gd name="T11" fmla="*/ 0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6" y="4"/>
                      </a:moveTo>
                      <a:lnTo>
                        <a:pt x="5" y="2"/>
                      </a:lnTo>
                      <a:lnTo>
                        <a:pt x="4" y="0"/>
                      </a:lnTo>
                      <a:lnTo>
                        <a:pt x="2" y="0"/>
                      </a:lnTo>
                      <a:lnTo>
                        <a:pt x="0" y="3"/>
                      </a:lnTo>
                      <a:lnTo>
                        <a:pt x="6" y="4"/>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01" name="Freeform 516"/>
                <p:cNvSpPr>
                  <a:spLocks/>
                </p:cNvSpPr>
                <p:nvPr/>
              </p:nvSpPr>
              <p:spPr bwMode="auto">
                <a:xfrm>
                  <a:off x="3454" y="1529"/>
                  <a:ext cx="2" cy="13"/>
                </a:xfrm>
                <a:custGeom>
                  <a:avLst/>
                  <a:gdLst>
                    <a:gd name="T0" fmla="*/ 0 w 6"/>
                    <a:gd name="T1" fmla="*/ 0 h 41"/>
                    <a:gd name="T2" fmla="*/ 0 w 6"/>
                    <a:gd name="T3" fmla="*/ 0 h 41"/>
                    <a:gd name="T4" fmla="*/ 0 w 6"/>
                    <a:gd name="T5" fmla="*/ 0 h 41"/>
                    <a:gd name="T6" fmla="*/ 0 w 6"/>
                    <a:gd name="T7" fmla="*/ 0 h 41"/>
                    <a:gd name="T8" fmla="*/ 0 w 6"/>
                    <a:gd name="T9" fmla="*/ 0 h 41"/>
                    <a:gd name="T10" fmla="*/ 0 w 6"/>
                    <a:gd name="T11" fmla="*/ 0 h 41"/>
                    <a:gd name="T12" fmla="*/ 0 w 6"/>
                    <a:gd name="T13" fmla="*/ 0 h 41"/>
                    <a:gd name="T14" fmla="*/ 0 w 6"/>
                    <a:gd name="T15" fmla="*/ 0 h 41"/>
                    <a:gd name="T16" fmla="*/ 0 w 6"/>
                    <a:gd name="T17" fmla="*/ 0 h 41"/>
                    <a:gd name="T18" fmla="*/ 0 w 6"/>
                    <a:gd name="T19" fmla="*/ 0 h 41"/>
                    <a:gd name="T20" fmla="*/ 0 w 6"/>
                    <a:gd name="T21" fmla="*/ 0 h 41"/>
                    <a:gd name="T22" fmla="*/ 0 w 6"/>
                    <a:gd name="T23" fmla="*/ 0 h 41"/>
                    <a:gd name="T24" fmla="*/ 0 w 6"/>
                    <a:gd name="T25" fmla="*/ 0 h 4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
                    <a:gd name="T40" fmla="*/ 0 h 41"/>
                    <a:gd name="T41" fmla="*/ 6 w 6"/>
                    <a:gd name="T42" fmla="*/ 41 h 4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 h="41">
                      <a:moveTo>
                        <a:pt x="6" y="41"/>
                      </a:moveTo>
                      <a:lnTo>
                        <a:pt x="6" y="41"/>
                      </a:lnTo>
                      <a:lnTo>
                        <a:pt x="6" y="31"/>
                      </a:lnTo>
                      <a:lnTo>
                        <a:pt x="6" y="18"/>
                      </a:lnTo>
                      <a:lnTo>
                        <a:pt x="6" y="7"/>
                      </a:lnTo>
                      <a:lnTo>
                        <a:pt x="6" y="1"/>
                      </a:lnTo>
                      <a:lnTo>
                        <a:pt x="0" y="0"/>
                      </a:lnTo>
                      <a:lnTo>
                        <a:pt x="0" y="7"/>
                      </a:lnTo>
                      <a:lnTo>
                        <a:pt x="0" y="18"/>
                      </a:lnTo>
                      <a:lnTo>
                        <a:pt x="0" y="31"/>
                      </a:lnTo>
                      <a:lnTo>
                        <a:pt x="0" y="41"/>
                      </a:lnTo>
                      <a:lnTo>
                        <a:pt x="6" y="41"/>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02" name="Freeform 517"/>
                <p:cNvSpPr>
                  <a:spLocks/>
                </p:cNvSpPr>
                <p:nvPr/>
              </p:nvSpPr>
              <p:spPr bwMode="auto">
                <a:xfrm>
                  <a:off x="3452" y="1542"/>
                  <a:ext cx="4" cy="24"/>
                </a:xfrm>
                <a:custGeom>
                  <a:avLst/>
                  <a:gdLst>
                    <a:gd name="T0" fmla="*/ 0 w 10"/>
                    <a:gd name="T1" fmla="*/ 0 h 71"/>
                    <a:gd name="T2" fmla="*/ 0 w 10"/>
                    <a:gd name="T3" fmla="*/ 0 h 71"/>
                    <a:gd name="T4" fmla="*/ 0 w 10"/>
                    <a:gd name="T5" fmla="*/ 0 h 71"/>
                    <a:gd name="T6" fmla="*/ 0 w 10"/>
                    <a:gd name="T7" fmla="*/ 0 h 71"/>
                    <a:gd name="T8" fmla="*/ 0 w 10"/>
                    <a:gd name="T9" fmla="*/ 0 h 71"/>
                    <a:gd name="T10" fmla="*/ 0 w 10"/>
                    <a:gd name="T11" fmla="*/ 0 h 71"/>
                    <a:gd name="T12" fmla="*/ 0 w 10"/>
                    <a:gd name="T13" fmla="*/ 0 h 71"/>
                    <a:gd name="T14" fmla="*/ 0 w 10"/>
                    <a:gd name="T15" fmla="*/ 0 h 71"/>
                    <a:gd name="T16" fmla="*/ 0 w 10"/>
                    <a:gd name="T17" fmla="*/ 0 h 71"/>
                    <a:gd name="T18" fmla="*/ 0 w 10"/>
                    <a:gd name="T19" fmla="*/ 0 h 71"/>
                    <a:gd name="T20" fmla="*/ 0 w 10"/>
                    <a:gd name="T21" fmla="*/ 0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71"/>
                    <a:gd name="T35" fmla="*/ 10 w 10"/>
                    <a:gd name="T36" fmla="*/ 71 h 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71">
                      <a:moveTo>
                        <a:pt x="6" y="71"/>
                      </a:moveTo>
                      <a:lnTo>
                        <a:pt x="7" y="60"/>
                      </a:lnTo>
                      <a:lnTo>
                        <a:pt x="8" y="38"/>
                      </a:lnTo>
                      <a:lnTo>
                        <a:pt x="9" y="16"/>
                      </a:lnTo>
                      <a:lnTo>
                        <a:pt x="10" y="0"/>
                      </a:lnTo>
                      <a:lnTo>
                        <a:pt x="4" y="0"/>
                      </a:lnTo>
                      <a:lnTo>
                        <a:pt x="3" y="16"/>
                      </a:lnTo>
                      <a:lnTo>
                        <a:pt x="2" y="38"/>
                      </a:lnTo>
                      <a:lnTo>
                        <a:pt x="1" y="59"/>
                      </a:lnTo>
                      <a:lnTo>
                        <a:pt x="0" y="70"/>
                      </a:lnTo>
                      <a:lnTo>
                        <a:pt x="6" y="71"/>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03" name="Freeform 518"/>
                <p:cNvSpPr>
                  <a:spLocks/>
                </p:cNvSpPr>
                <p:nvPr/>
              </p:nvSpPr>
              <p:spPr bwMode="auto">
                <a:xfrm>
                  <a:off x="3452" y="1566"/>
                  <a:ext cx="2" cy="1"/>
                </a:xfrm>
                <a:custGeom>
                  <a:avLst/>
                  <a:gdLst>
                    <a:gd name="T0" fmla="*/ 0 w 6"/>
                    <a:gd name="T1" fmla="*/ 0 h 4"/>
                    <a:gd name="T2" fmla="*/ 0 w 6"/>
                    <a:gd name="T3" fmla="*/ 0 h 4"/>
                    <a:gd name="T4" fmla="*/ 0 w 6"/>
                    <a:gd name="T5" fmla="*/ 0 h 4"/>
                    <a:gd name="T6" fmla="*/ 0 w 6"/>
                    <a:gd name="T7" fmla="*/ 0 h 4"/>
                    <a:gd name="T8" fmla="*/ 0 w 6"/>
                    <a:gd name="T9" fmla="*/ 0 h 4"/>
                    <a:gd name="T10" fmla="*/ 0 w 6"/>
                    <a:gd name="T11" fmla="*/ 0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0" y="0"/>
                      </a:moveTo>
                      <a:lnTo>
                        <a:pt x="1" y="3"/>
                      </a:lnTo>
                      <a:lnTo>
                        <a:pt x="2" y="4"/>
                      </a:lnTo>
                      <a:lnTo>
                        <a:pt x="4" y="3"/>
                      </a:lnTo>
                      <a:lnTo>
                        <a:pt x="6" y="1"/>
                      </a:lnTo>
                      <a:lnTo>
                        <a:pt x="0" y="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04" name="Freeform 519"/>
                <p:cNvSpPr>
                  <a:spLocks/>
                </p:cNvSpPr>
                <p:nvPr/>
              </p:nvSpPr>
              <p:spPr bwMode="auto">
                <a:xfrm>
                  <a:off x="3428" y="1519"/>
                  <a:ext cx="2" cy="2"/>
                </a:xfrm>
                <a:custGeom>
                  <a:avLst/>
                  <a:gdLst>
                    <a:gd name="T0" fmla="*/ 0 w 6"/>
                    <a:gd name="T1" fmla="*/ 1 h 4"/>
                    <a:gd name="T2" fmla="*/ 0 w 6"/>
                    <a:gd name="T3" fmla="*/ 1 h 4"/>
                    <a:gd name="T4" fmla="*/ 0 w 6"/>
                    <a:gd name="T5" fmla="*/ 0 h 4"/>
                    <a:gd name="T6" fmla="*/ 0 w 6"/>
                    <a:gd name="T7" fmla="*/ 0 h 4"/>
                    <a:gd name="T8" fmla="*/ 0 w 6"/>
                    <a:gd name="T9" fmla="*/ 1 h 4"/>
                    <a:gd name="T10" fmla="*/ 0 w 6"/>
                    <a:gd name="T11" fmla="*/ 1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5" y="4"/>
                      </a:moveTo>
                      <a:lnTo>
                        <a:pt x="6" y="1"/>
                      </a:lnTo>
                      <a:lnTo>
                        <a:pt x="3" y="0"/>
                      </a:lnTo>
                      <a:lnTo>
                        <a:pt x="2" y="0"/>
                      </a:lnTo>
                      <a:lnTo>
                        <a:pt x="0" y="1"/>
                      </a:lnTo>
                      <a:lnTo>
                        <a:pt x="5" y="4"/>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05" name="Freeform 520"/>
                <p:cNvSpPr>
                  <a:spLocks/>
                </p:cNvSpPr>
                <p:nvPr/>
              </p:nvSpPr>
              <p:spPr bwMode="auto">
                <a:xfrm>
                  <a:off x="3425" y="1520"/>
                  <a:ext cx="5" cy="5"/>
                </a:xfrm>
                <a:custGeom>
                  <a:avLst/>
                  <a:gdLst>
                    <a:gd name="T0" fmla="*/ 0 w 14"/>
                    <a:gd name="T1" fmla="*/ 0 h 17"/>
                    <a:gd name="T2" fmla="*/ 0 w 14"/>
                    <a:gd name="T3" fmla="*/ 0 h 17"/>
                    <a:gd name="T4" fmla="*/ 0 w 14"/>
                    <a:gd name="T5" fmla="*/ 0 h 17"/>
                    <a:gd name="T6" fmla="*/ 0 w 14"/>
                    <a:gd name="T7" fmla="*/ 0 h 17"/>
                    <a:gd name="T8" fmla="*/ 0 w 14"/>
                    <a:gd name="T9" fmla="*/ 0 h 17"/>
                    <a:gd name="T10" fmla="*/ 0 w 14"/>
                    <a:gd name="T11" fmla="*/ 0 h 17"/>
                    <a:gd name="T12" fmla="*/ 0 w 14"/>
                    <a:gd name="T13" fmla="*/ 0 h 17"/>
                    <a:gd name="T14" fmla="*/ 0 60000 65536"/>
                    <a:gd name="T15" fmla="*/ 0 60000 65536"/>
                    <a:gd name="T16" fmla="*/ 0 60000 65536"/>
                    <a:gd name="T17" fmla="*/ 0 60000 65536"/>
                    <a:gd name="T18" fmla="*/ 0 60000 65536"/>
                    <a:gd name="T19" fmla="*/ 0 60000 65536"/>
                    <a:gd name="T20" fmla="*/ 0 60000 65536"/>
                    <a:gd name="T21" fmla="*/ 0 w 14"/>
                    <a:gd name="T22" fmla="*/ 0 h 17"/>
                    <a:gd name="T23" fmla="*/ 14 w 14"/>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7">
                      <a:moveTo>
                        <a:pt x="3" y="17"/>
                      </a:moveTo>
                      <a:lnTo>
                        <a:pt x="10" y="9"/>
                      </a:lnTo>
                      <a:lnTo>
                        <a:pt x="14" y="3"/>
                      </a:lnTo>
                      <a:lnTo>
                        <a:pt x="9" y="0"/>
                      </a:lnTo>
                      <a:lnTo>
                        <a:pt x="6" y="6"/>
                      </a:lnTo>
                      <a:lnTo>
                        <a:pt x="0" y="13"/>
                      </a:lnTo>
                      <a:lnTo>
                        <a:pt x="3" y="17"/>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06" name="Freeform 521"/>
                <p:cNvSpPr>
                  <a:spLocks/>
                </p:cNvSpPr>
                <p:nvPr/>
              </p:nvSpPr>
              <p:spPr bwMode="auto">
                <a:xfrm>
                  <a:off x="3425" y="1524"/>
                  <a:ext cx="1" cy="1"/>
                </a:xfrm>
                <a:custGeom>
                  <a:avLst/>
                  <a:gdLst>
                    <a:gd name="T0" fmla="*/ 0 w 4"/>
                    <a:gd name="T1" fmla="*/ 0 h 4"/>
                    <a:gd name="T2" fmla="*/ 0 w 4"/>
                    <a:gd name="T3" fmla="*/ 0 h 4"/>
                    <a:gd name="T4" fmla="*/ 0 w 4"/>
                    <a:gd name="T5" fmla="*/ 0 h 4"/>
                    <a:gd name="T6" fmla="*/ 0 w 4"/>
                    <a:gd name="T7" fmla="*/ 0 h 4"/>
                    <a:gd name="T8" fmla="*/ 0 w 4"/>
                    <a:gd name="T9" fmla="*/ 0 h 4"/>
                    <a:gd name="T10" fmla="*/ 0 w 4"/>
                    <a:gd name="T11" fmla="*/ 0 h 4"/>
                    <a:gd name="T12" fmla="*/ 0 60000 65536"/>
                    <a:gd name="T13" fmla="*/ 0 60000 65536"/>
                    <a:gd name="T14" fmla="*/ 0 60000 65536"/>
                    <a:gd name="T15" fmla="*/ 0 60000 65536"/>
                    <a:gd name="T16" fmla="*/ 0 60000 65536"/>
                    <a:gd name="T17" fmla="*/ 0 60000 65536"/>
                    <a:gd name="T18" fmla="*/ 0 w 4"/>
                    <a:gd name="T19" fmla="*/ 0 h 4"/>
                    <a:gd name="T20" fmla="*/ 4 w 4"/>
                    <a:gd name="T21" fmla="*/ 4 h 4"/>
                  </a:gdLst>
                  <a:ahLst/>
                  <a:cxnLst>
                    <a:cxn ang="T12">
                      <a:pos x="T0" y="T1"/>
                    </a:cxn>
                    <a:cxn ang="T13">
                      <a:pos x="T2" y="T3"/>
                    </a:cxn>
                    <a:cxn ang="T14">
                      <a:pos x="T4" y="T5"/>
                    </a:cxn>
                    <a:cxn ang="T15">
                      <a:pos x="T6" y="T7"/>
                    </a:cxn>
                    <a:cxn ang="T16">
                      <a:pos x="T8" y="T9"/>
                    </a:cxn>
                    <a:cxn ang="T17">
                      <a:pos x="T10" y="T11"/>
                    </a:cxn>
                  </a:cxnLst>
                  <a:rect l="T18" t="T19" r="T20" b="T21"/>
                  <a:pathLst>
                    <a:path w="4" h="4">
                      <a:moveTo>
                        <a:pt x="1" y="0"/>
                      </a:moveTo>
                      <a:lnTo>
                        <a:pt x="0" y="1"/>
                      </a:lnTo>
                      <a:lnTo>
                        <a:pt x="1" y="3"/>
                      </a:lnTo>
                      <a:lnTo>
                        <a:pt x="2" y="4"/>
                      </a:lnTo>
                      <a:lnTo>
                        <a:pt x="4" y="4"/>
                      </a:lnTo>
                      <a:lnTo>
                        <a:pt x="1" y="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07" name="Freeform 522"/>
                <p:cNvSpPr>
                  <a:spLocks/>
                </p:cNvSpPr>
                <p:nvPr/>
              </p:nvSpPr>
              <p:spPr bwMode="auto">
                <a:xfrm>
                  <a:off x="3422" y="1528"/>
                  <a:ext cx="2" cy="1"/>
                </a:xfrm>
                <a:custGeom>
                  <a:avLst/>
                  <a:gdLst>
                    <a:gd name="T0" fmla="*/ 0 w 5"/>
                    <a:gd name="T1" fmla="*/ 0 h 3"/>
                    <a:gd name="T2" fmla="*/ 0 w 5"/>
                    <a:gd name="T3" fmla="*/ 0 h 3"/>
                    <a:gd name="T4" fmla="*/ 0 w 5"/>
                    <a:gd name="T5" fmla="*/ 0 h 3"/>
                    <a:gd name="T6" fmla="*/ 0 w 5"/>
                    <a:gd name="T7" fmla="*/ 0 h 3"/>
                    <a:gd name="T8" fmla="*/ 0 w 5"/>
                    <a:gd name="T9" fmla="*/ 0 h 3"/>
                    <a:gd name="T10" fmla="*/ 0 w 5"/>
                    <a:gd name="T11" fmla="*/ 0 h 3"/>
                    <a:gd name="T12" fmla="*/ 0 60000 65536"/>
                    <a:gd name="T13" fmla="*/ 0 60000 65536"/>
                    <a:gd name="T14" fmla="*/ 0 60000 65536"/>
                    <a:gd name="T15" fmla="*/ 0 60000 65536"/>
                    <a:gd name="T16" fmla="*/ 0 60000 65536"/>
                    <a:gd name="T17" fmla="*/ 0 60000 65536"/>
                    <a:gd name="T18" fmla="*/ 0 w 5"/>
                    <a:gd name="T19" fmla="*/ 0 h 3"/>
                    <a:gd name="T20" fmla="*/ 5 w 5"/>
                    <a:gd name="T21" fmla="*/ 3 h 3"/>
                  </a:gdLst>
                  <a:ahLst/>
                  <a:cxnLst>
                    <a:cxn ang="T12">
                      <a:pos x="T0" y="T1"/>
                    </a:cxn>
                    <a:cxn ang="T13">
                      <a:pos x="T2" y="T3"/>
                    </a:cxn>
                    <a:cxn ang="T14">
                      <a:pos x="T4" y="T5"/>
                    </a:cxn>
                    <a:cxn ang="T15">
                      <a:pos x="T6" y="T7"/>
                    </a:cxn>
                    <a:cxn ang="T16">
                      <a:pos x="T8" y="T9"/>
                    </a:cxn>
                    <a:cxn ang="T17">
                      <a:pos x="T10" y="T11"/>
                    </a:cxn>
                  </a:cxnLst>
                  <a:rect l="T18" t="T19" r="T20" b="T21"/>
                  <a:pathLst>
                    <a:path w="5" h="3">
                      <a:moveTo>
                        <a:pt x="5" y="3"/>
                      </a:moveTo>
                      <a:lnTo>
                        <a:pt x="4" y="2"/>
                      </a:lnTo>
                      <a:lnTo>
                        <a:pt x="3" y="0"/>
                      </a:lnTo>
                      <a:lnTo>
                        <a:pt x="1" y="0"/>
                      </a:lnTo>
                      <a:lnTo>
                        <a:pt x="0" y="3"/>
                      </a:lnTo>
                      <a:lnTo>
                        <a:pt x="5" y="3"/>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08" name="Freeform 523"/>
                <p:cNvSpPr>
                  <a:spLocks/>
                </p:cNvSpPr>
                <p:nvPr/>
              </p:nvSpPr>
              <p:spPr bwMode="auto">
                <a:xfrm>
                  <a:off x="3418" y="1529"/>
                  <a:ext cx="6" cy="20"/>
                </a:xfrm>
                <a:custGeom>
                  <a:avLst/>
                  <a:gdLst>
                    <a:gd name="T0" fmla="*/ 0 w 18"/>
                    <a:gd name="T1" fmla="*/ 0 h 60"/>
                    <a:gd name="T2" fmla="*/ 0 w 18"/>
                    <a:gd name="T3" fmla="*/ 0 h 60"/>
                    <a:gd name="T4" fmla="*/ 0 w 18"/>
                    <a:gd name="T5" fmla="*/ 0 h 60"/>
                    <a:gd name="T6" fmla="*/ 0 w 18"/>
                    <a:gd name="T7" fmla="*/ 0 h 60"/>
                    <a:gd name="T8" fmla="*/ 0 w 18"/>
                    <a:gd name="T9" fmla="*/ 0 h 60"/>
                    <a:gd name="T10" fmla="*/ 0 w 18"/>
                    <a:gd name="T11" fmla="*/ 0 h 60"/>
                    <a:gd name="T12" fmla="*/ 0 w 18"/>
                    <a:gd name="T13" fmla="*/ 0 h 60"/>
                    <a:gd name="T14" fmla="*/ 0 w 18"/>
                    <a:gd name="T15" fmla="*/ 0 h 60"/>
                    <a:gd name="T16" fmla="*/ 0 w 18"/>
                    <a:gd name="T17" fmla="*/ 0 h 60"/>
                    <a:gd name="T18" fmla="*/ 0 w 18"/>
                    <a:gd name="T19" fmla="*/ 0 h 60"/>
                    <a:gd name="T20" fmla="*/ 0 w 18"/>
                    <a:gd name="T21" fmla="*/ 0 h 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60"/>
                    <a:gd name="T35" fmla="*/ 18 w 18"/>
                    <a:gd name="T36" fmla="*/ 60 h 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60">
                      <a:moveTo>
                        <a:pt x="4" y="60"/>
                      </a:moveTo>
                      <a:lnTo>
                        <a:pt x="10" y="42"/>
                      </a:lnTo>
                      <a:lnTo>
                        <a:pt x="15" y="23"/>
                      </a:lnTo>
                      <a:lnTo>
                        <a:pt x="17" y="7"/>
                      </a:lnTo>
                      <a:lnTo>
                        <a:pt x="18" y="0"/>
                      </a:lnTo>
                      <a:lnTo>
                        <a:pt x="13" y="0"/>
                      </a:lnTo>
                      <a:lnTo>
                        <a:pt x="11" y="6"/>
                      </a:lnTo>
                      <a:lnTo>
                        <a:pt x="9" y="22"/>
                      </a:lnTo>
                      <a:lnTo>
                        <a:pt x="4" y="41"/>
                      </a:lnTo>
                      <a:lnTo>
                        <a:pt x="0" y="58"/>
                      </a:lnTo>
                      <a:lnTo>
                        <a:pt x="4" y="6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09" name="Freeform 524"/>
                <p:cNvSpPr>
                  <a:spLocks/>
                </p:cNvSpPr>
                <p:nvPr/>
              </p:nvSpPr>
              <p:spPr bwMode="auto">
                <a:xfrm>
                  <a:off x="3418" y="1548"/>
                  <a:ext cx="1" cy="1"/>
                </a:xfrm>
                <a:custGeom>
                  <a:avLst/>
                  <a:gdLst>
                    <a:gd name="T0" fmla="*/ 0 w 4"/>
                    <a:gd name="T1" fmla="*/ 0 h 4"/>
                    <a:gd name="T2" fmla="*/ 0 w 4"/>
                    <a:gd name="T3" fmla="*/ 0 h 4"/>
                    <a:gd name="T4" fmla="*/ 0 w 4"/>
                    <a:gd name="T5" fmla="*/ 0 h 4"/>
                    <a:gd name="T6" fmla="*/ 0 w 4"/>
                    <a:gd name="T7" fmla="*/ 0 h 4"/>
                    <a:gd name="T8" fmla="*/ 0 w 4"/>
                    <a:gd name="T9" fmla="*/ 0 h 4"/>
                    <a:gd name="T10" fmla="*/ 0 w 4"/>
                    <a:gd name="T11" fmla="*/ 0 h 4"/>
                    <a:gd name="T12" fmla="*/ 0 60000 65536"/>
                    <a:gd name="T13" fmla="*/ 0 60000 65536"/>
                    <a:gd name="T14" fmla="*/ 0 60000 65536"/>
                    <a:gd name="T15" fmla="*/ 0 60000 65536"/>
                    <a:gd name="T16" fmla="*/ 0 60000 65536"/>
                    <a:gd name="T17" fmla="*/ 0 60000 65536"/>
                    <a:gd name="T18" fmla="*/ 0 w 4"/>
                    <a:gd name="T19" fmla="*/ 0 h 4"/>
                    <a:gd name="T20" fmla="*/ 4 w 4"/>
                    <a:gd name="T21" fmla="*/ 4 h 4"/>
                  </a:gdLst>
                  <a:ahLst/>
                  <a:cxnLst>
                    <a:cxn ang="T12">
                      <a:pos x="T0" y="T1"/>
                    </a:cxn>
                    <a:cxn ang="T13">
                      <a:pos x="T2" y="T3"/>
                    </a:cxn>
                    <a:cxn ang="T14">
                      <a:pos x="T4" y="T5"/>
                    </a:cxn>
                    <a:cxn ang="T15">
                      <a:pos x="T6" y="T7"/>
                    </a:cxn>
                    <a:cxn ang="T16">
                      <a:pos x="T8" y="T9"/>
                    </a:cxn>
                    <a:cxn ang="T17">
                      <a:pos x="T10" y="T11"/>
                    </a:cxn>
                  </a:cxnLst>
                  <a:rect l="T18" t="T19" r="T20" b="T21"/>
                  <a:pathLst>
                    <a:path w="4" h="4">
                      <a:moveTo>
                        <a:pt x="0" y="0"/>
                      </a:moveTo>
                      <a:lnTo>
                        <a:pt x="0" y="2"/>
                      </a:lnTo>
                      <a:lnTo>
                        <a:pt x="1" y="4"/>
                      </a:lnTo>
                      <a:lnTo>
                        <a:pt x="3" y="3"/>
                      </a:lnTo>
                      <a:lnTo>
                        <a:pt x="4" y="2"/>
                      </a:lnTo>
                      <a:lnTo>
                        <a:pt x="0" y="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10" name="Freeform 525"/>
                <p:cNvSpPr>
                  <a:spLocks/>
                </p:cNvSpPr>
                <p:nvPr/>
              </p:nvSpPr>
              <p:spPr bwMode="auto">
                <a:xfrm>
                  <a:off x="3416" y="1552"/>
                  <a:ext cx="2" cy="1"/>
                </a:xfrm>
                <a:custGeom>
                  <a:avLst/>
                  <a:gdLst>
                    <a:gd name="T0" fmla="*/ 0 w 6"/>
                    <a:gd name="T1" fmla="*/ 0 h 3"/>
                    <a:gd name="T2" fmla="*/ 0 w 6"/>
                    <a:gd name="T3" fmla="*/ 0 h 3"/>
                    <a:gd name="T4" fmla="*/ 0 w 6"/>
                    <a:gd name="T5" fmla="*/ 0 h 3"/>
                    <a:gd name="T6" fmla="*/ 0 w 6"/>
                    <a:gd name="T7" fmla="*/ 0 h 3"/>
                    <a:gd name="T8" fmla="*/ 0 w 6"/>
                    <a:gd name="T9" fmla="*/ 0 h 3"/>
                    <a:gd name="T10" fmla="*/ 0 w 6"/>
                    <a:gd name="T11" fmla="*/ 0 h 3"/>
                    <a:gd name="T12" fmla="*/ 0 60000 65536"/>
                    <a:gd name="T13" fmla="*/ 0 60000 65536"/>
                    <a:gd name="T14" fmla="*/ 0 60000 65536"/>
                    <a:gd name="T15" fmla="*/ 0 60000 65536"/>
                    <a:gd name="T16" fmla="*/ 0 60000 65536"/>
                    <a:gd name="T17" fmla="*/ 0 60000 65536"/>
                    <a:gd name="T18" fmla="*/ 0 w 6"/>
                    <a:gd name="T19" fmla="*/ 0 h 3"/>
                    <a:gd name="T20" fmla="*/ 6 w 6"/>
                    <a:gd name="T21" fmla="*/ 3 h 3"/>
                  </a:gdLst>
                  <a:ahLst/>
                  <a:cxnLst>
                    <a:cxn ang="T12">
                      <a:pos x="T0" y="T1"/>
                    </a:cxn>
                    <a:cxn ang="T13">
                      <a:pos x="T2" y="T3"/>
                    </a:cxn>
                    <a:cxn ang="T14">
                      <a:pos x="T4" y="T5"/>
                    </a:cxn>
                    <a:cxn ang="T15">
                      <a:pos x="T6" y="T7"/>
                    </a:cxn>
                    <a:cxn ang="T16">
                      <a:pos x="T8" y="T9"/>
                    </a:cxn>
                    <a:cxn ang="T17">
                      <a:pos x="T10" y="T11"/>
                    </a:cxn>
                  </a:cxnLst>
                  <a:rect l="T18" t="T19" r="T20" b="T21"/>
                  <a:pathLst>
                    <a:path w="6" h="3">
                      <a:moveTo>
                        <a:pt x="6" y="3"/>
                      </a:moveTo>
                      <a:lnTo>
                        <a:pt x="5" y="1"/>
                      </a:lnTo>
                      <a:lnTo>
                        <a:pt x="4" y="0"/>
                      </a:lnTo>
                      <a:lnTo>
                        <a:pt x="1" y="1"/>
                      </a:lnTo>
                      <a:lnTo>
                        <a:pt x="0" y="2"/>
                      </a:lnTo>
                      <a:lnTo>
                        <a:pt x="6" y="3"/>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11" name="Freeform 526"/>
                <p:cNvSpPr>
                  <a:spLocks/>
                </p:cNvSpPr>
                <p:nvPr/>
              </p:nvSpPr>
              <p:spPr bwMode="auto">
                <a:xfrm>
                  <a:off x="3414" y="1553"/>
                  <a:ext cx="4" cy="8"/>
                </a:xfrm>
                <a:custGeom>
                  <a:avLst/>
                  <a:gdLst>
                    <a:gd name="T0" fmla="*/ 0 w 14"/>
                    <a:gd name="T1" fmla="*/ 0 h 24"/>
                    <a:gd name="T2" fmla="*/ 0 w 14"/>
                    <a:gd name="T3" fmla="*/ 0 h 24"/>
                    <a:gd name="T4" fmla="*/ 0 w 14"/>
                    <a:gd name="T5" fmla="*/ 0 h 24"/>
                    <a:gd name="T6" fmla="*/ 0 w 14"/>
                    <a:gd name="T7" fmla="*/ 0 h 24"/>
                    <a:gd name="T8" fmla="*/ 0 w 14"/>
                    <a:gd name="T9" fmla="*/ 0 h 24"/>
                    <a:gd name="T10" fmla="*/ 0 w 14"/>
                    <a:gd name="T11" fmla="*/ 0 h 24"/>
                    <a:gd name="T12" fmla="*/ 0 w 14"/>
                    <a:gd name="T13" fmla="*/ 0 h 24"/>
                    <a:gd name="T14" fmla="*/ 0 60000 65536"/>
                    <a:gd name="T15" fmla="*/ 0 60000 65536"/>
                    <a:gd name="T16" fmla="*/ 0 60000 65536"/>
                    <a:gd name="T17" fmla="*/ 0 60000 65536"/>
                    <a:gd name="T18" fmla="*/ 0 60000 65536"/>
                    <a:gd name="T19" fmla="*/ 0 60000 65536"/>
                    <a:gd name="T20" fmla="*/ 0 60000 65536"/>
                    <a:gd name="T21" fmla="*/ 0 w 14"/>
                    <a:gd name="T22" fmla="*/ 0 h 24"/>
                    <a:gd name="T23" fmla="*/ 14 w 1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24">
                      <a:moveTo>
                        <a:pt x="5" y="24"/>
                      </a:moveTo>
                      <a:lnTo>
                        <a:pt x="10" y="10"/>
                      </a:lnTo>
                      <a:lnTo>
                        <a:pt x="14" y="1"/>
                      </a:lnTo>
                      <a:lnTo>
                        <a:pt x="8" y="0"/>
                      </a:lnTo>
                      <a:lnTo>
                        <a:pt x="5" y="9"/>
                      </a:lnTo>
                      <a:lnTo>
                        <a:pt x="0" y="22"/>
                      </a:lnTo>
                      <a:lnTo>
                        <a:pt x="5" y="24"/>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12" name="Freeform 527"/>
                <p:cNvSpPr>
                  <a:spLocks/>
                </p:cNvSpPr>
                <p:nvPr/>
              </p:nvSpPr>
              <p:spPr bwMode="auto">
                <a:xfrm>
                  <a:off x="3414" y="1560"/>
                  <a:ext cx="1" cy="2"/>
                </a:xfrm>
                <a:custGeom>
                  <a:avLst/>
                  <a:gdLst>
                    <a:gd name="T0" fmla="*/ 0 w 5"/>
                    <a:gd name="T1" fmla="*/ 0 h 4"/>
                    <a:gd name="T2" fmla="*/ 0 w 5"/>
                    <a:gd name="T3" fmla="*/ 1 h 4"/>
                    <a:gd name="T4" fmla="*/ 0 w 5"/>
                    <a:gd name="T5" fmla="*/ 1 h 4"/>
                    <a:gd name="T6" fmla="*/ 0 w 5"/>
                    <a:gd name="T7" fmla="*/ 1 h 4"/>
                    <a:gd name="T8" fmla="*/ 0 w 5"/>
                    <a:gd name="T9" fmla="*/ 1 h 4"/>
                    <a:gd name="T10" fmla="*/ 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0"/>
                      </a:moveTo>
                      <a:lnTo>
                        <a:pt x="0" y="2"/>
                      </a:lnTo>
                      <a:lnTo>
                        <a:pt x="1" y="3"/>
                      </a:lnTo>
                      <a:lnTo>
                        <a:pt x="4" y="4"/>
                      </a:lnTo>
                      <a:lnTo>
                        <a:pt x="5" y="2"/>
                      </a:lnTo>
                      <a:lnTo>
                        <a:pt x="0" y="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13" name="Freeform 528"/>
                <p:cNvSpPr>
                  <a:spLocks/>
                </p:cNvSpPr>
                <p:nvPr/>
              </p:nvSpPr>
              <p:spPr bwMode="auto">
                <a:xfrm>
                  <a:off x="3413" y="1562"/>
                  <a:ext cx="1" cy="1"/>
                </a:xfrm>
                <a:custGeom>
                  <a:avLst/>
                  <a:gdLst>
                    <a:gd name="T0" fmla="*/ 0 w 4"/>
                    <a:gd name="T1" fmla="*/ 0 h 3"/>
                    <a:gd name="T2" fmla="*/ 0 w 4"/>
                    <a:gd name="T3" fmla="*/ 0 h 3"/>
                    <a:gd name="T4" fmla="*/ 0 w 4"/>
                    <a:gd name="T5" fmla="*/ 0 h 3"/>
                    <a:gd name="T6" fmla="*/ 0 w 4"/>
                    <a:gd name="T7" fmla="*/ 0 h 3"/>
                    <a:gd name="T8" fmla="*/ 0 w 4"/>
                    <a:gd name="T9" fmla="*/ 0 h 3"/>
                    <a:gd name="T10" fmla="*/ 0 w 4"/>
                    <a:gd name="T11" fmla="*/ 0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4" y="3"/>
                      </a:moveTo>
                      <a:lnTo>
                        <a:pt x="4" y="1"/>
                      </a:lnTo>
                      <a:lnTo>
                        <a:pt x="3" y="0"/>
                      </a:lnTo>
                      <a:lnTo>
                        <a:pt x="1" y="0"/>
                      </a:lnTo>
                      <a:lnTo>
                        <a:pt x="0" y="2"/>
                      </a:lnTo>
                      <a:lnTo>
                        <a:pt x="4" y="3"/>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14" name="Freeform 529"/>
                <p:cNvSpPr>
                  <a:spLocks/>
                </p:cNvSpPr>
                <p:nvPr/>
              </p:nvSpPr>
              <p:spPr bwMode="auto">
                <a:xfrm>
                  <a:off x="3409" y="1563"/>
                  <a:ext cx="5" cy="8"/>
                </a:xfrm>
                <a:custGeom>
                  <a:avLst/>
                  <a:gdLst>
                    <a:gd name="T0" fmla="*/ 0 w 15"/>
                    <a:gd name="T1" fmla="*/ 0 h 25"/>
                    <a:gd name="T2" fmla="*/ 0 w 15"/>
                    <a:gd name="T3" fmla="*/ 0 h 25"/>
                    <a:gd name="T4" fmla="*/ 0 w 15"/>
                    <a:gd name="T5" fmla="*/ 0 h 25"/>
                    <a:gd name="T6" fmla="*/ 0 w 15"/>
                    <a:gd name="T7" fmla="*/ 0 h 25"/>
                    <a:gd name="T8" fmla="*/ 0 w 15"/>
                    <a:gd name="T9" fmla="*/ 0 h 25"/>
                    <a:gd name="T10" fmla="*/ 0 w 15"/>
                    <a:gd name="T11" fmla="*/ 0 h 25"/>
                    <a:gd name="T12" fmla="*/ 0 w 15"/>
                    <a:gd name="T13" fmla="*/ 0 h 25"/>
                    <a:gd name="T14" fmla="*/ 0 60000 65536"/>
                    <a:gd name="T15" fmla="*/ 0 60000 65536"/>
                    <a:gd name="T16" fmla="*/ 0 60000 65536"/>
                    <a:gd name="T17" fmla="*/ 0 60000 65536"/>
                    <a:gd name="T18" fmla="*/ 0 60000 65536"/>
                    <a:gd name="T19" fmla="*/ 0 60000 65536"/>
                    <a:gd name="T20" fmla="*/ 0 60000 65536"/>
                    <a:gd name="T21" fmla="*/ 0 w 15"/>
                    <a:gd name="T22" fmla="*/ 0 h 25"/>
                    <a:gd name="T23" fmla="*/ 15 w 15"/>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25">
                      <a:moveTo>
                        <a:pt x="5" y="25"/>
                      </a:moveTo>
                      <a:lnTo>
                        <a:pt x="12" y="12"/>
                      </a:lnTo>
                      <a:lnTo>
                        <a:pt x="15" y="1"/>
                      </a:lnTo>
                      <a:lnTo>
                        <a:pt x="11" y="0"/>
                      </a:lnTo>
                      <a:lnTo>
                        <a:pt x="6" y="9"/>
                      </a:lnTo>
                      <a:lnTo>
                        <a:pt x="0" y="21"/>
                      </a:lnTo>
                      <a:lnTo>
                        <a:pt x="5" y="25"/>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15" name="Freeform 530"/>
                <p:cNvSpPr>
                  <a:spLocks/>
                </p:cNvSpPr>
                <p:nvPr/>
              </p:nvSpPr>
              <p:spPr bwMode="auto">
                <a:xfrm>
                  <a:off x="3409" y="1570"/>
                  <a:ext cx="2" cy="1"/>
                </a:xfrm>
                <a:custGeom>
                  <a:avLst/>
                  <a:gdLst>
                    <a:gd name="T0" fmla="*/ 0 w 5"/>
                    <a:gd name="T1" fmla="*/ 0 h 4"/>
                    <a:gd name="T2" fmla="*/ 0 w 5"/>
                    <a:gd name="T3" fmla="*/ 0 h 4"/>
                    <a:gd name="T4" fmla="*/ 0 w 5"/>
                    <a:gd name="T5" fmla="*/ 0 h 4"/>
                    <a:gd name="T6" fmla="*/ 0 w 5"/>
                    <a:gd name="T7" fmla="*/ 0 h 4"/>
                    <a:gd name="T8" fmla="*/ 0 w 5"/>
                    <a:gd name="T9" fmla="*/ 0 h 4"/>
                    <a:gd name="T10" fmla="*/ 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0"/>
                      </a:moveTo>
                      <a:lnTo>
                        <a:pt x="0" y="2"/>
                      </a:lnTo>
                      <a:lnTo>
                        <a:pt x="1" y="4"/>
                      </a:lnTo>
                      <a:lnTo>
                        <a:pt x="3" y="4"/>
                      </a:lnTo>
                      <a:lnTo>
                        <a:pt x="5" y="4"/>
                      </a:lnTo>
                      <a:lnTo>
                        <a:pt x="0" y="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16" name="Freeform 531"/>
                <p:cNvSpPr>
                  <a:spLocks/>
                </p:cNvSpPr>
                <p:nvPr/>
              </p:nvSpPr>
              <p:spPr bwMode="auto">
                <a:xfrm>
                  <a:off x="3407" y="1572"/>
                  <a:ext cx="2" cy="2"/>
                </a:xfrm>
                <a:custGeom>
                  <a:avLst/>
                  <a:gdLst>
                    <a:gd name="T0" fmla="*/ 0 w 5"/>
                    <a:gd name="T1" fmla="*/ 1 h 4"/>
                    <a:gd name="T2" fmla="*/ 0 w 5"/>
                    <a:gd name="T3" fmla="*/ 1 h 4"/>
                    <a:gd name="T4" fmla="*/ 0 w 5"/>
                    <a:gd name="T5" fmla="*/ 1 h 4"/>
                    <a:gd name="T6" fmla="*/ 0 w 5"/>
                    <a:gd name="T7" fmla="*/ 0 h 4"/>
                    <a:gd name="T8" fmla="*/ 0 w 5"/>
                    <a:gd name="T9" fmla="*/ 1 h 4"/>
                    <a:gd name="T10" fmla="*/ 0 w 5"/>
                    <a:gd name="T11" fmla="*/ 1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5" y="2"/>
                      </a:lnTo>
                      <a:lnTo>
                        <a:pt x="4" y="1"/>
                      </a:lnTo>
                      <a:lnTo>
                        <a:pt x="2" y="0"/>
                      </a:lnTo>
                      <a:lnTo>
                        <a:pt x="0" y="2"/>
                      </a:lnTo>
                      <a:lnTo>
                        <a:pt x="5" y="4"/>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17" name="Freeform 532"/>
                <p:cNvSpPr>
                  <a:spLocks/>
                </p:cNvSpPr>
                <p:nvPr/>
              </p:nvSpPr>
              <p:spPr bwMode="auto">
                <a:xfrm>
                  <a:off x="3402" y="1573"/>
                  <a:ext cx="7" cy="8"/>
                </a:xfrm>
                <a:custGeom>
                  <a:avLst/>
                  <a:gdLst>
                    <a:gd name="T0" fmla="*/ 0 w 21"/>
                    <a:gd name="T1" fmla="*/ 0 h 23"/>
                    <a:gd name="T2" fmla="*/ 0 w 21"/>
                    <a:gd name="T3" fmla="*/ 0 h 23"/>
                    <a:gd name="T4" fmla="*/ 0 w 21"/>
                    <a:gd name="T5" fmla="*/ 0 h 23"/>
                    <a:gd name="T6" fmla="*/ 0 w 21"/>
                    <a:gd name="T7" fmla="*/ 0 h 23"/>
                    <a:gd name="T8" fmla="*/ 0 w 21"/>
                    <a:gd name="T9" fmla="*/ 0 h 23"/>
                    <a:gd name="T10" fmla="*/ 0 w 21"/>
                    <a:gd name="T11" fmla="*/ 0 h 23"/>
                    <a:gd name="T12" fmla="*/ 0 w 21"/>
                    <a:gd name="T13" fmla="*/ 0 h 23"/>
                    <a:gd name="T14" fmla="*/ 0 60000 65536"/>
                    <a:gd name="T15" fmla="*/ 0 60000 65536"/>
                    <a:gd name="T16" fmla="*/ 0 60000 65536"/>
                    <a:gd name="T17" fmla="*/ 0 60000 65536"/>
                    <a:gd name="T18" fmla="*/ 0 60000 65536"/>
                    <a:gd name="T19" fmla="*/ 0 60000 65536"/>
                    <a:gd name="T20" fmla="*/ 0 60000 65536"/>
                    <a:gd name="T21" fmla="*/ 0 w 21"/>
                    <a:gd name="T22" fmla="*/ 0 h 23"/>
                    <a:gd name="T23" fmla="*/ 21 w 21"/>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23">
                      <a:moveTo>
                        <a:pt x="5" y="23"/>
                      </a:moveTo>
                      <a:lnTo>
                        <a:pt x="14" y="12"/>
                      </a:lnTo>
                      <a:lnTo>
                        <a:pt x="21" y="2"/>
                      </a:lnTo>
                      <a:lnTo>
                        <a:pt x="16" y="0"/>
                      </a:lnTo>
                      <a:lnTo>
                        <a:pt x="9" y="9"/>
                      </a:lnTo>
                      <a:lnTo>
                        <a:pt x="0" y="20"/>
                      </a:lnTo>
                      <a:lnTo>
                        <a:pt x="5" y="23"/>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18" name="Freeform 533"/>
                <p:cNvSpPr>
                  <a:spLocks/>
                </p:cNvSpPr>
                <p:nvPr/>
              </p:nvSpPr>
              <p:spPr bwMode="auto">
                <a:xfrm>
                  <a:off x="3402" y="1580"/>
                  <a:ext cx="1" cy="1"/>
                </a:xfrm>
                <a:custGeom>
                  <a:avLst/>
                  <a:gdLst>
                    <a:gd name="T0" fmla="*/ 0 w 5"/>
                    <a:gd name="T1" fmla="*/ 0 h 4"/>
                    <a:gd name="T2" fmla="*/ 0 w 5"/>
                    <a:gd name="T3" fmla="*/ 0 h 4"/>
                    <a:gd name="T4" fmla="*/ 0 w 5"/>
                    <a:gd name="T5" fmla="*/ 0 h 4"/>
                    <a:gd name="T6" fmla="*/ 0 w 5"/>
                    <a:gd name="T7" fmla="*/ 0 h 4"/>
                    <a:gd name="T8" fmla="*/ 0 w 5"/>
                    <a:gd name="T9" fmla="*/ 0 h 4"/>
                    <a:gd name="T10" fmla="*/ 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0"/>
                      </a:moveTo>
                      <a:lnTo>
                        <a:pt x="0" y="2"/>
                      </a:lnTo>
                      <a:lnTo>
                        <a:pt x="0" y="3"/>
                      </a:lnTo>
                      <a:lnTo>
                        <a:pt x="3" y="4"/>
                      </a:lnTo>
                      <a:lnTo>
                        <a:pt x="5" y="3"/>
                      </a:lnTo>
                      <a:lnTo>
                        <a:pt x="0" y="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19" name="Freeform 534"/>
                <p:cNvSpPr>
                  <a:spLocks/>
                </p:cNvSpPr>
                <p:nvPr/>
              </p:nvSpPr>
              <p:spPr bwMode="auto">
                <a:xfrm>
                  <a:off x="3452" y="1571"/>
                  <a:ext cx="2" cy="1"/>
                </a:xfrm>
                <a:custGeom>
                  <a:avLst/>
                  <a:gdLst>
                    <a:gd name="T0" fmla="*/ 0 w 5"/>
                    <a:gd name="T1" fmla="*/ 0 h 3"/>
                    <a:gd name="T2" fmla="*/ 0 w 5"/>
                    <a:gd name="T3" fmla="*/ 0 h 3"/>
                    <a:gd name="T4" fmla="*/ 0 w 5"/>
                    <a:gd name="T5" fmla="*/ 0 h 3"/>
                    <a:gd name="T6" fmla="*/ 0 w 5"/>
                    <a:gd name="T7" fmla="*/ 0 h 3"/>
                    <a:gd name="T8" fmla="*/ 0 w 5"/>
                    <a:gd name="T9" fmla="*/ 0 h 3"/>
                    <a:gd name="T10" fmla="*/ 0 w 5"/>
                    <a:gd name="T11" fmla="*/ 0 h 3"/>
                    <a:gd name="T12" fmla="*/ 0 60000 65536"/>
                    <a:gd name="T13" fmla="*/ 0 60000 65536"/>
                    <a:gd name="T14" fmla="*/ 0 60000 65536"/>
                    <a:gd name="T15" fmla="*/ 0 60000 65536"/>
                    <a:gd name="T16" fmla="*/ 0 60000 65536"/>
                    <a:gd name="T17" fmla="*/ 0 60000 65536"/>
                    <a:gd name="T18" fmla="*/ 0 w 5"/>
                    <a:gd name="T19" fmla="*/ 0 h 3"/>
                    <a:gd name="T20" fmla="*/ 5 w 5"/>
                    <a:gd name="T21" fmla="*/ 3 h 3"/>
                  </a:gdLst>
                  <a:ahLst/>
                  <a:cxnLst>
                    <a:cxn ang="T12">
                      <a:pos x="T0" y="T1"/>
                    </a:cxn>
                    <a:cxn ang="T13">
                      <a:pos x="T2" y="T3"/>
                    </a:cxn>
                    <a:cxn ang="T14">
                      <a:pos x="T4" y="T5"/>
                    </a:cxn>
                    <a:cxn ang="T15">
                      <a:pos x="T6" y="T7"/>
                    </a:cxn>
                    <a:cxn ang="T16">
                      <a:pos x="T8" y="T9"/>
                    </a:cxn>
                    <a:cxn ang="T17">
                      <a:pos x="T10" y="T11"/>
                    </a:cxn>
                  </a:cxnLst>
                  <a:rect l="T18" t="T19" r="T20" b="T21"/>
                  <a:pathLst>
                    <a:path w="5" h="3">
                      <a:moveTo>
                        <a:pt x="5" y="3"/>
                      </a:moveTo>
                      <a:lnTo>
                        <a:pt x="4" y="1"/>
                      </a:lnTo>
                      <a:lnTo>
                        <a:pt x="3" y="0"/>
                      </a:lnTo>
                      <a:lnTo>
                        <a:pt x="1" y="1"/>
                      </a:lnTo>
                      <a:lnTo>
                        <a:pt x="0" y="2"/>
                      </a:lnTo>
                      <a:lnTo>
                        <a:pt x="5" y="3"/>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20" name="Freeform 535"/>
                <p:cNvSpPr>
                  <a:spLocks/>
                </p:cNvSpPr>
                <p:nvPr/>
              </p:nvSpPr>
              <p:spPr bwMode="auto">
                <a:xfrm>
                  <a:off x="3446" y="1572"/>
                  <a:ext cx="8" cy="18"/>
                </a:xfrm>
                <a:custGeom>
                  <a:avLst/>
                  <a:gdLst>
                    <a:gd name="T0" fmla="*/ 0 w 22"/>
                    <a:gd name="T1" fmla="*/ 0 h 53"/>
                    <a:gd name="T2" fmla="*/ 0 w 22"/>
                    <a:gd name="T3" fmla="*/ 0 h 53"/>
                    <a:gd name="T4" fmla="*/ 0 w 22"/>
                    <a:gd name="T5" fmla="*/ 0 h 53"/>
                    <a:gd name="T6" fmla="*/ 0 w 22"/>
                    <a:gd name="T7" fmla="*/ 0 h 53"/>
                    <a:gd name="T8" fmla="*/ 0 w 22"/>
                    <a:gd name="T9" fmla="*/ 0 h 53"/>
                    <a:gd name="T10" fmla="*/ 0 w 22"/>
                    <a:gd name="T11" fmla="*/ 0 h 53"/>
                    <a:gd name="T12" fmla="*/ 0 w 22"/>
                    <a:gd name="T13" fmla="*/ 0 h 53"/>
                    <a:gd name="T14" fmla="*/ 0 w 22"/>
                    <a:gd name="T15" fmla="*/ 0 h 53"/>
                    <a:gd name="T16" fmla="*/ 0 w 22"/>
                    <a:gd name="T17" fmla="*/ 0 h 53"/>
                    <a:gd name="T18" fmla="*/ 0 w 22"/>
                    <a:gd name="T19" fmla="*/ 0 h 53"/>
                    <a:gd name="T20" fmla="*/ 0 w 22"/>
                    <a:gd name="T21" fmla="*/ 0 h 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53"/>
                    <a:gd name="T35" fmla="*/ 22 w 22"/>
                    <a:gd name="T36" fmla="*/ 53 h 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53">
                      <a:moveTo>
                        <a:pt x="5" y="53"/>
                      </a:moveTo>
                      <a:lnTo>
                        <a:pt x="11" y="42"/>
                      </a:lnTo>
                      <a:lnTo>
                        <a:pt x="15" y="27"/>
                      </a:lnTo>
                      <a:lnTo>
                        <a:pt x="20" y="13"/>
                      </a:lnTo>
                      <a:lnTo>
                        <a:pt x="22" y="1"/>
                      </a:lnTo>
                      <a:lnTo>
                        <a:pt x="17" y="0"/>
                      </a:lnTo>
                      <a:lnTo>
                        <a:pt x="14" y="12"/>
                      </a:lnTo>
                      <a:lnTo>
                        <a:pt x="11" y="26"/>
                      </a:lnTo>
                      <a:lnTo>
                        <a:pt x="6" y="40"/>
                      </a:lnTo>
                      <a:lnTo>
                        <a:pt x="0" y="50"/>
                      </a:lnTo>
                      <a:lnTo>
                        <a:pt x="5" y="53"/>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21" name="Freeform 536"/>
                <p:cNvSpPr>
                  <a:spLocks/>
                </p:cNvSpPr>
                <p:nvPr/>
              </p:nvSpPr>
              <p:spPr bwMode="auto">
                <a:xfrm>
                  <a:off x="3446" y="1589"/>
                  <a:ext cx="2" cy="1"/>
                </a:xfrm>
                <a:custGeom>
                  <a:avLst/>
                  <a:gdLst>
                    <a:gd name="T0" fmla="*/ 0 w 5"/>
                    <a:gd name="T1" fmla="*/ 0 h 4"/>
                    <a:gd name="T2" fmla="*/ 0 w 5"/>
                    <a:gd name="T3" fmla="*/ 0 h 4"/>
                    <a:gd name="T4" fmla="*/ 0 w 5"/>
                    <a:gd name="T5" fmla="*/ 0 h 4"/>
                    <a:gd name="T6" fmla="*/ 0 w 5"/>
                    <a:gd name="T7" fmla="*/ 0 h 4"/>
                    <a:gd name="T8" fmla="*/ 0 w 5"/>
                    <a:gd name="T9" fmla="*/ 0 h 4"/>
                    <a:gd name="T10" fmla="*/ 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0" y="0"/>
                      </a:moveTo>
                      <a:lnTo>
                        <a:pt x="0" y="3"/>
                      </a:lnTo>
                      <a:lnTo>
                        <a:pt x="2" y="4"/>
                      </a:lnTo>
                      <a:lnTo>
                        <a:pt x="4" y="4"/>
                      </a:lnTo>
                      <a:lnTo>
                        <a:pt x="5" y="3"/>
                      </a:lnTo>
                      <a:lnTo>
                        <a:pt x="0" y="0"/>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22" name="Freeform 537"/>
                <p:cNvSpPr>
                  <a:spLocks/>
                </p:cNvSpPr>
                <p:nvPr/>
              </p:nvSpPr>
              <p:spPr bwMode="auto">
                <a:xfrm>
                  <a:off x="3445" y="1593"/>
                  <a:ext cx="1" cy="1"/>
                </a:xfrm>
                <a:custGeom>
                  <a:avLst/>
                  <a:gdLst>
                    <a:gd name="T0" fmla="*/ 0 w 4"/>
                    <a:gd name="T1" fmla="*/ 0 h 3"/>
                    <a:gd name="T2" fmla="*/ 0 w 4"/>
                    <a:gd name="T3" fmla="*/ 0 h 3"/>
                    <a:gd name="T4" fmla="*/ 0 w 4"/>
                    <a:gd name="T5" fmla="*/ 0 h 3"/>
                    <a:gd name="T6" fmla="*/ 0 w 4"/>
                    <a:gd name="T7" fmla="*/ 0 h 3"/>
                    <a:gd name="T8" fmla="*/ 0 w 4"/>
                    <a:gd name="T9" fmla="*/ 0 h 3"/>
                    <a:gd name="T10" fmla="*/ 0 w 4"/>
                    <a:gd name="T11" fmla="*/ 0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4" y="3"/>
                      </a:moveTo>
                      <a:lnTo>
                        <a:pt x="4" y="1"/>
                      </a:lnTo>
                      <a:lnTo>
                        <a:pt x="3" y="0"/>
                      </a:lnTo>
                      <a:lnTo>
                        <a:pt x="1" y="0"/>
                      </a:lnTo>
                      <a:lnTo>
                        <a:pt x="0" y="1"/>
                      </a:lnTo>
                      <a:lnTo>
                        <a:pt x="4" y="3"/>
                      </a:lnTo>
                      <a:close/>
                    </a:path>
                  </a:pathLst>
                </a:custGeom>
                <a:solidFill>
                  <a:srgbClr val="FCED9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23" name="Freeform 538"/>
                <p:cNvSpPr>
                  <a:spLocks/>
                </p:cNvSpPr>
                <p:nvPr/>
              </p:nvSpPr>
              <p:spPr bwMode="auto">
                <a:xfrm>
                  <a:off x="3440" y="1594"/>
                  <a:ext cx="6" cy="9"/>
                </a:xfrm>
                <a:custGeom>
                  <a:avLst/>
                  <a:gdLst>
                    <a:gd name="T0" fmla="*/ 0 w 19"/>
                    <a:gd name="T1" fmla="*/ 0 h 29"/>
                    <a:gd name="T2" fmla="*/ 0 w 19"/>
                    <a:gd name="T3" fmla="*/ 0 h 29"/>
                    <a:gd name="T4" fmla="*/ 0 w 19"/>
                    <a:gd name="T5" fmla="*/ 0 h 29"/>
                    <a:gd name="T6" fmla="*/ 0 w 19"/>
                    <a:gd name="T7" fmla="*/ 0 h 29"/>
                    <a:gd name="T8" fmla="*/ 0 w 19"/>
                    <a:gd name="T9" fmla="*/ 0 h 29"/>
                    <a:gd name="T10" fmla="*/ 0 w 19"/>
                    <a:gd name="T11" fmla="*/ 0 h 29"/>
                    <a:gd name="T12" fmla="*/ 0 w 19"/>
                    <a:gd name="T13" fmla="*/ 0 h 29"/>
                    <a:gd name="T14" fmla="*/ 0 60000 65536"/>
                    <a:gd name="T15" fmla="*/ 0 60000 65536"/>
                    <a:gd name="T16" fmla="*/ 0 60000 65536"/>
                    <a:gd name="T17" fmla="*/ 0 60000 65536"/>
                    <a:gd name="T18" fmla="*/ 0 60000 65536"/>
                    <a:gd name="T19" fmla="*/ 0 60000 65536"/>
                    <a:gd name="T20" fmla="*/ 0 60000 65536"/>
                    <a:gd name="T21" fmla="*/ 0 w 19"/>
                    <a:gd name="T22" fmla="*/ 0 h 29"/>
                    <a:gd name="T23" fmla="*/ 19 w 19"/>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9">
                      <a:moveTo>
                        <a:pt x="3" y="29"/>
                      </a:moveTo>
                      <a:lnTo>
                        <a:pt x="12" y="15"/>
                      </a:lnTo>
                      <a:lnTo>
                        <a:pt x="19" y="2"/>
                      </a:lnTo>
                      <a:lnTo>
                        <a:pt x="15" y="0"/>
                      </a:lnTo>
                      <a:lnTo>
                        <a:pt x="8" y="12"/>
                      </a:lnTo>
                      <a:lnTo>
                        <a:pt x="0" y="26"/>
                      </a:lnTo>
                      <a:lnTo>
                        <a:pt x="3" y="29"/>
                      </a:lnTo>
                      <a:close/>
                    </a:path>
                  </a:pathLst>
                </a:custGeom>
                <a:solidFill>
                  <a:srgbClr val="FCED9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24" name="Freeform 539"/>
                <p:cNvSpPr>
                  <a:spLocks/>
                </p:cNvSpPr>
                <p:nvPr/>
              </p:nvSpPr>
              <p:spPr bwMode="auto">
                <a:xfrm>
                  <a:off x="3439" y="1602"/>
                  <a:ext cx="2" cy="2"/>
                </a:xfrm>
                <a:custGeom>
                  <a:avLst/>
                  <a:gdLst>
                    <a:gd name="T0" fmla="*/ 0 w 5"/>
                    <a:gd name="T1" fmla="*/ 0 h 4"/>
                    <a:gd name="T2" fmla="*/ 0 w 5"/>
                    <a:gd name="T3" fmla="*/ 1 h 4"/>
                    <a:gd name="T4" fmla="*/ 0 w 5"/>
                    <a:gd name="T5" fmla="*/ 1 h 4"/>
                    <a:gd name="T6" fmla="*/ 0 w 5"/>
                    <a:gd name="T7" fmla="*/ 1 h 4"/>
                    <a:gd name="T8" fmla="*/ 0 w 5"/>
                    <a:gd name="T9" fmla="*/ 1 h 4"/>
                    <a:gd name="T10" fmla="*/ 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2" y="0"/>
                      </a:moveTo>
                      <a:lnTo>
                        <a:pt x="0" y="2"/>
                      </a:lnTo>
                      <a:lnTo>
                        <a:pt x="2" y="3"/>
                      </a:lnTo>
                      <a:lnTo>
                        <a:pt x="3" y="4"/>
                      </a:lnTo>
                      <a:lnTo>
                        <a:pt x="5" y="3"/>
                      </a:lnTo>
                      <a:lnTo>
                        <a:pt x="2" y="0"/>
                      </a:lnTo>
                      <a:close/>
                    </a:path>
                  </a:pathLst>
                </a:custGeom>
                <a:solidFill>
                  <a:srgbClr val="FCED9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25" name="Freeform 540"/>
                <p:cNvSpPr>
                  <a:spLocks/>
                </p:cNvSpPr>
                <p:nvPr/>
              </p:nvSpPr>
              <p:spPr bwMode="auto">
                <a:xfrm>
                  <a:off x="3438" y="1605"/>
                  <a:ext cx="2" cy="1"/>
                </a:xfrm>
                <a:custGeom>
                  <a:avLst/>
                  <a:gdLst>
                    <a:gd name="T0" fmla="*/ 0 w 6"/>
                    <a:gd name="T1" fmla="*/ 0 h 3"/>
                    <a:gd name="T2" fmla="*/ 0 w 6"/>
                    <a:gd name="T3" fmla="*/ 0 h 3"/>
                    <a:gd name="T4" fmla="*/ 0 w 6"/>
                    <a:gd name="T5" fmla="*/ 0 h 3"/>
                    <a:gd name="T6" fmla="*/ 0 w 6"/>
                    <a:gd name="T7" fmla="*/ 0 h 3"/>
                    <a:gd name="T8" fmla="*/ 0 w 6"/>
                    <a:gd name="T9" fmla="*/ 0 h 3"/>
                    <a:gd name="T10" fmla="*/ 0 w 6"/>
                    <a:gd name="T11" fmla="*/ 0 h 3"/>
                    <a:gd name="T12" fmla="*/ 0 60000 65536"/>
                    <a:gd name="T13" fmla="*/ 0 60000 65536"/>
                    <a:gd name="T14" fmla="*/ 0 60000 65536"/>
                    <a:gd name="T15" fmla="*/ 0 60000 65536"/>
                    <a:gd name="T16" fmla="*/ 0 60000 65536"/>
                    <a:gd name="T17" fmla="*/ 0 60000 65536"/>
                    <a:gd name="T18" fmla="*/ 0 w 6"/>
                    <a:gd name="T19" fmla="*/ 0 h 3"/>
                    <a:gd name="T20" fmla="*/ 6 w 6"/>
                    <a:gd name="T21" fmla="*/ 3 h 3"/>
                  </a:gdLst>
                  <a:ahLst/>
                  <a:cxnLst>
                    <a:cxn ang="T12">
                      <a:pos x="T0" y="T1"/>
                    </a:cxn>
                    <a:cxn ang="T13">
                      <a:pos x="T2" y="T3"/>
                    </a:cxn>
                    <a:cxn ang="T14">
                      <a:pos x="T4" y="T5"/>
                    </a:cxn>
                    <a:cxn ang="T15">
                      <a:pos x="T6" y="T7"/>
                    </a:cxn>
                    <a:cxn ang="T16">
                      <a:pos x="T8" y="T9"/>
                    </a:cxn>
                    <a:cxn ang="T17">
                      <a:pos x="T10" y="T11"/>
                    </a:cxn>
                  </a:cxnLst>
                  <a:rect l="T18" t="T19" r="T20" b="T21"/>
                  <a:pathLst>
                    <a:path w="6" h="3">
                      <a:moveTo>
                        <a:pt x="6" y="3"/>
                      </a:moveTo>
                      <a:lnTo>
                        <a:pt x="6" y="1"/>
                      </a:lnTo>
                      <a:lnTo>
                        <a:pt x="4" y="0"/>
                      </a:lnTo>
                      <a:lnTo>
                        <a:pt x="2" y="0"/>
                      </a:lnTo>
                      <a:lnTo>
                        <a:pt x="0" y="1"/>
                      </a:lnTo>
                      <a:lnTo>
                        <a:pt x="6" y="3"/>
                      </a:lnTo>
                      <a:close/>
                    </a:path>
                  </a:pathLst>
                </a:custGeom>
                <a:solidFill>
                  <a:srgbClr val="FCED9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26" name="Freeform 541"/>
                <p:cNvSpPr>
                  <a:spLocks/>
                </p:cNvSpPr>
                <p:nvPr/>
              </p:nvSpPr>
              <p:spPr bwMode="auto">
                <a:xfrm>
                  <a:off x="3434" y="1606"/>
                  <a:ext cx="6" cy="7"/>
                </a:xfrm>
                <a:custGeom>
                  <a:avLst/>
                  <a:gdLst>
                    <a:gd name="T0" fmla="*/ 0 w 18"/>
                    <a:gd name="T1" fmla="*/ 0 h 22"/>
                    <a:gd name="T2" fmla="*/ 0 w 18"/>
                    <a:gd name="T3" fmla="*/ 0 h 22"/>
                    <a:gd name="T4" fmla="*/ 0 w 18"/>
                    <a:gd name="T5" fmla="*/ 0 h 22"/>
                    <a:gd name="T6" fmla="*/ 0 w 18"/>
                    <a:gd name="T7" fmla="*/ 0 h 22"/>
                    <a:gd name="T8" fmla="*/ 0 w 18"/>
                    <a:gd name="T9" fmla="*/ 0 h 22"/>
                    <a:gd name="T10" fmla="*/ 0 w 18"/>
                    <a:gd name="T11" fmla="*/ 0 h 22"/>
                    <a:gd name="T12" fmla="*/ 0 w 18"/>
                    <a:gd name="T13" fmla="*/ 0 h 22"/>
                    <a:gd name="T14" fmla="*/ 0 60000 65536"/>
                    <a:gd name="T15" fmla="*/ 0 60000 65536"/>
                    <a:gd name="T16" fmla="*/ 0 60000 65536"/>
                    <a:gd name="T17" fmla="*/ 0 60000 65536"/>
                    <a:gd name="T18" fmla="*/ 0 60000 65536"/>
                    <a:gd name="T19" fmla="*/ 0 60000 65536"/>
                    <a:gd name="T20" fmla="*/ 0 60000 65536"/>
                    <a:gd name="T21" fmla="*/ 0 w 18"/>
                    <a:gd name="T22" fmla="*/ 0 h 22"/>
                    <a:gd name="T23" fmla="*/ 18 w 18"/>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22">
                      <a:moveTo>
                        <a:pt x="4" y="22"/>
                      </a:moveTo>
                      <a:lnTo>
                        <a:pt x="12" y="11"/>
                      </a:lnTo>
                      <a:lnTo>
                        <a:pt x="18" y="2"/>
                      </a:lnTo>
                      <a:lnTo>
                        <a:pt x="12" y="0"/>
                      </a:lnTo>
                      <a:lnTo>
                        <a:pt x="7" y="8"/>
                      </a:lnTo>
                      <a:lnTo>
                        <a:pt x="0" y="17"/>
                      </a:lnTo>
                      <a:lnTo>
                        <a:pt x="4" y="22"/>
                      </a:lnTo>
                      <a:close/>
                    </a:path>
                  </a:pathLst>
                </a:custGeom>
                <a:solidFill>
                  <a:srgbClr val="FCED9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27" name="Freeform 542"/>
                <p:cNvSpPr>
                  <a:spLocks/>
                </p:cNvSpPr>
                <p:nvPr/>
              </p:nvSpPr>
              <p:spPr bwMode="auto">
                <a:xfrm>
                  <a:off x="3433" y="1611"/>
                  <a:ext cx="2" cy="2"/>
                </a:xfrm>
                <a:custGeom>
                  <a:avLst/>
                  <a:gdLst>
                    <a:gd name="T0" fmla="*/ 0 w 5"/>
                    <a:gd name="T1" fmla="*/ 0 h 6"/>
                    <a:gd name="T2" fmla="*/ 0 w 5"/>
                    <a:gd name="T3" fmla="*/ 0 h 6"/>
                    <a:gd name="T4" fmla="*/ 0 w 5"/>
                    <a:gd name="T5" fmla="*/ 0 h 6"/>
                    <a:gd name="T6" fmla="*/ 0 w 5"/>
                    <a:gd name="T7" fmla="*/ 0 h 6"/>
                    <a:gd name="T8" fmla="*/ 0 w 5"/>
                    <a:gd name="T9" fmla="*/ 0 h 6"/>
                    <a:gd name="T10" fmla="*/ 0 w 5"/>
                    <a:gd name="T11" fmla="*/ 0 h 6"/>
                    <a:gd name="T12" fmla="*/ 0 60000 65536"/>
                    <a:gd name="T13" fmla="*/ 0 60000 65536"/>
                    <a:gd name="T14" fmla="*/ 0 60000 65536"/>
                    <a:gd name="T15" fmla="*/ 0 60000 65536"/>
                    <a:gd name="T16" fmla="*/ 0 60000 65536"/>
                    <a:gd name="T17" fmla="*/ 0 60000 65536"/>
                    <a:gd name="T18" fmla="*/ 0 w 5"/>
                    <a:gd name="T19" fmla="*/ 0 h 6"/>
                    <a:gd name="T20" fmla="*/ 5 w 5"/>
                    <a:gd name="T21" fmla="*/ 6 h 6"/>
                  </a:gdLst>
                  <a:ahLst/>
                  <a:cxnLst>
                    <a:cxn ang="T12">
                      <a:pos x="T0" y="T1"/>
                    </a:cxn>
                    <a:cxn ang="T13">
                      <a:pos x="T2" y="T3"/>
                    </a:cxn>
                    <a:cxn ang="T14">
                      <a:pos x="T4" y="T5"/>
                    </a:cxn>
                    <a:cxn ang="T15">
                      <a:pos x="T6" y="T7"/>
                    </a:cxn>
                    <a:cxn ang="T16">
                      <a:pos x="T8" y="T9"/>
                    </a:cxn>
                    <a:cxn ang="T17">
                      <a:pos x="T10" y="T11"/>
                    </a:cxn>
                  </a:cxnLst>
                  <a:rect l="T18" t="T19" r="T20" b="T21"/>
                  <a:pathLst>
                    <a:path w="5" h="6">
                      <a:moveTo>
                        <a:pt x="1" y="0"/>
                      </a:moveTo>
                      <a:lnTo>
                        <a:pt x="0" y="2"/>
                      </a:lnTo>
                      <a:lnTo>
                        <a:pt x="0" y="5"/>
                      </a:lnTo>
                      <a:lnTo>
                        <a:pt x="2" y="6"/>
                      </a:lnTo>
                      <a:lnTo>
                        <a:pt x="5" y="5"/>
                      </a:lnTo>
                      <a:lnTo>
                        <a:pt x="1" y="0"/>
                      </a:lnTo>
                      <a:close/>
                    </a:path>
                  </a:pathLst>
                </a:custGeom>
                <a:solidFill>
                  <a:srgbClr val="FCED9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28" name="Freeform 543"/>
                <p:cNvSpPr>
                  <a:spLocks/>
                </p:cNvSpPr>
                <p:nvPr/>
              </p:nvSpPr>
              <p:spPr bwMode="auto">
                <a:xfrm>
                  <a:off x="3559" y="1505"/>
                  <a:ext cx="1" cy="1"/>
                </a:xfrm>
                <a:custGeom>
                  <a:avLst/>
                  <a:gdLst>
                    <a:gd name="T0" fmla="*/ 0 w 5"/>
                    <a:gd name="T1" fmla="*/ 0 h 5"/>
                    <a:gd name="T2" fmla="*/ 0 w 5"/>
                    <a:gd name="T3" fmla="*/ 0 h 5"/>
                    <a:gd name="T4" fmla="*/ 0 w 5"/>
                    <a:gd name="T5" fmla="*/ 0 h 5"/>
                    <a:gd name="T6" fmla="*/ 0 w 5"/>
                    <a:gd name="T7" fmla="*/ 0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5" y="3"/>
                      </a:moveTo>
                      <a:lnTo>
                        <a:pt x="3" y="0"/>
                      </a:lnTo>
                      <a:lnTo>
                        <a:pt x="1" y="2"/>
                      </a:lnTo>
                      <a:lnTo>
                        <a:pt x="0" y="3"/>
                      </a:lnTo>
                      <a:lnTo>
                        <a:pt x="0" y="5"/>
                      </a:lnTo>
                      <a:lnTo>
                        <a:pt x="5" y="3"/>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29" name="Freeform 544"/>
                <p:cNvSpPr>
                  <a:spLocks/>
                </p:cNvSpPr>
                <p:nvPr/>
              </p:nvSpPr>
              <p:spPr bwMode="auto">
                <a:xfrm>
                  <a:off x="3559" y="1506"/>
                  <a:ext cx="14" cy="35"/>
                </a:xfrm>
                <a:custGeom>
                  <a:avLst/>
                  <a:gdLst>
                    <a:gd name="T0" fmla="*/ 0 w 43"/>
                    <a:gd name="T1" fmla="*/ 0 h 105"/>
                    <a:gd name="T2" fmla="*/ 0 w 43"/>
                    <a:gd name="T3" fmla="*/ 0 h 105"/>
                    <a:gd name="T4" fmla="*/ 0 w 43"/>
                    <a:gd name="T5" fmla="*/ 0 h 105"/>
                    <a:gd name="T6" fmla="*/ 0 w 43"/>
                    <a:gd name="T7" fmla="*/ 0 h 105"/>
                    <a:gd name="T8" fmla="*/ 0 w 43"/>
                    <a:gd name="T9" fmla="*/ 0 h 105"/>
                    <a:gd name="T10" fmla="*/ 0 w 43"/>
                    <a:gd name="T11" fmla="*/ 0 h 105"/>
                    <a:gd name="T12" fmla="*/ 0 w 43"/>
                    <a:gd name="T13" fmla="*/ 0 h 105"/>
                    <a:gd name="T14" fmla="*/ 0 w 43"/>
                    <a:gd name="T15" fmla="*/ 0 h 105"/>
                    <a:gd name="T16" fmla="*/ 0 w 43"/>
                    <a:gd name="T17" fmla="*/ 0 h 105"/>
                    <a:gd name="T18" fmla="*/ 0 w 43"/>
                    <a:gd name="T19" fmla="*/ 0 h 105"/>
                    <a:gd name="T20" fmla="*/ 0 w 43"/>
                    <a:gd name="T21" fmla="*/ 0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
                    <a:gd name="T34" fmla="*/ 0 h 105"/>
                    <a:gd name="T35" fmla="*/ 43 w 43"/>
                    <a:gd name="T36" fmla="*/ 105 h 10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 h="105">
                      <a:moveTo>
                        <a:pt x="43" y="104"/>
                      </a:moveTo>
                      <a:lnTo>
                        <a:pt x="33" y="75"/>
                      </a:lnTo>
                      <a:lnTo>
                        <a:pt x="23" y="43"/>
                      </a:lnTo>
                      <a:lnTo>
                        <a:pt x="13" y="16"/>
                      </a:lnTo>
                      <a:lnTo>
                        <a:pt x="5" y="0"/>
                      </a:lnTo>
                      <a:lnTo>
                        <a:pt x="0" y="2"/>
                      </a:lnTo>
                      <a:lnTo>
                        <a:pt x="7" y="17"/>
                      </a:lnTo>
                      <a:lnTo>
                        <a:pt x="17" y="46"/>
                      </a:lnTo>
                      <a:lnTo>
                        <a:pt x="29" y="77"/>
                      </a:lnTo>
                      <a:lnTo>
                        <a:pt x="37" y="105"/>
                      </a:lnTo>
                      <a:lnTo>
                        <a:pt x="43" y="104"/>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30" name="Freeform 545"/>
                <p:cNvSpPr>
                  <a:spLocks/>
                </p:cNvSpPr>
                <p:nvPr/>
              </p:nvSpPr>
              <p:spPr bwMode="auto">
                <a:xfrm>
                  <a:off x="3571" y="1540"/>
                  <a:ext cx="2" cy="1"/>
                </a:xfrm>
                <a:custGeom>
                  <a:avLst/>
                  <a:gdLst>
                    <a:gd name="T0" fmla="*/ 0 w 6"/>
                    <a:gd name="T1" fmla="*/ 0 h 3"/>
                    <a:gd name="T2" fmla="*/ 0 w 6"/>
                    <a:gd name="T3" fmla="*/ 0 h 3"/>
                    <a:gd name="T4" fmla="*/ 0 w 6"/>
                    <a:gd name="T5" fmla="*/ 0 h 3"/>
                    <a:gd name="T6" fmla="*/ 0 w 6"/>
                    <a:gd name="T7" fmla="*/ 0 h 3"/>
                    <a:gd name="T8" fmla="*/ 0 w 6"/>
                    <a:gd name="T9" fmla="*/ 0 h 3"/>
                    <a:gd name="T10" fmla="*/ 0 w 6"/>
                    <a:gd name="T11" fmla="*/ 0 h 3"/>
                    <a:gd name="T12" fmla="*/ 0 60000 65536"/>
                    <a:gd name="T13" fmla="*/ 0 60000 65536"/>
                    <a:gd name="T14" fmla="*/ 0 60000 65536"/>
                    <a:gd name="T15" fmla="*/ 0 60000 65536"/>
                    <a:gd name="T16" fmla="*/ 0 60000 65536"/>
                    <a:gd name="T17" fmla="*/ 0 60000 65536"/>
                    <a:gd name="T18" fmla="*/ 0 w 6"/>
                    <a:gd name="T19" fmla="*/ 0 h 3"/>
                    <a:gd name="T20" fmla="*/ 6 w 6"/>
                    <a:gd name="T21" fmla="*/ 3 h 3"/>
                  </a:gdLst>
                  <a:ahLst/>
                  <a:cxnLst>
                    <a:cxn ang="T12">
                      <a:pos x="T0" y="T1"/>
                    </a:cxn>
                    <a:cxn ang="T13">
                      <a:pos x="T2" y="T3"/>
                    </a:cxn>
                    <a:cxn ang="T14">
                      <a:pos x="T4" y="T5"/>
                    </a:cxn>
                    <a:cxn ang="T15">
                      <a:pos x="T6" y="T7"/>
                    </a:cxn>
                    <a:cxn ang="T16">
                      <a:pos x="T8" y="T9"/>
                    </a:cxn>
                    <a:cxn ang="T17">
                      <a:pos x="T10" y="T11"/>
                    </a:cxn>
                  </a:cxnLst>
                  <a:rect l="T18" t="T19" r="T20" b="T21"/>
                  <a:pathLst>
                    <a:path w="6" h="3">
                      <a:moveTo>
                        <a:pt x="0" y="1"/>
                      </a:moveTo>
                      <a:lnTo>
                        <a:pt x="1" y="3"/>
                      </a:lnTo>
                      <a:lnTo>
                        <a:pt x="3" y="3"/>
                      </a:lnTo>
                      <a:lnTo>
                        <a:pt x="5" y="2"/>
                      </a:lnTo>
                      <a:lnTo>
                        <a:pt x="6" y="0"/>
                      </a:lnTo>
                      <a:lnTo>
                        <a:pt x="0" y="1"/>
                      </a:lnTo>
                      <a:close/>
                    </a:path>
                  </a:pathLst>
                </a:custGeom>
                <a:solidFill>
                  <a:srgbClr val="FCEEB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31" name="Freeform 546"/>
                <p:cNvSpPr>
                  <a:spLocks/>
                </p:cNvSpPr>
                <p:nvPr/>
              </p:nvSpPr>
              <p:spPr bwMode="auto">
                <a:xfrm>
                  <a:off x="3451" y="1477"/>
                  <a:ext cx="3" cy="2"/>
                </a:xfrm>
                <a:custGeom>
                  <a:avLst/>
                  <a:gdLst>
                    <a:gd name="T0" fmla="*/ 0 w 8"/>
                    <a:gd name="T1" fmla="*/ 0 h 5"/>
                    <a:gd name="T2" fmla="*/ 0 w 8"/>
                    <a:gd name="T3" fmla="*/ 0 h 5"/>
                    <a:gd name="T4" fmla="*/ 0 w 8"/>
                    <a:gd name="T5" fmla="*/ 0 h 5"/>
                    <a:gd name="T6" fmla="*/ 0 w 8"/>
                    <a:gd name="T7" fmla="*/ 0 h 5"/>
                    <a:gd name="T8" fmla="*/ 0 w 8"/>
                    <a:gd name="T9" fmla="*/ 0 h 5"/>
                    <a:gd name="T10" fmla="*/ 0 w 8"/>
                    <a:gd name="T11" fmla="*/ 0 h 5"/>
                    <a:gd name="T12" fmla="*/ 0 w 8"/>
                    <a:gd name="T13" fmla="*/ 0 h 5"/>
                    <a:gd name="T14" fmla="*/ 0 w 8"/>
                    <a:gd name="T15" fmla="*/ 0 h 5"/>
                    <a:gd name="T16" fmla="*/ 0 w 8"/>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5"/>
                    <a:gd name="T29" fmla="*/ 8 w 8"/>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5">
                      <a:moveTo>
                        <a:pt x="5" y="0"/>
                      </a:moveTo>
                      <a:lnTo>
                        <a:pt x="7" y="0"/>
                      </a:lnTo>
                      <a:lnTo>
                        <a:pt x="8" y="2"/>
                      </a:lnTo>
                      <a:lnTo>
                        <a:pt x="8" y="4"/>
                      </a:lnTo>
                      <a:lnTo>
                        <a:pt x="5" y="5"/>
                      </a:lnTo>
                      <a:lnTo>
                        <a:pt x="1" y="4"/>
                      </a:lnTo>
                      <a:lnTo>
                        <a:pt x="0" y="3"/>
                      </a:lnTo>
                      <a:lnTo>
                        <a:pt x="1" y="1"/>
                      </a:lnTo>
                      <a:lnTo>
                        <a:pt x="5" y="0"/>
                      </a:lnTo>
                      <a:close/>
                    </a:path>
                  </a:pathLst>
                </a:custGeom>
                <a:solidFill>
                  <a:srgbClr val="C3C3C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32" name="Freeform 547"/>
                <p:cNvSpPr>
                  <a:spLocks/>
                </p:cNvSpPr>
                <p:nvPr/>
              </p:nvSpPr>
              <p:spPr bwMode="auto">
                <a:xfrm>
                  <a:off x="3454" y="1479"/>
                  <a:ext cx="1" cy="1"/>
                </a:xfrm>
                <a:custGeom>
                  <a:avLst/>
                  <a:gdLst>
                    <a:gd name="T0" fmla="*/ 0 w 3"/>
                    <a:gd name="T1" fmla="*/ 0 h 3"/>
                    <a:gd name="T2" fmla="*/ 0 w 3"/>
                    <a:gd name="T3" fmla="*/ 0 h 3"/>
                    <a:gd name="T4" fmla="*/ 0 w 3"/>
                    <a:gd name="T5" fmla="*/ 0 h 3"/>
                    <a:gd name="T6" fmla="*/ 0 w 3"/>
                    <a:gd name="T7" fmla="*/ 0 h 3"/>
                    <a:gd name="T8" fmla="*/ 0 w 3"/>
                    <a:gd name="T9" fmla="*/ 0 h 3"/>
                    <a:gd name="T10" fmla="*/ 0 w 3"/>
                    <a:gd name="T11" fmla="*/ 0 h 3"/>
                    <a:gd name="T12" fmla="*/ 0 w 3"/>
                    <a:gd name="T13" fmla="*/ 0 h 3"/>
                    <a:gd name="T14" fmla="*/ 0 w 3"/>
                    <a:gd name="T15" fmla="*/ 0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1" y="0"/>
                      </a:moveTo>
                      <a:lnTo>
                        <a:pt x="2" y="0"/>
                      </a:lnTo>
                      <a:lnTo>
                        <a:pt x="3" y="1"/>
                      </a:lnTo>
                      <a:lnTo>
                        <a:pt x="3" y="2"/>
                      </a:lnTo>
                      <a:lnTo>
                        <a:pt x="2" y="3"/>
                      </a:lnTo>
                      <a:lnTo>
                        <a:pt x="0" y="3"/>
                      </a:lnTo>
                      <a:lnTo>
                        <a:pt x="0" y="2"/>
                      </a:lnTo>
                      <a:lnTo>
                        <a:pt x="0" y="1"/>
                      </a:lnTo>
                      <a:lnTo>
                        <a:pt x="1" y="0"/>
                      </a:lnTo>
                      <a:close/>
                    </a:path>
                  </a:pathLst>
                </a:custGeom>
                <a:solidFill>
                  <a:srgbClr val="C3C3C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33" name="Freeform 548"/>
                <p:cNvSpPr>
                  <a:spLocks/>
                </p:cNvSpPr>
                <p:nvPr/>
              </p:nvSpPr>
              <p:spPr bwMode="auto">
                <a:xfrm>
                  <a:off x="3451" y="1426"/>
                  <a:ext cx="228" cy="43"/>
                </a:xfrm>
                <a:custGeom>
                  <a:avLst/>
                  <a:gdLst>
                    <a:gd name="T0" fmla="*/ 0 w 682"/>
                    <a:gd name="T1" fmla="*/ 0 h 129"/>
                    <a:gd name="T2" fmla="*/ 0 w 682"/>
                    <a:gd name="T3" fmla="*/ 0 h 129"/>
                    <a:gd name="T4" fmla="*/ 0 w 682"/>
                    <a:gd name="T5" fmla="*/ 0 h 129"/>
                    <a:gd name="T6" fmla="*/ 1 w 682"/>
                    <a:gd name="T7" fmla="*/ 0 h 129"/>
                    <a:gd name="T8" fmla="*/ 1 w 682"/>
                    <a:gd name="T9" fmla="*/ 0 h 129"/>
                    <a:gd name="T10" fmla="*/ 1 w 682"/>
                    <a:gd name="T11" fmla="*/ 0 h 129"/>
                    <a:gd name="T12" fmla="*/ 1 w 682"/>
                    <a:gd name="T13" fmla="*/ 0 h 129"/>
                    <a:gd name="T14" fmla="*/ 1 w 682"/>
                    <a:gd name="T15" fmla="*/ 0 h 129"/>
                    <a:gd name="T16" fmla="*/ 1 w 682"/>
                    <a:gd name="T17" fmla="*/ 0 h 129"/>
                    <a:gd name="T18" fmla="*/ 1 w 682"/>
                    <a:gd name="T19" fmla="*/ 0 h 129"/>
                    <a:gd name="T20" fmla="*/ 1 w 682"/>
                    <a:gd name="T21" fmla="*/ 0 h 129"/>
                    <a:gd name="T22" fmla="*/ 1 w 682"/>
                    <a:gd name="T23" fmla="*/ 0 h 129"/>
                    <a:gd name="T24" fmla="*/ 1 w 682"/>
                    <a:gd name="T25" fmla="*/ 0 h 129"/>
                    <a:gd name="T26" fmla="*/ 1 w 682"/>
                    <a:gd name="T27" fmla="*/ 0 h 129"/>
                    <a:gd name="T28" fmla="*/ 1 w 682"/>
                    <a:gd name="T29" fmla="*/ 0 h 129"/>
                    <a:gd name="T30" fmla="*/ 1 w 682"/>
                    <a:gd name="T31" fmla="*/ 0 h 129"/>
                    <a:gd name="T32" fmla="*/ 1 w 682"/>
                    <a:gd name="T33" fmla="*/ 0 h 129"/>
                    <a:gd name="T34" fmla="*/ 1 w 682"/>
                    <a:gd name="T35" fmla="*/ 0 h 129"/>
                    <a:gd name="T36" fmla="*/ 1 w 682"/>
                    <a:gd name="T37" fmla="*/ 0 h 129"/>
                    <a:gd name="T38" fmla="*/ 1 w 682"/>
                    <a:gd name="T39" fmla="*/ 0 h 129"/>
                    <a:gd name="T40" fmla="*/ 1 w 682"/>
                    <a:gd name="T41" fmla="*/ 0 h 129"/>
                    <a:gd name="T42" fmla="*/ 1 w 682"/>
                    <a:gd name="T43" fmla="*/ 0 h 129"/>
                    <a:gd name="T44" fmla="*/ 0 w 682"/>
                    <a:gd name="T45" fmla="*/ 0 h 129"/>
                    <a:gd name="T46" fmla="*/ 0 w 682"/>
                    <a:gd name="T47" fmla="*/ 0 h 129"/>
                    <a:gd name="T48" fmla="*/ 0 w 682"/>
                    <a:gd name="T49" fmla="*/ 0 h 129"/>
                    <a:gd name="T50" fmla="*/ 0 w 682"/>
                    <a:gd name="T51" fmla="*/ 0 h 129"/>
                    <a:gd name="T52" fmla="*/ 0 w 682"/>
                    <a:gd name="T53" fmla="*/ 0 h 129"/>
                    <a:gd name="T54" fmla="*/ 0 w 682"/>
                    <a:gd name="T55" fmla="*/ 0 h 129"/>
                    <a:gd name="T56" fmla="*/ 0 w 682"/>
                    <a:gd name="T57" fmla="*/ 0 h 129"/>
                    <a:gd name="T58" fmla="*/ 0 w 682"/>
                    <a:gd name="T59" fmla="*/ 0 h 129"/>
                    <a:gd name="T60" fmla="*/ 0 w 682"/>
                    <a:gd name="T61" fmla="*/ 0 h 129"/>
                    <a:gd name="T62" fmla="*/ 0 w 682"/>
                    <a:gd name="T63" fmla="*/ 0 h 129"/>
                    <a:gd name="T64" fmla="*/ 0 w 682"/>
                    <a:gd name="T65" fmla="*/ 0 h 129"/>
                    <a:gd name="T66" fmla="*/ 0 w 682"/>
                    <a:gd name="T67" fmla="*/ 0 h 12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82"/>
                    <a:gd name="T103" fmla="*/ 0 h 129"/>
                    <a:gd name="T104" fmla="*/ 682 w 682"/>
                    <a:gd name="T105" fmla="*/ 129 h 12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82" h="129">
                      <a:moveTo>
                        <a:pt x="3" y="129"/>
                      </a:moveTo>
                      <a:lnTo>
                        <a:pt x="35" y="124"/>
                      </a:lnTo>
                      <a:lnTo>
                        <a:pt x="88" y="116"/>
                      </a:lnTo>
                      <a:lnTo>
                        <a:pt x="155" y="108"/>
                      </a:lnTo>
                      <a:lnTo>
                        <a:pt x="228" y="99"/>
                      </a:lnTo>
                      <a:lnTo>
                        <a:pt x="301" y="90"/>
                      </a:lnTo>
                      <a:lnTo>
                        <a:pt x="365" y="82"/>
                      </a:lnTo>
                      <a:lnTo>
                        <a:pt x="413" y="77"/>
                      </a:lnTo>
                      <a:lnTo>
                        <a:pt x="438" y="73"/>
                      </a:lnTo>
                      <a:lnTo>
                        <a:pt x="464" y="72"/>
                      </a:lnTo>
                      <a:lnTo>
                        <a:pt x="496" y="73"/>
                      </a:lnTo>
                      <a:lnTo>
                        <a:pt x="525" y="74"/>
                      </a:lnTo>
                      <a:lnTo>
                        <a:pt x="544" y="74"/>
                      </a:lnTo>
                      <a:lnTo>
                        <a:pt x="554" y="73"/>
                      </a:lnTo>
                      <a:lnTo>
                        <a:pt x="565" y="70"/>
                      </a:lnTo>
                      <a:lnTo>
                        <a:pt x="575" y="67"/>
                      </a:lnTo>
                      <a:lnTo>
                        <a:pt x="584" y="63"/>
                      </a:lnTo>
                      <a:lnTo>
                        <a:pt x="598" y="56"/>
                      </a:lnTo>
                      <a:lnTo>
                        <a:pt x="604" y="53"/>
                      </a:lnTo>
                      <a:lnTo>
                        <a:pt x="611" y="50"/>
                      </a:lnTo>
                      <a:lnTo>
                        <a:pt x="627" y="44"/>
                      </a:lnTo>
                      <a:lnTo>
                        <a:pt x="643" y="36"/>
                      </a:lnTo>
                      <a:lnTo>
                        <a:pt x="654" y="29"/>
                      </a:lnTo>
                      <a:lnTo>
                        <a:pt x="664" y="22"/>
                      </a:lnTo>
                      <a:lnTo>
                        <a:pt x="677" y="15"/>
                      </a:lnTo>
                      <a:lnTo>
                        <a:pt x="679" y="13"/>
                      </a:lnTo>
                      <a:lnTo>
                        <a:pt x="682" y="11"/>
                      </a:lnTo>
                      <a:lnTo>
                        <a:pt x="682" y="9"/>
                      </a:lnTo>
                      <a:lnTo>
                        <a:pt x="682" y="6"/>
                      </a:lnTo>
                      <a:lnTo>
                        <a:pt x="680" y="5"/>
                      </a:lnTo>
                      <a:lnTo>
                        <a:pt x="678" y="3"/>
                      </a:lnTo>
                      <a:lnTo>
                        <a:pt x="675" y="2"/>
                      </a:lnTo>
                      <a:lnTo>
                        <a:pt x="669" y="1"/>
                      </a:lnTo>
                      <a:lnTo>
                        <a:pt x="660" y="0"/>
                      </a:lnTo>
                      <a:lnTo>
                        <a:pt x="647" y="0"/>
                      </a:lnTo>
                      <a:lnTo>
                        <a:pt x="633" y="0"/>
                      </a:lnTo>
                      <a:lnTo>
                        <a:pt x="617" y="1"/>
                      </a:lnTo>
                      <a:lnTo>
                        <a:pt x="581" y="4"/>
                      </a:lnTo>
                      <a:lnTo>
                        <a:pt x="543" y="10"/>
                      </a:lnTo>
                      <a:lnTo>
                        <a:pt x="506" y="15"/>
                      </a:lnTo>
                      <a:lnTo>
                        <a:pt x="471" y="21"/>
                      </a:lnTo>
                      <a:lnTo>
                        <a:pt x="442" y="25"/>
                      </a:lnTo>
                      <a:lnTo>
                        <a:pt x="421" y="29"/>
                      </a:lnTo>
                      <a:lnTo>
                        <a:pt x="397" y="34"/>
                      </a:lnTo>
                      <a:lnTo>
                        <a:pt x="358" y="40"/>
                      </a:lnTo>
                      <a:lnTo>
                        <a:pt x="308" y="48"/>
                      </a:lnTo>
                      <a:lnTo>
                        <a:pt x="255" y="57"/>
                      </a:lnTo>
                      <a:lnTo>
                        <a:pt x="202" y="65"/>
                      </a:lnTo>
                      <a:lnTo>
                        <a:pt x="157" y="72"/>
                      </a:lnTo>
                      <a:lnTo>
                        <a:pt x="122" y="79"/>
                      </a:lnTo>
                      <a:lnTo>
                        <a:pt x="104" y="82"/>
                      </a:lnTo>
                      <a:lnTo>
                        <a:pt x="81" y="86"/>
                      </a:lnTo>
                      <a:lnTo>
                        <a:pt x="47" y="91"/>
                      </a:lnTo>
                      <a:lnTo>
                        <a:pt x="14" y="96"/>
                      </a:lnTo>
                      <a:lnTo>
                        <a:pt x="0" y="99"/>
                      </a:lnTo>
                      <a:lnTo>
                        <a:pt x="3" y="99"/>
                      </a:lnTo>
                      <a:lnTo>
                        <a:pt x="9" y="100"/>
                      </a:lnTo>
                      <a:lnTo>
                        <a:pt x="13" y="102"/>
                      </a:lnTo>
                      <a:lnTo>
                        <a:pt x="18" y="105"/>
                      </a:lnTo>
                      <a:lnTo>
                        <a:pt x="177" y="83"/>
                      </a:lnTo>
                      <a:lnTo>
                        <a:pt x="15" y="113"/>
                      </a:lnTo>
                      <a:lnTo>
                        <a:pt x="10" y="116"/>
                      </a:lnTo>
                      <a:lnTo>
                        <a:pt x="5" y="123"/>
                      </a:lnTo>
                      <a:lnTo>
                        <a:pt x="4" y="125"/>
                      </a:lnTo>
                      <a:lnTo>
                        <a:pt x="3" y="127"/>
                      </a:lnTo>
                      <a:lnTo>
                        <a:pt x="2" y="128"/>
                      </a:lnTo>
                      <a:lnTo>
                        <a:pt x="2" y="129"/>
                      </a:lnTo>
                      <a:lnTo>
                        <a:pt x="3" y="129"/>
                      </a:lnTo>
                      <a:close/>
                    </a:path>
                  </a:pathLst>
                </a:custGeom>
                <a:solidFill>
                  <a:srgbClr val="705A3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34" name="Freeform 549"/>
                <p:cNvSpPr>
                  <a:spLocks/>
                </p:cNvSpPr>
                <p:nvPr/>
              </p:nvSpPr>
              <p:spPr bwMode="auto">
                <a:xfrm>
                  <a:off x="3452" y="1450"/>
                  <a:ext cx="145" cy="20"/>
                </a:xfrm>
                <a:custGeom>
                  <a:avLst/>
                  <a:gdLst>
                    <a:gd name="T0" fmla="*/ 1 w 435"/>
                    <a:gd name="T1" fmla="*/ 0 h 58"/>
                    <a:gd name="T2" fmla="*/ 1 w 435"/>
                    <a:gd name="T3" fmla="*/ 0 h 58"/>
                    <a:gd name="T4" fmla="*/ 1 w 435"/>
                    <a:gd name="T5" fmla="*/ 0 h 58"/>
                    <a:gd name="T6" fmla="*/ 0 w 435"/>
                    <a:gd name="T7" fmla="*/ 0 h 58"/>
                    <a:gd name="T8" fmla="*/ 0 w 435"/>
                    <a:gd name="T9" fmla="*/ 0 h 58"/>
                    <a:gd name="T10" fmla="*/ 0 w 435"/>
                    <a:gd name="T11" fmla="*/ 0 h 58"/>
                    <a:gd name="T12" fmla="*/ 0 w 435"/>
                    <a:gd name="T13" fmla="*/ 0 h 58"/>
                    <a:gd name="T14" fmla="*/ 0 w 435"/>
                    <a:gd name="T15" fmla="*/ 0 h 58"/>
                    <a:gd name="T16" fmla="*/ 0 w 435"/>
                    <a:gd name="T17" fmla="*/ 0 h 58"/>
                    <a:gd name="T18" fmla="*/ 0 w 435"/>
                    <a:gd name="T19" fmla="*/ 0 h 58"/>
                    <a:gd name="T20" fmla="*/ 0 w 435"/>
                    <a:gd name="T21" fmla="*/ 0 h 58"/>
                    <a:gd name="T22" fmla="*/ 0 w 435"/>
                    <a:gd name="T23" fmla="*/ 0 h 58"/>
                    <a:gd name="T24" fmla="*/ 0 w 435"/>
                    <a:gd name="T25" fmla="*/ 0 h 58"/>
                    <a:gd name="T26" fmla="*/ 0 w 435"/>
                    <a:gd name="T27" fmla="*/ 0 h 58"/>
                    <a:gd name="T28" fmla="*/ 0 w 435"/>
                    <a:gd name="T29" fmla="*/ 0 h 58"/>
                    <a:gd name="T30" fmla="*/ 0 w 435"/>
                    <a:gd name="T31" fmla="*/ 0 h 58"/>
                    <a:gd name="T32" fmla="*/ 0 w 435"/>
                    <a:gd name="T33" fmla="*/ 0 h 58"/>
                    <a:gd name="T34" fmla="*/ 1 w 435"/>
                    <a:gd name="T35" fmla="*/ 0 h 58"/>
                    <a:gd name="T36" fmla="*/ 1 w 435"/>
                    <a:gd name="T37" fmla="*/ 0 h 58"/>
                    <a:gd name="T38" fmla="*/ 1 w 435"/>
                    <a:gd name="T39" fmla="*/ 0 h 58"/>
                    <a:gd name="T40" fmla="*/ 1 w 435"/>
                    <a:gd name="T41" fmla="*/ 0 h 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35"/>
                    <a:gd name="T64" fmla="*/ 0 h 58"/>
                    <a:gd name="T65" fmla="*/ 435 w 435"/>
                    <a:gd name="T66" fmla="*/ 58 h 5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35" h="58">
                      <a:moveTo>
                        <a:pt x="435" y="0"/>
                      </a:moveTo>
                      <a:lnTo>
                        <a:pt x="435" y="0"/>
                      </a:lnTo>
                      <a:lnTo>
                        <a:pt x="410" y="4"/>
                      </a:lnTo>
                      <a:lnTo>
                        <a:pt x="362" y="9"/>
                      </a:lnTo>
                      <a:lnTo>
                        <a:pt x="298" y="17"/>
                      </a:lnTo>
                      <a:lnTo>
                        <a:pt x="225" y="25"/>
                      </a:lnTo>
                      <a:lnTo>
                        <a:pt x="152" y="35"/>
                      </a:lnTo>
                      <a:lnTo>
                        <a:pt x="85" y="44"/>
                      </a:lnTo>
                      <a:lnTo>
                        <a:pt x="32" y="52"/>
                      </a:lnTo>
                      <a:lnTo>
                        <a:pt x="0" y="56"/>
                      </a:lnTo>
                      <a:lnTo>
                        <a:pt x="1" y="58"/>
                      </a:lnTo>
                      <a:lnTo>
                        <a:pt x="32" y="53"/>
                      </a:lnTo>
                      <a:lnTo>
                        <a:pt x="85" y="45"/>
                      </a:lnTo>
                      <a:lnTo>
                        <a:pt x="152" y="37"/>
                      </a:lnTo>
                      <a:lnTo>
                        <a:pt x="225" y="28"/>
                      </a:lnTo>
                      <a:lnTo>
                        <a:pt x="298" y="18"/>
                      </a:lnTo>
                      <a:lnTo>
                        <a:pt x="362" y="11"/>
                      </a:lnTo>
                      <a:lnTo>
                        <a:pt x="410" y="5"/>
                      </a:lnTo>
                      <a:lnTo>
                        <a:pt x="435" y="2"/>
                      </a:lnTo>
                      <a:lnTo>
                        <a:pt x="435"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35" name="Freeform 550"/>
                <p:cNvSpPr>
                  <a:spLocks/>
                </p:cNvSpPr>
                <p:nvPr/>
              </p:nvSpPr>
              <p:spPr bwMode="auto">
                <a:xfrm>
                  <a:off x="3597" y="1450"/>
                  <a:ext cx="36" cy="2"/>
                </a:xfrm>
                <a:custGeom>
                  <a:avLst/>
                  <a:gdLst>
                    <a:gd name="T0" fmla="*/ 0 w 106"/>
                    <a:gd name="T1" fmla="*/ 0 h 5"/>
                    <a:gd name="T2" fmla="*/ 0 w 106"/>
                    <a:gd name="T3" fmla="*/ 0 h 5"/>
                    <a:gd name="T4" fmla="*/ 0 w 106"/>
                    <a:gd name="T5" fmla="*/ 0 h 5"/>
                    <a:gd name="T6" fmla="*/ 0 w 106"/>
                    <a:gd name="T7" fmla="*/ 0 h 5"/>
                    <a:gd name="T8" fmla="*/ 0 w 106"/>
                    <a:gd name="T9" fmla="*/ 0 h 5"/>
                    <a:gd name="T10" fmla="*/ 0 w 106"/>
                    <a:gd name="T11" fmla="*/ 0 h 5"/>
                    <a:gd name="T12" fmla="*/ 0 w 106"/>
                    <a:gd name="T13" fmla="*/ 0 h 5"/>
                    <a:gd name="T14" fmla="*/ 0 w 106"/>
                    <a:gd name="T15" fmla="*/ 0 h 5"/>
                    <a:gd name="T16" fmla="*/ 0 w 106"/>
                    <a:gd name="T17" fmla="*/ 0 h 5"/>
                    <a:gd name="T18" fmla="*/ 0 w 106"/>
                    <a:gd name="T19" fmla="*/ 0 h 5"/>
                    <a:gd name="T20" fmla="*/ 0 w 106"/>
                    <a:gd name="T21" fmla="*/ 0 h 5"/>
                    <a:gd name="T22" fmla="*/ 0 w 106"/>
                    <a:gd name="T23" fmla="*/ 0 h 5"/>
                    <a:gd name="T24" fmla="*/ 0 w 106"/>
                    <a:gd name="T25" fmla="*/ 0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6"/>
                    <a:gd name="T40" fmla="*/ 0 h 5"/>
                    <a:gd name="T41" fmla="*/ 106 w 106"/>
                    <a:gd name="T42" fmla="*/ 5 h 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6" h="5">
                      <a:moveTo>
                        <a:pt x="106" y="3"/>
                      </a:moveTo>
                      <a:lnTo>
                        <a:pt x="106" y="3"/>
                      </a:lnTo>
                      <a:lnTo>
                        <a:pt x="87" y="2"/>
                      </a:lnTo>
                      <a:lnTo>
                        <a:pt x="58" y="1"/>
                      </a:lnTo>
                      <a:lnTo>
                        <a:pt x="26" y="0"/>
                      </a:lnTo>
                      <a:lnTo>
                        <a:pt x="0" y="1"/>
                      </a:lnTo>
                      <a:lnTo>
                        <a:pt x="0" y="3"/>
                      </a:lnTo>
                      <a:lnTo>
                        <a:pt x="26" y="2"/>
                      </a:lnTo>
                      <a:lnTo>
                        <a:pt x="58" y="3"/>
                      </a:lnTo>
                      <a:lnTo>
                        <a:pt x="87" y="5"/>
                      </a:lnTo>
                      <a:lnTo>
                        <a:pt x="106" y="5"/>
                      </a:lnTo>
                      <a:lnTo>
                        <a:pt x="106" y="3"/>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36" name="Freeform 551"/>
                <p:cNvSpPr>
                  <a:spLocks/>
                </p:cNvSpPr>
                <p:nvPr/>
              </p:nvSpPr>
              <p:spPr bwMode="auto">
                <a:xfrm>
                  <a:off x="3633" y="1444"/>
                  <a:ext cx="20" cy="8"/>
                </a:xfrm>
                <a:custGeom>
                  <a:avLst/>
                  <a:gdLst>
                    <a:gd name="T0" fmla="*/ 0 w 60"/>
                    <a:gd name="T1" fmla="*/ 0 h 23"/>
                    <a:gd name="T2" fmla="*/ 0 w 60"/>
                    <a:gd name="T3" fmla="*/ 0 h 23"/>
                    <a:gd name="T4" fmla="*/ 0 w 60"/>
                    <a:gd name="T5" fmla="*/ 0 h 23"/>
                    <a:gd name="T6" fmla="*/ 0 w 60"/>
                    <a:gd name="T7" fmla="*/ 0 h 23"/>
                    <a:gd name="T8" fmla="*/ 0 w 60"/>
                    <a:gd name="T9" fmla="*/ 0 h 23"/>
                    <a:gd name="T10" fmla="*/ 0 w 60"/>
                    <a:gd name="T11" fmla="*/ 0 h 23"/>
                    <a:gd name="T12" fmla="*/ 0 w 60"/>
                    <a:gd name="T13" fmla="*/ 0 h 23"/>
                    <a:gd name="T14" fmla="*/ 0 w 60"/>
                    <a:gd name="T15" fmla="*/ 0 h 23"/>
                    <a:gd name="T16" fmla="*/ 0 w 60"/>
                    <a:gd name="T17" fmla="*/ 0 h 23"/>
                    <a:gd name="T18" fmla="*/ 0 w 60"/>
                    <a:gd name="T19" fmla="*/ 0 h 23"/>
                    <a:gd name="T20" fmla="*/ 0 w 60"/>
                    <a:gd name="T21" fmla="*/ 0 h 23"/>
                    <a:gd name="T22" fmla="*/ 0 w 60"/>
                    <a:gd name="T23" fmla="*/ 0 h 23"/>
                    <a:gd name="T24" fmla="*/ 0 w 60"/>
                    <a:gd name="T25" fmla="*/ 0 h 23"/>
                    <a:gd name="T26" fmla="*/ 0 w 60"/>
                    <a:gd name="T27" fmla="*/ 0 h 23"/>
                    <a:gd name="T28" fmla="*/ 0 w 60"/>
                    <a:gd name="T29" fmla="*/ 0 h 23"/>
                    <a:gd name="T30" fmla="*/ 0 w 60"/>
                    <a:gd name="T31" fmla="*/ 0 h 23"/>
                    <a:gd name="T32" fmla="*/ 0 w 60"/>
                    <a:gd name="T33" fmla="*/ 0 h 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23"/>
                    <a:gd name="T53" fmla="*/ 60 w 60"/>
                    <a:gd name="T54" fmla="*/ 23 h 2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23">
                      <a:moveTo>
                        <a:pt x="60" y="0"/>
                      </a:moveTo>
                      <a:lnTo>
                        <a:pt x="59" y="0"/>
                      </a:lnTo>
                      <a:lnTo>
                        <a:pt x="54" y="3"/>
                      </a:lnTo>
                      <a:lnTo>
                        <a:pt x="39" y="10"/>
                      </a:lnTo>
                      <a:lnTo>
                        <a:pt x="30" y="13"/>
                      </a:lnTo>
                      <a:lnTo>
                        <a:pt x="21" y="17"/>
                      </a:lnTo>
                      <a:lnTo>
                        <a:pt x="10" y="19"/>
                      </a:lnTo>
                      <a:lnTo>
                        <a:pt x="0" y="21"/>
                      </a:lnTo>
                      <a:lnTo>
                        <a:pt x="0" y="23"/>
                      </a:lnTo>
                      <a:lnTo>
                        <a:pt x="10" y="21"/>
                      </a:lnTo>
                      <a:lnTo>
                        <a:pt x="21" y="18"/>
                      </a:lnTo>
                      <a:lnTo>
                        <a:pt x="31" y="15"/>
                      </a:lnTo>
                      <a:lnTo>
                        <a:pt x="40" y="11"/>
                      </a:lnTo>
                      <a:lnTo>
                        <a:pt x="54" y="4"/>
                      </a:lnTo>
                      <a:lnTo>
                        <a:pt x="60" y="1"/>
                      </a:lnTo>
                      <a:lnTo>
                        <a:pt x="60"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37" name="Freeform 552"/>
                <p:cNvSpPr>
                  <a:spLocks/>
                </p:cNvSpPr>
                <p:nvPr/>
              </p:nvSpPr>
              <p:spPr bwMode="auto">
                <a:xfrm>
                  <a:off x="3653" y="1436"/>
                  <a:ext cx="17" cy="8"/>
                </a:xfrm>
                <a:custGeom>
                  <a:avLst/>
                  <a:gdLst>
                    <a:gd name="T0" fmla="*/ 0 w 51"/>
                    <a:gd name="T1" fmla="*/ 0 h 26"/>
                    <a:gd name="T2" fmla="*/ 0 w 51"/>
                    <a:gd name="T3" fmla="*/ 0 h 26"/>
                    <a:gd name="T4" fmla="*/ 0 w 51"/>
                    <a:gd name="T5" fmla="*/ 0 h 26"/>
                    <a:gd name="T6" fmla="*/ 0 w 51"/>
                    <a:gd name="T7" fmla="*/ 0 h 26"/>
                    <a:gd name="T8" fmla="*/ 0 w 51"/>
                    <a:gd name="T9" fmla="*/ 0 h 26"/>
                    <a:gd name="T10" fmla="*/ 0 w 51"/>
                    <a:gd name="T11" fmla="*/ 0 h 26"/>
                    <a:gd name="T12" fmla="*/ 0 w 51"/>
                    <a:gd name="T13" fmla="*/ 0 h 26"/>
                    <a:gd name="T14" fmla="*/ 0 w 51"/>
                    <a:gd name="T15" fmla="*/ 0 h 26"/>
                    <a:gd name="T16" fmla="*/ 0 w 51"/>
                    <a:gd name="T17" fmla="*/ 0 h 26"/>
                    <a:gd name="T18" fmla="*/ 0 w 51"/>
                    <a:gd name="T19" fmla="*/ 0 h 26"/>
                    <a:gd name="T20" fmla="*/ 0 w 51"/>
                    <a:gd name="T21" fmla="*/ 0 h 26"/>
                    <a:gd name="T22" fmla="*/ 0 w 51"/>
                    <a:gd name="T23" fmla="*/ 0 h 26"/>
                    <a:gd name="T24" fmla="*/ 0 w 51"/>
                    <a:gd name="T25" fmla="*/ 0 h 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
                    <a:gd name="T40" fmla="*/ 0 h 26"/>
                    <a:gd name="T41" fmla="*/ 51 w 51"/>
                    <a:gd name="T42" fmla="*/ 26 h 2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 h="26">
                      <a:moveTo>
                        <a:pt x="50" y="0"/>
                      </a:moveTo>
                      <a:lnTo>
                        <a:pt x="50" y="0"/>
                      </a:lnTo>
                      <a:lnTo>
                        <a:pt x="39" y="8"/>
                      </a:lnTo>
                      <a:lnTo>
                        <a:pt x="22" y="15"/>
                      </a:lnTo>
                      <a:lnTo>
                        <a:pt x="7" y="21"/>
                      </a:lnTo>
                      <a:lnTo>
                        <a:pt x="0" y="25"/>
                      </a:lnTo>
                      <a:lnTo>
                        <a:pt x="0" y="26"/>
                      </a:lnTo>
                      <a:lnTo>
                        <a:pt x="7" y="22"/>
                      </a:lnTo>
                      <a:lnTo>
                        <a:pt x="23" y="16"/>
                      </a:lnTo>
                      <a:lnTo>
                        <a:pt x="41" y="9"/>
                      </a:lnTo>
                      <a:lnTo>
                        <a:pt x="51" y="1"/>
                      </a:lnTo>
                      <a:lnTo>
                        <a:pt x="50"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38" name="Freeform 553"/>
                <p:cNvSpPr>
                  <a:spLocks/>
                </p:cNvSpPr>
                <p:nvPr/>
              </p:nvSpPr>
              <p:spPr bwMode="auto">
                <a:xfrm>
                  <a:off x="3669" y="1426"/>
                  <a:ext cx="10" cy="10"/>
                </a:xfrm>
                <a:custGeom>
                  <a:avLst/>
                  <a:gdLst>
                    <a:gd name="T0" fmla="*/ 0 w 29"/>
                    <a:gd name="T1" fmla="*/ 0 h 29"/>
                    <a:gd name="T2" fmla="*/ 0 w 29"/>
                    <a:gd name="T3" fmla="*/ 0 h 29"/>
                    <a:gd name="T4" fmla="*/ 0 w 29"/>
                    <a:gd name="T5" fmla="*/ 0 h 29"/>
                    <a:gd name="T6" fmla="*/ 0 w 29"/>
                    <a:gd name="T7" fmla="*/ 0 h 29"/>
                    <a:gd name="T8" fmla="*/ 0 w 29"/>
                    <a:gd name="T9" fmla="*/ 0 h 29"/>
                    <a:gd name="T10" fmla="*/ 0 w 29"/>
                    <a:gd name="T11" fmla="*/ 0 h 29"/>
                    <a:gd name="T12" fmla="*/ 0 w 29"/>
                    <a:gd name="T13" fmla="*/ 0 h 29"/>
                    <a:gd name="T14" fmla="*/ 0 w 29"/>
                    <a:gd name="T15" fmla="*/ 0 h 29"/>
                    <a:gd name="T16" fmla="*/ 0 w 29"/>
                    <a:gd name="T17" fmla="*/ 0 h 29"/>
                    <a:gd name="T18" fmla="*/ 0 w 29"/>
                    <a:gd name="T19" fmla="*/ 0 h 29"/>
                    <a:gd name="T20" fmla="*/ 0 w 29"/>
                    <a:gd name="T21" fmla="*/ 0 h 29"/>
                    <a:gd name="T22" fmla="*/ 0 w 29"/>
                    <a:gd name="T23" fmla="*/ 0 h 29"/>
                    <a:gd name="T24" fmla="*/ 0 w 29"/>
                    <a:gd name="T25" fmla="*/ 0 h 29"/>
                    <a:gd name="T26" fmla="*/ 0 w 29"/>
                    <a:gd name="T27" fmla="*/ 0 h 29"/>
                    <a:gd name="T28" fmla="*/ 0 w 29"/>
                    <a:gd name="T29" fmla="*/ 0 h 29"/>
                    <a:gd name="T30" fmla="*/ 0 w 29"/>
                    <a:gd name="T31" fmla="*/ 0 h 29"/>
                    <a:gd name="T32" fmla="*/ 0 w 29"/>
                    <a:gd name="T33" fmla="*/ 0 h 29"/>
                    <a:gd name="T34" fmla="*/ 0 w 29"/>
                    <a:gd name="T35" fmla="*/ 0 h 29"/>
                    <a:gd name="T36" fmla="*/ 0 w 29"/>
                    <a:gd name="T37" fmla="*/ 0 h 29"/>
                    <a:gd name="T38" fmla="*/ 0 w 29"/>
                    <a:gd name="T39" fmla="*/ 0 h 29"/>
                    <a:gd name="T40" fmla="*/ 0 w 29"/>
                    <a:gd name="T41" fmla="*/ 0 h 29"/>
                    <a:gd name="T42" fmla="*/ 0 w 29"/>
                    <a:gd name="T43" fmla="*/ 0 h 29"/>
                    <a:gd name="T44" fmla="*/ 0 w 29"/>
                    <a:gd name="T45" fmla="*/ 0 h 29"/>
                    <a:gd name="T46" fmla="*/ 0 w 29"/>
                    <a:gd name="T47" fmla="*/ 0 h 29"/>
                    <a:gd name="T48" fmla="*/ 0 w 29"/>
                    <a:gd name="T49" fmla="*/ 0 h 2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9"/>
                    <a:gd name="T76" fmla="*/ 0 h 29"/>
                    <a:gd name="T77" fmla="*/ 29 w 29"/>
                    <a:gd name="T78" fmla="*/ 29 h 2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9" h="29">
                      <a:moveTo>
                        <a:pt x="15" y="2"/>
                      </a:moveTo>
                      <a:lnTo>
                        <a:pt x="15" y="2"/>
                      </a:lnTo>
                      <a:lnTo>
                        <a:pt x="21" y="3"/>
                      </a:lnTo>
                      <a:lnTo>
                        <a:pt x="24" y="4"/>
                      </a:lnTo>
                      <a:lnTo>
                        <a:pt x="26" y="5"/>
                      </a:lnTo>
                      <a:lnTo>
                        <a:pt x="28" y="8"/>
                      </a:lnTo>
                      <a:lnTo>
                        <a:pt x="28" y="9"/>
                      </a:lnTo>
                      <a:lnTo>
                        <a:pt x="26" y="10"/>
                      </a:lnTo>
                      <a:lnTo>
                        <a:pt x="24" y="12"/>
                      </a:lnTo>
                      <a:lnTo>
                        <a:pt x="22" y="14"/>
                      </a:lnTo>
                      <a:lnTo>
                        <a:pt x="10" y="22"/>
                      </a:lnTo>
                      <a:lnTo>
                        <a:pt x="0" y="28"/>
                      </a:lnTo>
                      <a:lnTo>
                        <a:pt x="1" y="29"/>
                      </a:lnTo>
                      <a:lnTo>
                        <a:pt x="10" y="23"/>
                      </a:lnTo>
                      <a:lnTo>
                        <a:pt x="23" y="15"/>
                      </a:lnTo>
                      <a:lnTo>
                        <a:pt x="26" y="13"/>
                      </a:lnTo>
                      <a:lnTo>
                        <a:pt x="28" y="11"/>
                      </a:lnTo>
                      <a:lnTo>
                        <a:pt x="29" y="9"/>
                      </a:lnTo>
                      <a:lnTo>
                        <a:pt x="29" y="6"/>
                      </a:lnTo>
                      <a:lnTo>
                        <a:pt x="28" y="4"/>
                      </a:lnTo>
                      <a:lnTo>
                        <a:pt x="25" y="3"/>
                      </a:lnTo>
                      <a:lnTo>
                        <a:pt x="21" y="1"/>
                      </a:lnTo>
                      <a:lnTo>
                        <a:pt x="15" y="0"/>
                      </a:lnTo>
                      <a:lnTo>
                        <a:pt x="15" y="2"/>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39" name="Freeform 554"/>
                <p:cNvSpPr>
                  <a:spLocks/>
                </p:cNvSpPr>
                <p:nvPr/>
              </p:nvSpPr>
              <p:spPr bwMode="auto">
                <a:xfrm>
                  <a:off x="3592" y="1426"/>
                  <a:ext cx="82" cy="11"/>
                </a:xfrm>
                <a:custGeom>
                  <a:avLst/>
                  <a:gdLst>
                    <a:gd name="T0" fmla="*/ 0 w 248"/>
                    <a:gd name="T1" fmla="*/ 0 h 32"/>
                    <a:gd name="T2" fmla="*/ 0 w 248"/>
                    <a:gd name="T3" fmla="*/ 0 h 32"/>
                    <a:gd name="T4" fmla="*/ 0 w 248"/>
                    <a:gd name="T5" fmla="*/ 0 h 32"/>
                    <a:gd name="T6" fmla="*/ 0 w 248"/>
                    <a:gd name="T7" fmla="*/ 0 h 32"/>
                    <a:gd name="T8" fmla="*/ 0 w 248"/>
                    <a:gd name="T9" fmla="*/ 0 h 32"/>
                    <a:gd name="T10" fmla="*/ 0 w 248"/>
                    <a:gd name="T11" fmla="*/ 0 h 32"/>
                    <a:gd name="T12" fmla="*/ 0 w 248"/>
                    <a:gd name="T13" fmla="*/ 0 h 32"/>
                    <a:gd name="T14" fmla="*/ 0 w 248"/>
                    <a:gd name="T15" fmla="*/ 0 h 32"/>
                    <a:gd name="T16" fmla="*/ 0 w 248"/>
                    <a:gd name="T17" fmla="*/ 0 h 32"/>
                    <a:gd name="T18" fmla="*/ 0 w 248"/>
                    <a:gd name="T19" fmla="*/ 0 h 32"/>
                    <a:gd name="T20" fmla="*/ 0 w 248"/>
                    <a:gd name="T21" fmla="*/ 0 h 32"/>
                    <a:gd name="T22" fmla="*/ 0 w 248"/>
                    <a:gd name="T23" fmla="*/ 0 h 32"/>
                    <a:gd name="T24" fmla="*/ 0 w 248"/>
                    <a:gd name="T25" fmla="*/ 0 h 32"/>
                    <a:gd name="T26" fmla="*/ 0 w 248"/>
                    <a:gd name="T27" fmla="*/ 0 h 32"/>
                    <a:gd name="T28" fmla="*/ 0 w 248"/>
                    <a:gd name="T29" fmla="*/ 0 h 32"/>
                    <a:gd name="T30" fmla="*/ 0 w 248"/>
                    <a:gd name="T31" fmla="*/ 0 h 32"/>
                    <a:gd name="T32" fmla="*/ 0 w 248"/>
                    <a:gd name="T33" fmla="*/ 0 h 32"/>
                    <a:gd name="T34" fmla="*/ 0 w 248"/>
                    <a:gd name="T35" fmla="*/ 0 h 32"/>
                    <a:gd name="T36" fmla="*/ 0 w 248"/>
                    <a:gd name="T37" fmla="*/ 0 h 32"/>
                    <a:gd name="T38" fmla="*/ 0 w 248"/>
                    <a:gd name="T39" fmla="*/ 0 h 32"/>
                    <a:gd name="T40" fmla="*/ 0 w 248"/>
                    <a:gd name="T41" fmla="*/ 0 h 32"/>
                    <a:gd name="T42" fmla="*/ 0 w 248"/>
                    <a:gd name="T43" fmla="*/ 0 h 32"/>
                    <a:gd name="T44" fmla="*/ 0 w 248"/>
                    <a:gd name="T45" fmla="*/ 0 h 32"/>
                    <a:gd name="T46" fmla="*/ 0 w 248"/>
                    <a:gd name="T47" fmla="*/ 0 h 32"/>
                    <a:gd name="T48" fmla="*/ 0 w 248"/>
                    <a:gd name="T49" fmla="*/ 0 h 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48"/>
                    <a:gd name="T76" fmla="*/ 0 h 32"/>
                    <a:gd name="T77" fmla="*/ 248 w 248"/>
                    <a:gd name="T78" fmla="*/ 32 h 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48" h="32">
                      <a:moveTo>
                        <a:pt x="0" y="32"/>
                      </a:moveTo>
                      <a:lnTo>
                        <a:pt x="0" y="32"/>
                      </a:lnTo>
                      <a:lnTo>
                        <a:pt x="21" y="27"/>
                      </a:lnTo>
                      <a:lnTo>
                        <a:pt x="50" y="22"/>
                      </a:lnTo>
                      <a:lnTo>
                        <a:pt x="85" y="17"/>
                      </a:lnTo>
                      <a:lnTo>
                        <a:pt x="123" y="12"/>
                      </a:lnTo>
                      <a:lnTo>
                        <a:pt x="160" y="6"/>
                      </a:lnTo>
                      <a:lnTo>
                        <a:pt x="196" y="3"/>
                      </a:lnTo>
                      <a:lnTo>
                        <a:pt x="212" y="2"/>
                      </a:lnTo>
                      <a:lnTo>
                        <a:pt x="226" y="2"/>
                      </a:lnTo>
                      <a:lnTo>
                        <a:pt x="239" y="2"/>
                      </a:lnTo>
                      <a:lnTo>
                        <a:pt x="248" y="3"/>
                      </a:lnTo>
                      <a:lnTo>
                        <a:pt x="248" y="1"/>
                      </a:lnTo>
                      <a:lnTo>
                        <a:pt x="239" y="0"/>
                      </a:lnTo>
                      <a:lnTo>
                        <a:pt x="226" y="0"/>
                      </a:lnTo>
                      <a:lnTo>
                        <a:pt x="212" y="0"/>
                      </a:lnTo>
                      <a:lnTo>
                        <a:pt x="196" y="1"/>
                      </a:lnTo>
                      <a:lnTo>
                        <a:pt x="160" y="5"/>
                      </a:lnTo>
                      <a:lnTo>
                        <a:pt x="122" y="10"/>
                      </a:lnTo>
                      <a:lnTo>
                        <a:pt x="85" y="16"/>
                      </a:lnTo>
                      <a:lnTo>
                        <a:pt x="50" y="21"/>
                      </a:lnTo>
                      <a:lnTo>
                        <a:pt x="20" y="26"/>
                      </a:lnTo>
                      <a:lnTo>
                        <a:pt x="0" y="29"/>
                      </a:lnTo>
                      <a:lnTo>
                        <a:pt x="0" y="32"/>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40" name="Freeform 555"/>
                <p:cNvSpPr>
                  <a:spLocks/>
                </p:cNvSpPr>
                <p:nvPr/>
              </p:nvSpPr>
              <p:spPr bwMode="auto">
                <a:xfrm>
                  <a:off x="3486" y="1436"/>
                  <a:ext cx="106" cy="18"/>
                </a:xfrm>
                <a:custGeom>
                  <a:avLst/>
                  <a:gdLst>
                    <a:gd name="T0" fmla="*/ 0 w 317"/>
                    <a:gd name="T1" fmla="*/ 0 h 54"/>
                    <a:gd name="T2" fmla="*/ 0 w 317"/>
                    <a:gd name="T3" fmla="*/ 0 h 54"/>
                    <a:gd name="T4" fmla="*/ 0 w 317"/>
                    <a:gd name="T5" fmla="*/ 0 h 54"/>
                    <a:gd name="T6" fmla="*/ 0 w 317"/>
                    <a:gd name="T7" fmla="*/ 0 h 54"/>
                    <a:gd name="T8" fmla="*/ 0 w 317"/>
                    <a:gd name="T9" fmla="*/ 0 h 54"/>
                    <a:gd name="T10" fmla="*/ 0 w 317"/>
                    <a:gd name="T11" fmla="*/ 0 h 54"/>
                    <a:gd name="T12" fmla="*/ 0 w 317"/>
                    <a:gd name="T13" fmla="*/ 0 h 54"/>
                    <a:gd name="T14" fmla="*/ 0 w 317"/>
                    <a:gd name="T15" fmla="*/ 0 h 54"/>
                    <a:gd name="T16" fmla="*/ 0 w 317"/>
                    <a:gd name="T17" fmla="*/ 0 h 54"/>
                    <a:gd name="T18" fmla="*/ 0 w 317"/>
                    <a:gd name="T19" fmla="*/ 0 h 54"/>
                    <a:gd name="T20" fmla="*/ 0 w 317"/>
                    <a:gd name="T21" fmla="*/ 0 h 54"/>
                    <a:gd name="T22" fmla="*/ 0 w 317"/>
                    <a:gd name="T23" fmla="*/ 0 h 54"/>
                    <a:gd name="T24" fmla="*/ 0 w 317"/>
                    <a:gd name="T25" fmla="*/ 0 h 54"/>
                    <a:gd name="T26" fmla="*/ 0 w 317"/>
                    <a:gd name="T27" fmla="*/ 0 h 54"/>
                    <a:gd name="T28" fmla="*/ 0 w 317"/>
                    <a:gd name="T29" fmla="*/ 0 h 54"/>
                    <a:gd name="T30" fmla="*/ 0 w 317"/>
                    <a:gd name="T31" fmla="*/ 0 h 54"/>
                    <a:gd name="T32" fmla="*/ 0 w 317"/>
                    <a:gd name="T33" fmla="*/ 0 h 54"/>
                    <a:gd name="T34" fmla="*/ 0 w 317"/>
                    <a:gd name="T35" fmla="*/ 0 h 54"/>
                    <a:gd name="T36" fmla="*/ 0 w 317"/>
                    <a:gd name="T37" fmla="*/ 0 h 54"/>
                    <a:gd name="T38" fmla="*/ 0 w 317"/>
                    <a:gd name="T39" fmla="*/ 0 h 54"/>
                    <a:gd name="T40" fmla="*/ 0 w 317"/>
                    <a:gd name="T41" fmla="*/ 0 h 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17"/>
                    <a:gd name="T64" fmla="*/ 0 h 54"/>
                    <a:gd name="T65" fmla="*/ 317 w 317"/>
                    <a:gd name="T66" fmla="*/ 54 h 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17" h="54">
                      <a:moveTo>
                        <a:pt x="0" y="54"/>
                      </a:moveTo>
                      <a:lnTo>
                        <a:pt x="0" y="54"/>
                      </a:lnTo>
                      <a:lnTo>
                        <a:pt x="18" y="52"/>
                      </a:lnTo>
                      <a:lnTo>
                        <a:pt x="53" y="45"/>
                      </a:lnTo>
                      <a:lnTo>
                        <a:pt x="99" y="38"/>
                      </a:lnTo>
                      <a:lnTo>
                        <a:pt x="151" y="30"/>
                      </a:lnTo>
                      <a:lnTo>
                        <a:pt x="204" y="20"/>
                      </a:lnTo>
                      <a:lnTo>
                        <a:pt x="254" y="13"/>
                      </a:lnTo>
                      <a:lnTo>
                        <a:pt x="293" y="7"/>
                      </a:lnTo>
                      <a:lnTo>
                        <a:pt x="317" y="3"/>
                      </a:lnTo>
                      <a:lnTo>
                        <a:pt x="317" y="0"/>
                      </a:lnTo>
                      <a:lnTo>
                        <a:pt x="293" y="5"/>
                      </a:lnTo>
                      <a:lnTo>
                        <a:pt x="253" y="11"/>
                      </a:lnTo>
                      <a:lnTo>
                        <a:pt x="204" y="19"/>
                      </a:lnTo>
                      <a:lnTo>
                        <a:pt x="151" y="28"/>
                      </a:lnTo>
                      <a:lnTo>
                        <a:pt x="98" y="36"/>
                      </a:lnTo>
                      <a:lnTo>
                        <a:pt x="51" y="44"/>
                      </a:lnTo>
                      <a:lnTo>
                        <a:pt x="18" y="50"/>
                      </a:lnTo>
                      <a:lnTo>
                        <a:pt x="0" y="53"/>
                      </a:lnTo>
                      <a:lnTo>
                        <a:pt x="0" y="54"/>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41" name="Freeform 556"/>
                <p:cNvSpPr>
                  <a:spLocks/>
                </p:cNvSpPr>
                <p:nvPr/>
              </p:nvSpPr>
              <p:spPr bwMode="auto">
                <a:xfrm>
                  <a:off x="3451" y="1453"/>
                  <a:ext cx="35" cy="7"/>
                </a:xfrm>
                <a:custGeom>
                  <a:avLst/>
                  <a:gdLst>
                    <a:gd name="T0" fmla="*/ 0 w 104"/>
                    <a:gd name="T1" fmla="*/ 0 h 19"/>
                    <a:gd name="T2" fmla="*/ 0 w 104"/>
                    <a:gd name="T3" fmla="*/ 0 h 19"/>
                    <a:gd name="T4" fmla="*/ 0 w 104"/>
                    <a:gd name="T5" fmla="*/ 0 h 19"/>
                    <a:gd name="T6" fmla="*/ 0 w 104"/>
                    <a:gd name="T7" fmla="*/ 0 h 19"/>
                    <a:gd name="T8" fmla="*/ 0 w 104"/>
                    <a:gd name="T9" fmla="*/ 0 h 19"/>
                    <a:gd name="T10" fmla="*/ 0 w 104"/>
                    <a:gd name="T11" fmla="*/ 0 h 19"/>
                    <a:gd name="T12" fmla="*/ 0 w 104"/>
                    <a:gd name="T13" fmla="*/ 0 h 19"/>
                    <a:gd name="T14" fmla="*/ 0 w 104"/>
                    <a:gd name="T15" fmla="*/ 0 h 19"/>
                    <a:gd name="T16" fmla="*/ 0 w 104"/>
                    <a:gd name="T17" fmla="*/ 0 h 19"/>
                    <a:gd name="T18" fmla="*/ 0 w 104"/>
                    <a:gd name="T19" fmla="*/ 0 h 19"/>
                    <a:gd name="T20" fmla="*/ 0 w 104"/>
                    <a:gd name="T21" fmla="*/ 0 h 19"/>
                    <a:gd name="T22" fmla="*/ 0 w 104"/>
                    <a:gd name="T23" fmla="*/ 0 h 19"/>
                    <a:gd name="T24" fmla="*/ 0 w 104"/>
                    <a:gd name="T25" fmla="*/ 0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
                    <a:gd name="T40" fmla="*/ 0 h 19"/>
                    <a:gd name="T41" fmla="*/ 104 w 104"/>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 h="19">
                      <a:moveTo>
                        <a:pt x="0" y="16"/>
                      </a:moveTo>
                      <a:lnTo>
                        <a:pt x="0" y="19"/>
                      </a:lnTo>
                      <a:lnTo>
                        <a:pt x="14" y="16"/>
                      </a:lnTo>
                      <a:lnTo>
                        <a:pt x="47" y="11"/>
                      </a:lnTo>
                      <a:lnTo>
                        <a:pt x="81" y="5"/>
                      </a:lnTo>
                      <a:lnTo>
                        <a:pt x="104" y="1"/>
                      </a:lnTo>
                      <a:lnTo>
                        <a:pt x="104" y="0"/>
                      </a:lnTo>
                      <a:lnTo>
                        <a:pt x="81" y="4"/>
                      </a:lnTo>
                      <a:lnTo>
                        <a:pt x="46" y="9"/>
                      </a:lnTo>
                      <a:lnTo>
                        <a:pt x="14" y="14"/>
                      </a:lnTo>
                      <a:lnTo>
                        <a:pt x="0" y="16"/>
                      </a:lnTo>
                      <a:lnTo>
                        <a:pt x="0" y="19"/>
                      </a:lnTo>
                      <a:lnTo>
                        <a:pt x="0" y="16"/>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42" name="Freeform 557"/>
                <p:cNvSpPr>
                  <a:spLocks/>
                </p:cNvSpPr>
                <p:nvPr/>
              </p:nvSpPr>
              <p:spPr bwMode="auto">
                <a:xfrm>
                  <a:off x="3451" y="1459"/>
                  <a:ext cx="6" cy="3"/>
                </a:xfrm>
                <a:custGeom>
                  <a:avLst/>
                  <a:gdLst>
                    <a:gd name="T0" fmla="*/ 0 w 18"/>
                    <a:gd name="T1" fmla="*/ 0 h 9"/>
                    <a:gd name="T2" fmla="*/ 0 w 18"/>
                    <a:gd name="T3" fmla="*/ 0 h 9"/>
                    <a:gd name="T4" fmla="*/ 0 w 18"/>
                    <a:gd name="T5" fmla="*/ 0 h 9"/>
                    <a:gd name="T6" fmla="*/ 0 w 18"/>
                    <a:gd name="T7" fmla="*/ 0 h 9"/>
                    <a:gd name="T8" fmla="*/ 0 w 18"/>
                    <a:gd name="T9" fmla="*/ 0 h 9"/>
                    <a:gd name="T10" fmla="*/ 0 w 18"/>
                    <a:gd name="T11" fmla="*/ 0 h 9"/>
                    <a:gd name="T12" fmla="*/ 0 w 18"/>
                    <a:gd name="T13" fmla="*/ 0 h 9"/>
                    <a:gd name="T14" fmla="*/ 0 w 18"/>
                    <a:gd name="T15" fmla="*/ 0 h 9"/>
                    <a:gd name="T16" fmla="*/ 0 w 18"/>
                    <a:gd name="T17" fmla="*/ 0 h 9"/>
                    <a:gd name="T18" fmla="*/ 0 w 18"/>
                    <a:gd name="T19" fmla="*/ 0 h 9"/>
                    <a:gd name="T20" fmla="*/ 0 w 18"/>
                    <a:gd name="T21" fmla="*/ 0 h 9"/>
                    <a:gd name="T22" fmla="*/ 0 w 18"/>
                    <a:gd name="T23" fmla="*/ 0 h 9"/>
                    <a:gd name="T24" fmla="*/ 0 w 18"/>
                    <a:gd name="T25" fmla="*/ 0 h 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
                    <a:gd name="T40" fmla="*/ 0 h 9"/>
                    <a:gd name="T41" fmla="*/ 18 w 18"/>
                    <a:gd name="T42" fmla="*/ 9 h 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 h="9">
                      <a:moveTo>
                        <a:pt x="18" y="8"/>
                      </a:moveTo>
                      <a:lnTo>
                        <a:pt x="18" y="8"/>
                      </a:lnTo>
                      <a:lnTo>
                        <a:pt x="14" y="5"/>
                      </a:lnTo>
                      <a:lnTo>
                        <a:pt x="9" y="3"/>
                      </a:lnTo>
                      <a:lnTo>
                        <a:pt x="3" y="2"/>
                      </a:lnTo>
                      <a:lnTo>
                        <a:pt x="0" y="0"/>
                      </a:lnTo>
                      <a:lnTo>
                        <a:pt x="0" y="3"/>
                      </a:lnTo>
                      <a:lnTo>
                        <a:pt x="3" y="3"/>
                      </a:lnTo>
                      <a:lnTo>
                        <a:pt x="7" y="4"/>
                      </a:lnTo>
                      <a:lnTo>
                        <a:pt x="13" y="6"/>
                      </a:lnTo>
                      <a:lnTo>
                        <a:pt x="17" y="9"/>
                      </a:lnTo>
                      <a:lnTo>
                        <a:pt x="18" y="9"/>
                      </a:lnTo>
                      <a:lnTo>
                        <a:pt x="18" y="8"/>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43" name="Freeform 558"/>
                <p:cNvSpPr>
                  <a:spLocks/>
                </p:cNvSpPr>
                <p:nvPr/>
              </p:nvSpPr>
              <p:spPr bwMode="auto">
                <a:xfrm>
                  <a:off x="3457" y="1454"/>
                  <a:ext cx="53" cy="8"/>
                </a:xfrm>
                <a:custGeom>
                  <a:avLst/>
                  <a:gdLst>
                    <a:gd name="T0" fmla="*/ 0 w 159"/>
                    <a:gd name="T1" fmla="*/ 0 h 24"/>
                    <a:gd name="T2" fmla="*/ 0 w 159"/>
                    <a:gd name="T3" fmla="*/ 0 h 24"/>
                    <a:gd name="T4" fmla="*/ 0 w 159"/>
                    <a:gd name="T5" fmla="*/ 0 h 24"/>
                    <a:gd name="T6" fmla="*/ 0 w 159"/>
                    <a:gd name="T7" fmla="*/ 0 h 24"/>
                    <a:gd name="T8" fmla="*/ 0 w 159"/>
                    <a:gd name="T9" fmla="*/ 0 h 24"/>
                    <a:gd name="T10" fmla="*/ 0 w 159"/>
                    <a:gd name="T11" fmla="*/ 0 h 24"/>
                    <a:gd name="T12" fmla="*/ 0 60000 65536"/>
                    <a:gd name="T13" fmla="*/ 0 60000 65536"/>
                    <a:gd name="T14" fmla="*/ 0 60000 65536"/>
                    <a:gd name="T15" fmla="*/ 0 60000 65536"/>
                    <a:gd name="T16" fmla="*/ 0 60000 65536"/>
                    <a:gd name="T17" fmla="*/ 0 60000 65536"/>
                    <a:gd name="T18" fmla="*/ 0 w 159"/>
                    <a:gd name="T19" fmla="*/ 0 h 24"/>
                    <a:gd name="T20" fmla="*/ 159 w 159"/>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159" h="24">
                      <a:moveTo>
                        <a:pt x="159" y="1"/>
                      </a:moveTo>
                      <a:lnTo>
                        <a:pt x="159" y="0"/>
                      </a:lnTo>
                      <a:lnTo>
                        <a:pt x="0" y="23"/>
                      </a:lnTo>
                      <a:lnTo>
                        <a:pt x="0" y="24"/>
                      </a:lnTo>
                      <a:lnTo>
                        <a:pt x="159" y="1"/>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44" name="Freeform 559"/>
                <p:cNvSpPr>
                  <a:spLocks/>
                </p:cNvSpPr>
                <p:nvPr/>
              </p:nvSpPr>
              <p:spPr bwMode="auto">
                <a:xfrm>
                  <a:off x="3456" y="1454"/>
                  <a:ext cx="54" cy="10"/>
                </a:xfrm>
                <a:custGeom>
                  <a:avLst/>
                  <a:gdLst>
                    <a:gd name="T0" fmla="*/ 0 w 162"/>
                    <a:gd name="T1" fmla="*/ 0 h 32"/>
                    <a:gd name="T2" fmla="*/ 0 w 162"/>
                    <a:gd name="T3" fmla="*/ 0 h 32"/>
                    <a:gd name="T4" fmla="*/ 0 w 162"/>
                    <a:gd name="T5" fmla="*/ 0 h 32"/>
                    <a:gd name="T6" fmla="*/ 0 w 162"/>
                    <a:gd name="T7" fmla="*/ 0 h 32"/>
                    <a:gd name="T8" fmla="*/ 0 w 162"/>
                    <a:gd name="T9" fmla="*/ 0 h 32"/>
                    <a:gd name="T10" fmla="*/ 0 w 162"/>
                    <a:gd name="T11" fmla="*/ 0 h 32"/>
                    <a:gd name="T12" fmla="*/ 0 60000 65536"/>
                    <a:gd name="T13" fmla="*/ 0 60000 65536"/>
                    <a:gd name="T14" fmla="*/ 0 60000 65536"/>
                    <a:gd name="T15" fmla="*/ 0 60000 65536"/>
                    <a:gd name="T16" fmla="*/ 0 60000 65536"/>
                    <a:gd name="T17" fmla="*/ 0 60000 65536"/>
                    <a:gd name="T18" fmla="*/ 0 w 162"/>
                    <a:gd name="T19" fmla="*/ 0 h 32"/>
                    <a:gd name="T20" fmla="*/ 162 w 162"/>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62" h="32">
                      <a:moveTo>
                        <a:pt x="0" y="30"/>
                      </a:moveTo>
                      <a:lnTo>
                        <a:pt x="0" y="32"/>
                      </a:lnTo>
                      <a:lnTo>
                        <a:pt x="162" y="1"/>
                      </a:lnTo>
                      <a:lnTo>
                        <a:pt x="162" y="0"/>
                      </a:lnTo>
                      <a:lnTo>
                        <a:pt x="0" y="3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45" name="Freeform 560"/>
                <p:cNvSpPr>
                  <a:spLocks/>
                </p:cNvSpPr>
                <p:nvPr/>
              </p:nvSpPr>
              <p:spPr bwMode="auto">
                <a:xfrm>
                  <a:off x="3453" y="1464"/>
                  <a:ext cx="4" cy="3"/>
                </a:xfrm>
                <a:custGeom>
                  <a:avLst/>
                  <a:gdLst>
                    <a:gd name="T0" fmla="*/ 0 w 13"/>
                    <a:gd name="T1" fmla="*/ 0 h 11"/>
                    <a:gd name="T2" fmla="*/ 0 w 13"/>
                    <a:gd name="T3" fmla="*/ 0 h 11"/>
                    <a:gd name="T4" fmla="*/ 0 w 13"/>
                    <a:gd name="T5" fmla="*/ 0 h 11"/>
                    <a:gd name="T6" fmla="*/ 0 w 13"/>
                    <a:gd name="T7" fmla="*/ 0 h 11"/>
                    <a:gd name="T8" fmla="*/ 0 w 13"/>
                    <a:gd name="T9" fmla="*/ 0 h 11"/>
                    <a:gd name="T10" fmla="*/ 0 w 13"/>
                    <a:gd name="T11" fmla="*/ 0 h 11"/>
                    <a:gd name="T12" fmla="*/ 0 w 13"/>
                    <a:gd name="T13" fmla="*/ 0 h 11"/>
                    <a:gd name="T14" fmla="*/ 0 w 13"/>
                    <a:gd name="T15" fmla="*/ 0 h 11"/>
                    <a:gd name="T16" fmla="*/ 0 w 13"/>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1"/>
                    <a:gd name="T29" fmla="*/ 13 w 13"/>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1">
                      <a:moveTo>
                        <a:pt x="2" y="10"/>
                      </a:moveTo>
                      <a:lnTo>
                        <a:pt x="2" y="10"/>
                      </a:lnTo>
                      <a:lnTo>
                        <a:pt x="7" y="5"/>
                      </a:lnTo>
                      <a:lnTo>
                        <a:pt x="13" y="2"/>
                      </a:lnTo>
                      <a:lnTo>
                        <a:pt x="11" y="0"/>
                      </a:lnTo>
                      <a:lnTo>
                        <a:pt x="6" y="4"/>
                      </a:lnTo>
                      <a:lnTo>
                        <a:pt x="0" y="11"/>
                      </a:lnTo>
                      <a:lnTo>
                        <a:pt x="2" y="1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46" name="Freeform 561"/>
                <p:cNvSpPr>
                  <a:spLocks/>
                </p:cNvSpPr>
                <p:nvPr/>
              </p:nvSpPr>
              <p:spPr bwMode="auto">
                <a:xfrm>
                  <a:off x="3451" y="1467"/>
                  <a:ext cx="2" cy="3"/>
                </a:xfrm>
                <a:custGeom>
                  <a:avLst/>
                  <a:gdLst>
                    <a:gd name="T0" fmla="*/ 0 w 6"/>
                    <a:gd name="T1" fmla="*/ 0 h 8"/>
                    <a:gd name="T2" fmla="*/ 0 w 6"/>
                    <a:gd name="T3" fmla="*/ 0 h 8"/>
                    <a:gd name="T4" fmla="*/ 0 w 6"/>
                    <a:gd name="T5" fmla="*/ 0 h 8"/>
                    <a:gd name="T6" fmla="*/ 0 w 6"/>
                    <a:gd name="T7" fmla="*/ 0 h 8"/>
                    <a:gd name="T8" fmla="*/ 0 w 6"/>
                    <a:gd name="T9" fmla="*/ 0 h 8"/>
                    <a:gd name="T10" fmla="*/ 0 w 6"/>
                    <a:gd name="T11" fmla="*/ 0 h 8"/>
                    <a:gd name="T12" fmla="*/ 0 w 6"/>
                    <a:gd name="T13" fmla="*/ 0 h 8"/>
                    <a:gd name="T14" fmla="*/ 0 w 6"/>
                    <a:gd name="T15" fmla="*/ 0 h 8"/>
                    <a:gd name="T16" fmla="*/ 0 w 6"/>
                    <a:gd name="T17" fmla="*/ 0 h 8"/>
                    <a:gd name="T18" fmla="*/ 0 w 6"/>
                    <a:gd name="T19" fmla="*/ 0 h 8"/>
                    <a:gd name="T20" fmla="*/ 0 w 6"/>
                    <a:gd name="T21" fmla="*/ 0 h 8"/>
                    <a:gd name="T22" fmla="*/ 0 w 6"/>
                    <a:gd name="T23" fmla="*/ 0 h 8"/>
                    <a:gd name="T24" fmla="*/ 0 w 6"/>
                    <a:gd name="T25" fmla="*/ 0 h 8"/>
                    <a:gd name="T26" fmla="*/ 0 w 6"/>
                    <a:gd name="T27" fmla="*/ 0 h 8"/>
                    <a:gd name="T28" fmla="*/ 0 w 6"/>
                    <a:gd name="T29" fmla="*/ 0 h 8"/>
                    <a:gd name="T30" fmla="*/ 0 w 6"/>
                    <a:gd name="T31" fmla="*/ 0 h 8"/>
                    <a:gd name="T32" fmla="*/ 0 w 6"/>
                    <a:gd name="T33" fmla="*/ 0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
                    <a:gd name="T52" fmla="*/ 0 h 8"/>
                    <a:gd name="T53" fmla="*/ 6 w 6"/>
                    <a:gd name="T54" fmla="*/ 8 h 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 h="8">
                      <a:moveTo>
                        <a:pt x="3" y="6"/>
                      </a:moveTo>
                      <a:lnTo>
                        <a:pt x="3" y="6"/>
                      </a:lnTo>
                      <a:lnTo>
                        <a:pt x="2" y="6"/>
                      </a:lnTo>
                      <a:lnTo>
                        <a:pt x="2" y="7"/>
                      </a:lnTo>
                      <a:lnTo>
                        <a:pt x="3" y="7"/>
                      </a:lnTo>
                      <a:lnTo>
                        <a:pt x="3" y="6"/>
                      </a:lnTo>
                      <a:lnTo>
                        <a:pt x="5" y="3"/>
                      </a:lnTo>
                      <a:lnTo>
                        <a:pt x="6" y="0"/>
                      </a:lnTo>
                      <a:lnTo>
                        <a:pt x="4" y="1"/>
                      </a:lnTo>
                      <a:lnTo>
                        <a:pt x="4" y="3"/>
                      </a:lnTo>
                      <a:lnTo>
                        <a:pt x="2" y="5"/>
                      </a:lnTo>
                      <a:lnTo>
                        <a:pt x="0" y="6"/>
                      </a:lnTo>
                      <a:lnTo>
                        <a:pt x="0" y="7"/>
                      </a:lnTo>
                      <a:lnTo>
                        <a:pt x="2" y="8"/>
                      </a:lnTo>
                      <a:lnTo>
                        <a:pt x="4" y="8"/>
                      </a:lnTo>
                      <a:lnTo>
                        <a:pt x="3" y="6"/>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47" name="Freeform 562"/>
                <p:cNvSpPr>
                  <a:spLocks/>
                </p:cNvSpPr>
                <p:nvPr/>
              </p:nvSpPr>
              <p:spPr bwMode="auto">
                <a:xfrm>
                  <a:off x="3512" y="1427"/>
                  <a:ext cx="166" cy="27"/>
                </a:xfrm>
                <a:custGeom>
                  <a:avLst/>
                  <a:gdLst>
                    <a:gd name="T0" fmla="*/ 0 w 498"/>
                    <a:gd name="T1" fmla="*/ 0 h 80"/>
                    <a:gd name="T2" fmla="*/ 0 w 498"/>
                    <a:gd name="T3" fmla="*/ 0 h 80"/>
                    <a:gd name="T4" fmla="*/ 0 w 498"/>
                    <a:gd name="T5" fmla="*/ 0 h 80"/>
                    <a:gd name="T6" fmla="*/ 0 w 498"/>
                    <a:gd name="T7" fmla="*/ 0 h 80"/>
                    <a:gd name="T8" fmla="*/ 0 w 498"/>
                    <a:gd name="T9" fmla="*/ 0 h 80"/>
                    <a:gd name="T10" fmla="*/ 0 w 498"/>
                    <a:gd name="T11" fmla="*/ 0 h 80"/>
                    <a:gd name="T12" fmla="*/ 0 w 498"/>
                    <a:gd name="T13" fmla="*/ 0 h 80"/>
                    <a:gd name="T14" fmla="*/ 0 w 498"/>
                    <a:gd name="T15" fmla="*/ 0 h 80"/>
                    <a:gd name="T16" fmla="*/ 0 w 498"/>
                    <a:gd name="T17" fmla="*/ 0 h 80"/>
                    <a:gd name="T18" fmla="*/ 0 w 498"/>
                    <a:gd name="T19" fmla="*/ 0 h 80"/>
                    <a:gd name="T20" fmla="*/ 0 w 498"/>
                    <a:gd name="T21" fmla="*/ 0 h 80"/>
                    <a:gd name="T22" fmla="*/ 0 w 498"/>
                    <a:gd name="T23" fmla="*/ 0 h 80"/>
                    <a:gd name="T24" fmla="*/ 1 w 498"/>
                    <a:gd name="T25" fmla="*/ 0 h 80"/>
                    <a:gd name="T26" fmla="*/ 1 w 498"/>
                    <a:gd name="T27" fmla="*/ 0 h 80"/>
                    <a:gd name="T28" fmla="*/ 1 w 498"/>
                    <a:gd name="T29" fmla="*/ 0 h 80"/>
                    <a:gd name="T30" fmla="*/ 1 w 498"/>
                    <a:gd name="T31" fmla="*/ 0 h 80"/>
                    <a:gd name="T32" fmla="*/ 1 w 498"/>
                    <a:gd name="T33" fmla="*/ 0 h 80"/>
                    <a:gd name="T34" fmla="*/ 1 w 498"/>
                    <a:gd name="T35" fmla="*/ 0 h 80"/>
                    <a:gd name="T36" fmla="*/ 1 w 498"/>
                    <a:gd name="T37" fmla="*/ 0 h 80"/>
                    <a:gd name="T38" fmla="*/ 1 w 498"/>
                    <a:gd name="T39" fmla="*/ 0 h 80"/>
                    <a:gd name="T40" fmla="*/ 1 w 498"/>
                    <a:gd name="T41" fmla="*/ 0 h 80"/>
                    <a:gd name="T42" fmla="*/ 1 w 498"/>
                    <a:gd name="T43" fmla="*/ 0 h 80"/>
                    <a:gd name="T44" fmla="*/ 1 w 498"/>
                    <a:gd name="T45" fmla="*/ 0 h 80"/>
                    <a:gd name="T46" fmla="*/ 1 w 498"/>
                    <a:gd name="T47" fmla="*/ 0 h 80"/>
                    <a:gd name="T48" fmla="*/ 1 w 498"/>
                    <a:gd name="T49" fmla="*/ 0 h 80"/>
                    <a:gd name="T50" fmla="*/ 1 w 498"/>
                    <a:gd name="T51" fmla="*/ 0 h 80"/>
                    <a:gd name="T52" fmla="*/ 1 w 498"/>
                    <a:gd name="T53" fmla="*/ 0 h 80"/>
                    <a:gd name="T54" fmla="*/ 1 w 498"/>
                    <a:gd name="T55" fmla="*/ 0 h 80"/>
                    <a:gd name="T56" fmla="*/ 1 w 498"/>
                    <a:gd name="T57" fmla="*/ 0 h 80"/>
                    <a:gd name="T58" fmla="*/ 1 w 498"/>
                    <a:gd name="T59" fmla="*/ 0 h 80"/>
                    <a:gd name="T60" fmla="*/ 1 w 498"/>
                    <a:gd name="T61" fmla="*/ 0 h 80"/>
                    <a:gd name="T62" fmla="*/ 1 w 498"/>
                    <a:gd name="T63" fmla="*/ 0 h 80"/>
                    <a:gd name="T64" fmla="*/ 1 w 498"/>
                    <a:gd name="T65" fmla="*/ 0 h 80"/>
                    <a:gd name="T66" fmla="*/ 1 w 498"/>
                    <a:gd name="T67" fmla="*/ 0 h 80"/>
                    <a:gd name="T68" fmla="*/ 1 w 498"/>
                    <a:gd name="T69" fmla="*/ 0 h 80"/>
                    <a:gd name="T70" fmla="*/ 1 w 498"/>
                    <a:gd name="T71" fmla="*/ 0 h 80"/>
                    <a:gd name="T72" fmla="*/ 0 w 498"/>
                    <a:gd name="T73" fmla="*/ 0 h 80"/>
                    <a:gd name="T74" fmla="*/ 0 w 498"/>
                    <a:gd name="T75" fmla="*/ 0 h 80"/>
                    <a:gd name="T76" fmla="*/ 0 w 498"/>
                    <a:gd name="T77" fmla="*/ 0 h 80"/>
                    <a:gd name="T78" fmla="*/ 0 w 498"/>
                    <a:gd name="T79" fmla="*/ 0 h 80"/>
                    <a:gd name="T80" fmla="*/ 0 w 498"/>
                    <a:gd name="T81" fmla="*/ 0 h 80"/>
                    <a:gd name="T82" fmla="*/ 0 w 498"/>
                    <a:gd name="T83" fmla="*/ 0 h 80"/>
                    <a:gd name="T84" fmla="*/ 0 w 498"/>
                    <a:gd name="T85" fmla="*/ 0 h 80"/>
                    <a:gd name="T86" fmla="*/ 0 w 498"/>
                    <a:gd name="T87" fmla="*/ 0 h 80"/>
                    <a:gd name="T88" fmla="*/ 0 w 498"/>
                    <a:gd name="T89" fmla="*/ 0 h 80"/>
                    <a:gd name="T90" fmla="*/ 0 w 498"/>
                    <a:gd name="T91" fmla="*/ 0 h 80"/>
                    <a:gd name="T92" fmla="*/ 0 w 498"/>
                    <a:gd name="T93" fmla="*/ 0 h 8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98"/>
                    <a:gd name="T142" fmla="*/ 0 h 80"/>
                    <a:gd name="T143" fmla="*/ 498 w 498"/>
                    <a:gd name="T144" fmla="*/ 80 h 8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98" h="80">
                      <a:moveTo>
                        <a:pt x="0" y="80"/>
                      </a:moveTo>
                      <a:lnTo>
                        <a:pt x="11" y="79"/>
                      </a:lnTo>
                      <a:lnTo>
                        <a:pt x="40" y="78"/>
                      </a:lnTo>
                      <a:lnTo>
                        <a:pt x="81" y="77"/>
                      </a:lnTo>
                      <a:lnTo>
                        <a:pt x="128" y="75"/>
                      </a:lnTo>
                      <a:lnTo>
                        <a:pt x="177" y="72"/>
                      </a:lnTo>
                      <a:lnTo>
                        <a:pt x="221" y="70"/>
                      </a:lnTo>
                      <a:lnTo>
                        <a:pt x="254" y="69"/>
                      </a:lnTo>
                      <a:lnTo>
                        <a:pt x="272" y="68"/>
                      </a:lnTo>
                      <a:lnTo>
                        <a:pt x="294" y="66"/>
                      </a:lnTo>
                      <a:lnTo>
                        <a:pt x="327" y="62"/>
                      </a:lnTo>
                      <a:lnTo>
                        <a:pt x="363" y="58"/>
                      </a:lnTo>
                      <a:lnTo>
                        <a:pt x="393" y="54"/>
                      </a:lnTo>
                      <a:lnTo>
                        <a:pt x="415" y="49"/>
                      </a:lnTo>
                      <a:lnTo>
                        <a:pt x="431" y="45"/>
                      </a:lnTo>
                      <a:lnTo>
                        <a:pt x="443" y="40"/>
                      </a:lnTo>
                      <a:lnTo>
                        <a:pt x="452" y="36"/>
                      </a:lnTo>
                      <a:lnTo>
                        <a:pt x="465" y="30"/>
                      </a:lnTo>
                      <a:lnTo>
                        <a:pt x="473" y="24"/>
                      </a:lnTo>
                      <a:lnTo>
                        <a:pt x="477" y="20"/>
                      </a:lnTo>
                      <a:lnTo>
                        <a:pt x="479" y="19"/>
                      </a:lnTo>
                      <a:lnTo>
                        <a:pt x="484" y="17"/>
                      </a:lnTo>
                      <a:lnTo>
                        <a:pt x="494" y="12"/>
                      </a:lnTo>
                      <a:lnTo>
                        <a:pt x="497" y="9"/>
                      </a:lnTo>
                      <a:lnTo>
                        <a:pt x="498" y="7"/>
                      </a:lnTo>
                      <a:lnTo>
                        <a:pt x="498" y="4"/>
                      </a:lnTo>
                      <a:lnTo>
                        <a:pt x="496" y="3"/>
                      </a:lnTo>
                      <a:lnTo>
                        <a:pt x="494" y="2"/>
                      </a:lnTo>
                      <a:lnTo>
                        <a:pt x="490" y="2"/>
                      </a:lnTo>
                      <a:lnTo>
                        <a:pt x="480" y="1"/>
                      </a:lnTo>
                      <a:lnTo>
                        <a:pt x="468" y="0"/>
                      </a:lnTo>
                      <a:lnTo>
                        <a:pt x="457" y="0"/>
                      </a:lnTo>
                      <a:lnTo>
                        <a:pt x="445" y="1"/>
                      </a:lnTo>
                      <a:lnTo>
                        <a:pt x="423" y="3"/>
                      </a:lnTo>
                      <a:lnTo>
                        <a:pt x="403" y="6"/>
                      </a:lnTo>
                      <a:lnTo>
                        <a:pt x="380" y="9"/>
                      </a:lnTo>
                      <a:lnTo>
                        <a:pt x="350" y="13"/>
                      </a:lnTo>
                      <a:lnTo>
                        <a:pt x="315" y="17"/>
                      </a:lnTo>
                      <a:lnTo>
                        <a:pt x="280" y="23"/>
                      </a:lnTo>
                      <a:lnTo>
                        <a:pt x="245" y="29"/>
                      </a:lnTo>
                      <a:lnTo>
                        <a:pt x="214" y="35"/>
                      </a:lnTo>
                      <a:lnTo>
                        <a:pt x="188" y="39"/>
                      </a:lnTo>
                      <a:lnTo>
                        <a:pt x="173" y="43"/>
                      </a:lnTo>
                      <a:lnTo>
                        <a:pt x="139" y="52"/>
                      </a:lnTo>
                      <a:lnTo>
                        <a:pt x="80" y="64"/>
                      </a:lnTo>
                      <a:lnTo>
                        <a:pt x="24" y="75"/>
                      </a:lnTo>
                      <a:lnTo>
                        <a:pt x="0" y="80"/>
                      </a:lnTo>
                      <a:close/>
                    </a:path>
                  </a:pathLst>
                </a:custGeom>
                <a:solidFill>
                  <a:srgbClr val="5D4B3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48" name="Freeform 563"/>
                <p:cNvSpPr>
                  <a:spLocks/>
                </p:cNvSpPr>
                <p:nvPr/>
              </p:nvSpPr>
              <p:spPr bwMode="auto">
                <a:xfrm>
                  <a:off x="3455" y="1467"/>
                  <a:ext cx="1" cy="1"/>
                </a:xfrm>
                <a:custGeom>
                  <a:avLst/>
                  <a:gdLst>
                    <a:gd name="T0" fmla="*/ 0 w 1"/>
                    <a:gd name="T1" fmla="*/ 0 h 2"/>
                    <a:gd name="T2" fmla="*/ 0 w 1"/>
                    <a:gd name="T3" fmla="*/ 1 h 2"/>
                    <a:gd name="T4" fmla="*/ 0 w 1"/>
                    <a:gd name="T5" fmla="*/ 1 h 2"/>
                    <a:gd name="T6" fmla="*/ 0 w 1"/>
                    <a:gd name="T7" fmla="*/ 0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0"/>
                      </a:moveTo>
                      <a:lnTo>
                        <a:pt x="0" y="1"/>
                      </a:lnTo>
                      <a:lnTo>
                        <a:pt x="0" y="2"/>
                      </a:lnTo>
                      <a:lnTo>
                        <a:pt x="0" y="0"/>
                      </a:lnTo>
                      <a:close/>
                    </a:path>
                  </a:pathLst>
                </a:custGeom>
                <a:solidFill>
                  <a:srgbClr val="8A6F4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49" name="Freeform 564"/>
                <p:cNvSpPr>
                  <a:spLocks/>
                </p:cNvSpPr>
                <p:nvPr/>
              </p:nvSpPr>
              <p:spPr bwMode="auto">
                <a:xfrm>
                  <a:off x="3455" y="1452"/>
                  <a:ext cx="118" cy="16"/>
                </a:xfrm>
                <a:custGeom>
                  <a:avLst/>
                  <a:gdLst>
                    <a:gd name="T0" fmla="*/ 0 w 355"/>
                    <a:gd name="T1" fmla="*/ 0 h 49"/>
                    <a:gd name="T2" fmla="*/ 0 w 355"/>
                    <a:gd name="T3" fmla="*/ 0 h 49"/>
                    <a:gd name="T4" fmla="*/ 0 w 355"/>
                    <a:gd name="T5" fmla="*/ 0 h 49"/>
                    <a:gd name="T6" fmla="*/ 0 w 355"/>
                    <a:gd name="T7" fmla="*/ 0 h 49"/>
                    <a:gd name="T8" fmla="*/ 0 w 355"/>
                    <a:gd name="T9" fmla="*/ 0 h 49"/>
                    <a:gd name="T10" fmla="*/ 0 w 355"/>
                    <a:gd name="T11" fmla="*/ 0 h 49"/>
                    <a:gd name="T12" fmla="*/ 0 w 355"/>
                    <a:gd name="T13" fmla="*/ 0 h 49"/>
                    <a:gd name="T14" fmla="*/ 0 w 355"/>
                    <a:gd name="T15" fmla="*/ 0 h 49"/>
                    <a:gd name="T16" fmla="*/ 0 w 355"/>
                    <a:gd name="T17" fmla="*/ 0 h 49"/>
                    <a:gd name="T18" fmla="*/ 0 w 355"/>
                    <a:gd name="T19" fmla="*/ 0 h 49"/>
                    <a:gd name="T20" fmla="*/ 0 w 355"/>
                    <a:gd name="T21" fmla="*/ 0 h 49"/>
                    <a:gd name="T22" fmla="*/ 0 w 355"/>
                    <a:gd name="T23" fmla="*/ 0 h 49"/>
                    <a:gd name="T24" fmla="*/ 0 w 355"/>
                    <a:gd name="T25" fmla="*/ 0 h 49"/>
                    <a:gd name="T26" fmla="*/ 0 w 355"/>
                    <a:gd name="T27" fmla="*/ 0 h 49"/>
                    <a:gd name="T28" fmla="*/ 0 w 355"/>
                    <a:gd name="T29" fmla="*/ 0 h 49"/>
                    <a:gd name="T30" fmla="*/ 0 w 355"/>
                    <a:gd name="T31" fmla="*/ 0 h 49"/>
                    <a:gd name="T32" fmla="*/ 0 w 355"/>
                    <a:gd name="T33" fmla="*/ 0 h 49"/>
                    <a:gd name="T34" fmla="*/ 0 w 355"/>
                    <a:gd name="T35" fmla="*/ 0 h 49"/>
                    <a:gd name="T36" fmla="*/ 0 w 355"/>
                    <a:gd name="T37" fmla="*/ 0 h 4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55"/>
                    <a:gd name="T58" fmla="*/ 0 h 49"/>
                    <a:gd name="T59" fmla="*/ 355 w 355"/>
                    <a:gd name="T60" fmla="*/ 49 h 4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55" h="49">
                      <a:moveTo>
                        <a:pt x="354" y="0"/>
                      </a:moveTo>
                      <a:lnTo>
                        <a:pt x="336" y="3"/>
                      </a:lnTo>
                      <a:lnTo>
                        <a:pt x="295" y="8"/>
                      </a:lnTo>
                      <a:lnTo>
                        <a:pt x="238" y="15"/>
                      </a:lnTo>
                      <a:lnTo>
                        <a:pt x="173" y="24"/>
                      </a:lnTo>
                      <a:lnTo>
                        <a:pt x="110" y="32"/>
                      </a:lnTo>
                      <a:lnTo>
                        <a:pt x="54" y="39"/>
                      </a:lnTo>
                      <a:lnTo>
                        <a:pt x="15" y="44"/>
                      </a:lnTo>
                      <a:lnTo>
                        <a:pt x="0" y="47"/>
                      </a:lnTo>
                      <a:lnTo>
                        <a:pt x="0" y="49"/>
                      </a:lnTo>
                      <a:lnTo>
                        <a:pt x="15" y="47"/>
                      </a:lnTo>
                      <a:lnTo>
                        <a:pt x="54" y="41"/>
                      </a:lnTo>
                      <a:lnTo>
                        <a:pt x="110" y="34"/>
                      </a:lnTo>
                      <a:lnTo>
                        <a:pt x="173" y="26"/>
                      </a:lnTo>
                      <a:lnTo>
                        <a:pt x="238" y="17"/>
                      </a:lnTo>
                      <a:lnTo>
                        <a:pt x="295" y="9"/>
                      </a:lnTo>
                      <a:lnTo>
                        <a:pt x="336" y="4"/>
                      </a:lnTo>
                      <a:lnTo>
                        <a:pt x="355" y="2"/>
                      </a:lnTo>
                      <a:lnTo>
                        <a:pt x="354" y="0"/>
                      </a:lnTo>
                      <a:close/>
                    </a:path>
                  </a:pathLst>
                </a:custGeom>
                <a:solidFill>
                  <a:srgbClr val="8A6F4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50" name="Freeform 565"/>
                <p:cNvSpPr>
                  <a:spLocks/>
                </p:cNvSpPr>
                <p:nvPr/>
              </p:nvSpPr>
              <p:spPr bwMode="auto">
                <a:xfrm>
                  <a:off x="3573" y="1452"/>
                  <a:ext cx="1" cy="1"/>
                </a:xfrm>
                <a:custGeom>
                  <a:avLst/>
                  <a:gdLst>
                    <a:gd name="T0" fmla="*/ 1 w 1"/>
                    <a:gd name="T1" fmla="*/ 1 h 2"/>
                    <a:gd name="T2" fmla="*/ 1 w 1"/>
                    <a:gd name="T3" fmla="*/ 1 h 2"/>
                    <a:gd name="T4" fmla="*/ 0 w 1"/>
                    <a:gd name="T5" fmla="*/ 0 h 2"/>
                    <a:gd name="T6" fmla="*/ 1 w 1"/>
                    <a:gd name="T7" fmla="*/ 1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1" y="2"/>
                      </a:moveTo>
                      <a:lnTo>
                        <a:pt x="1" y="1"/>
                      </a:lnTo>
                      <a:lnTo>
                        <a:pt x="0" y="0"/>
                      </a:lnTo>
                      <a:lnTo>
                        <a:pt x="1" y="2"/>
                      </a:lnTo>
                      <a:close/>
                    </a:path>
                  </a:pathLst>
                </a:custGeom>
                <a:solidFill>
                  <a:srgbClr val="8A6F4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51" name="Freeform 566"/>
                <p:cNvSpPr>
                  <a:spLocks/>
                </p:cNvSpPr>
                <p:nvPr/>
              </p:nvSpPr>
              <p:spPr bwMode="auto">
                <a:xfrm>
                  <a:off x="3455" y="1466"/>
                  <a:ext cx="1" cy="1"/>
                </a:xfrm>
                <a:custGeom>
                  <a:avLst/>
                  <a:gdLst>
                    <a:gd name="T0" fmla="*/ 1 w 1"/>
                    <a:gd name="T1" fmla="*/ 0 h 1"/>
                    <a:gd name="T2" fmla="*/ 0 w 1"/>
                    <a:gd name="T3" fmla="*/ 1 h 1"/>
                    <a:gd name="T4" fmla="*/ 1 w 1"/>
                    <a:gd name="T5" fmla="*/ 1 h 1"/>
                    <a:gd name="T6" fmla="*/ 1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lnTo>
                        <a:pt x="0" y="1"/>
                      </a:lnTo>
                      <a:lnTo>
                        <a:pt x="1" y="1"/>
                      </a:lnTo>
                      <a:lnTo>
                        <a:pt x="1" y="0"/>
                      </a:lnTo>
                      <a:close/>
                    </a:path>
                  </a:pathLst>
                </a:custGeom>
                <a:solidFill>
                  <a:srgbClr val="8A6F4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52" name="Freeform 567"/>
                <p:cNvSpPr>
                  <a:spLocks/>
                </p:cNvSpPr>
                <p:nvPr/>
              </p:nvSpPr>
              <p:spPr bwMode="auto">
                <a:xfrm>
                  <a:off x="3455" y="1453"/>
                  <a:ext cx="95" cy="13"/>
                </a:xfrm>
                <a:custGeom>
                  <a:avLst/>
                  <a:gdLst>
                    <a:gd name="T0" fmla="*/ 0 w 285"/>
                    <a:gd name="T1" fmla="*/ 0 h 41"/>
                    <a:gd name="T2" fmla="*/ 0 w 285"/>
                    <a:gd name="T3" fmla="*/ 0 h 41"/>
                    <a:gd name="T4" fmla="*/ 0 w 285"/>
                    <a:gd name="T5" fmla="*/ 0 h 41"/>
                    <a:gd name="T6" fmla="*/ 0 w 285"/>
                    <a:gd name="T7" fmla="*/ 0 h 41"/>
                    <a:gd name="T8" fmla="*/ 0 w 285"/>
                    <a:gd name="T9" fmla="*/ 0 h 41"/>
                    <a:gd name="T10" fmla="*/ 0 w 285"/>
                    <a:gd name="T11" fmla="*/ 0 h 41"/>
                    <a:gd name="T12" fmla="*/ 0 w 285"/>
                    <a:gd name="T13" fmla="*/ 0 h 41"/>
                    <a:gd name="T14" fmla="*/ 0 w 285"/>
                    <a:gd name="T15" fmla="*/ 0 h 41"/>
                    <a:gd name="T16" fmla="*/ 0 w 285"/>
                    <a:gd name="T17" fmla="*/ 0 h 41"/>
                    <a:gd name="T18" fmla="*/ 0 w 285"/>
                    <a:gd name="T19" fmla="*/ 0 h 41"/>
                    <a:gd name="T20" fmla="*/ 0 w 285"/>
                    <a:gd name="T21" fmla="*/ 0 h 41"/>
                    <a:gd name="T22" fmla="*/ 0 w 285"/>
                    <a:gd name="T23" fmla="*/ 0 h 41"/>
                    <a:gd name="T24" fmla="*/ 0 w 285"/>
                    <a:gd name="T25" fmla="*/ 0 h 41"/>
                    <a:gd name="T26" fmla="*/ 0 w 285"/>
                    <a:gd name="T27" fmla="*/ 0 h 41"/>
                    <a:gd name="T28" fmla="*/ 0 w 285"/>
                    <a:gd name="T29" fmla="*/ 0 h 41"/>
                    <a:gd name="T30" fmla="*/ 0 w 285"/>
                    <a:gd name="T31" fmla="*/ 0 h 41"/>
                    <a:gd name="T32" fmla="*/ 0 w 285"/>
                    <a:gd name="T33" fmla="*/ 0 h 41"/>
                    <a:gd name="T34" fmla="*/ 0 w 285"/>
                    <a:gd name="T35" fmla="*/ 0 h 41"/>
                    <a:gd name="T36" fmla="*/ 0 w 285"/>
                    <a:gd name="T37" fmla="*/ 0 h 4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5"/>
                    <a:gd name="T58" fmla="*/ 0 h 41"/>
                    <a:gd name="T59" fmla="*/ 285 w 285"/>
                    <a:gd name="T60" fmla="*/ 41 h 4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5" h="41">
                      <a:moveTo>
                        <a:pt x="285" y="0"/>
                      </a:moveTo>
                      <a:lnTo>
                        <a:pt x="270" y="2"/>
                      </a:lnTo>
                      <a:lnTo>
                        <a:pt x="237" y="6"/>
                      </a:lnTo>
                      <a:lnTo>
                        <a:pt x="191" y="13"/>
                      </a:lnTo>
                      <a:lnTo>
                        <a:pt x="139" y="21"/>
                      </a:lnTo>
                      <a:lnTo>
                        <a:pt x="88" y="28"/>
                      </a:lnTo>
                      <a:lnTo>
                        <a:pt x="43" y="34"/>
                      </a:lnTo>
                      <a:lnTo>
                        <a:pt x="11" y="38"/>
                      </a:lnTo>
                      <a:lnTo>
                        <a:pt x="0" y="40"/>
                      </a:lnTo>
                      <a:lnTo>
                        <a:pt x="0" y="41"/>
                      </a:lnTo>
                      <a:lnTo>
                        <a:pt x="11" y="40"/>
                      </a:lnTo>
                      <a:lnTo>
                        <a:pt x="44" y="36"/>
                      </a:lnTo>
                      <a:lnTo>
                        <a:pt x="88" y="29"/>
                      </a:lnTo>
                      <a:lnTo>
                        <a:pt x="140" y="22"/>
                      </a:lnTo>
                      <a:lnTo>
                        <a:pt x="191" y="14"/>
                      </a:lnTo>
                      <a:lnTo>
                        <a:pt x="237" y="8"/>
                      </a:lnTo>
                      <a:lnTo>
                        <a:pt x="270" y="3"/>
                      </a:lnTo>
                      <a:lnTo>
                        <a:pt x="285" y="1"/>
                      </a:lnTo>
                      <a:lnTo>
                        <a:pt x="285" y="0"/>
                      </a:lnTo>
                      <a:close/>
                    </a:path>
                  </a:pathLst>
                </a:custGeom>
                <a:solidFill>
                  <a:srgbClr val="8A6F4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53" name="Freeform 568"/>
                <p:cNvSpPr>
                  <a:spLocks/>
                </p:cNvSpPr>
                <p:nvPr/>
              </p:nvSpPr>
              <p:spPr bwMode="auto">
                <a:xfrm>
                  <a:off x="3550" y="1453"/>
                  <a:ext cx="1" cy="1"/>
                </a:xfrm>
                <a:custGeom>
                  <a:avLst/>
                  <a:gdLst>
                    <a:gd name="T0" fmla="*/ 0 w 2"/>
                    <a:gd name="T1" fmla="*/ 1 h 1"/>
                    <a:gd name="T2" fmla="*/ 1 w 2"/>
                    <a:gd name="T3" fmla="*/ 0 h 1"/>
                    <a:gd name="T4" fmla="*/ 0 w 2"/>
                    <a:gd name="T5" fmla="*/ 0 h 1"/>
                    <a:gd name="T6" fmla="*/ 0 w 2"/>
                    <a:gd name="T7" fmla="*/ 1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0" y="1"/>
                      </a:moveTo>
                      <a:lnTo>
                        <a:pt x="2" y="0"/>
                      </a:lnTo>
                      <a:lnTo>
                        <a:pt x="0" y="0"/>
                      </a:lnTo>
                      <a:lnTo>
                        <a:pt x="0" y="1"/>
                      </a:lnTo>
                      <a:close/>
                    </a:path>
                  </a:pathLst>
                </a:custGeom>
                <a:solidFill>
                  <a:srgbClr val="8A6F4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54" name="Freeform 569"/>
                <p:cNvSpPr>
                  <a:spLocks/>
                </p:cNvSpPr>
                <p:nvPr/>
              </p:nvSpPr>
              <p:spPr bwMode="auto">
                <a:xfrm>
                  <a:off x="3458" y="1464"/>
                  <a:ext cx="1" cy="1"/>
                </a:xfrm>
                <a:custGeom>
                  <a:avLst/>
                  <a:gdLst>
                    <a:gd name="T0" fmla="*/ 1 w 1"/>
                    <a:gd name="T1" fmla="*/ 0 h 1"/>
                    <a:gd name="T2" fmla="*/ 0 w 1"/>
                    <a:gd name="T3" fmla="*/ 0 h 1"/>
                    <a:gd name="T4" fmla="*/ 1 w 1"/>
                    <a:gd name="T5" fmla="*/ 1 h 1"/>
                    <a:gd name="T6" fmla="*/ 1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lnTo>
                        <a:pt x="0" y="0"/>
                      </a:lnTo>
                      <a:lnTo>
                        <a:pt x="1" y="1"/>
                      </a:lnTo>
                      <a:lnTo>
                        <a:pt x="1" y="0"/>
                      </a:lnTo>
                      <a:close/>
                    </a:path>
                  </a:pathLst>
                </a:custGeom>
                <a:solidFill>
                  <a:srgbClr val="8A6F4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55" name="Freeform 570"/>
                <p:cNvSpPr>
                  <a:spLocks/>
                </p:cNvSpPr>
                <p:nvPr/>
              </p:nvSpPr>
              <p:spPr bwMode="auto">
                <a:xfrm>
                  <a:off x="3458" y="1454"/>
                  <a:ext cx="56" cy="11"/>
                </a:xfrm>
                <a:custGeom>
                  <a:avLst/>
                  <a:gdLst>
                    <a:gd name="T0" fmla="*/ 0 w 168"/>
                    <a:gd name="T1" fmla="*/ 0 h 31"/>
                    <a:gd name="T2" fmla="*/ 0 w 168"/>
                    <a:gd name="T3" fmla="*/ 0 h 31"/>
                    <a:gd name="T4" fmla="*/ 0 w 168"/>
                    <a:gd name="T5" fmla="*/ 0 h 31"/>
                    <a:gd name="T6" fmla="*/ 0 w 168"/>
                    <a:gd name="T7" fmla="*/ 0 h 31"/>
                    <a:gd name="T8" fmla="*/ 0 w 168"/>
                    <a:gd name="T9" fmla="*/ 0 h 31"/>
                    <a:gd name="T10" fmla="*/ 0 w 168"/>
                    <a:gd name="T11" fmla="*/ 0 h 31"/>
                    <a:gd name="T12" fmla="*/ 0 w 168"/>
                    <a:gd name="T13" fmla="*/ 0 h 31"/>
                    <a:gd name="T14" fmla="*/ 0 w 168"/>
                    <a:gd name="T15" fmla="*/ 0 h 31"/>
                    <a:gd name="T16" fmla="*/ 0 w 168"/>
                    <a:gd name="T17" fmla="*/ 0 h 31"/>
                    <a:gd name="T18" fmla="*/ 0 w 168"/>
                    <a:gd name="T19" fmla="*/ 0 h 31"/>
                    <a:gd name="T20" fmla="*/ 0 w 168"/>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
                    <a:gd name="T34" fmla="*/ 0 h 31"/>
                    <a:gd name="T35" fmla="*/ 168 w 168"/>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 h="31">
                      <a:moveTo>
                        <a:pt x="168" y="0"/>
                      </a:moveTo>
                      <a:lnTo>
                        <a:pt x="137" y="5"/>
                      </a:lnTo>
                      <a:lnTo>
                        <a:pt x="80" y="16"/>
                      </a:lnTo>
                      <a:lnTo>
                        <a:pt x="24" y="25"/>
                      </a:lnTo>
                      <a:lnTo>
                        <a:pt x="0" y="30"/>
                      </a:lnTo>
                      <a:lnTo>
                        <a:pt x="0" y="31"/>
                      </a:lnTo>
                      <a:lnTo>
                        <a:pt x="24" y="27"/>
                      </a:lnTo>
                      <a:lnTo>
                        <a:pt x="80" y="17"/>
                      </a:lnTo>
                      <a:lnTo>
                        <a:pt x="138" y="6"/>
                      </a:lnTo>
                      <a:lnTo>
                        <a:pt x="168" y="1"/>
                      </a:lnTo>
                      <a:lnTo>
                        <a:pt x="168" y="0"/>
                      </a:lnTo>
                      <a:close/>
                    </a:path>
                  </a:pathLst>
                </a:custGeom>
                <a:solidFill>
                  <a:srgbClr val="8A6F4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56" name="Freeform 571"/>
                <p:cNvSpPr>
                  <a:spLocks/>
                </p:cNvSpPr>
                <p:nvPr/>
              </p:nvSpPr>
              <p:spPr bwMode="auto">
                <a:xfrm>
                  <a:off x="3514" y="1454"/>
                  <a:ext cx="1" cy="1"/>
                </a:xfrm>
                <a:custGeom>
                  <a:avLst/>
                  <a:gdLst>
                    <a:gd name="T0" fmla="*/ 0 w 1"/>
                    <a:gd name="T1" fmla="*/ 1 h 1"/>
                    <a:gd name="T2" fmla="*/ 1 w 1"/>
                    <a:gd name="T3" fmla="*/ 1 h 1"/>
                    <a:gd name="T4" fmla="*/ 0 w 1"/>
                    <a:gd name="T5" fmla="*/ 0 h 1"/>
                    <a:gd name="T6" fmla="*/ 0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1" y="1"/>
                      </a:lnTo>
                      <a:lnTo>
                        <a:pt x="0" y="0"/>
                      </a:lnTo>
                      <a:lnTo>
                        <a:pt x="0" y="1"/>
                      </a:lnTo>
                      <a:close/>
                    </a:path>
                  </a:pathLst>
                </a:custGeom>
                <a:solidFill>
                  <a:srgbClr val="8A6F4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57" name="Freeform 572"/>
                <p:cNvSpPr>
                  <a:spLocks/>
                </p:cNvSpPr>
                <p:nvPr/>
              </p:nvSpPr>
              <p:spPr bwMode="auto">
                <a:xfrm>
                  <a:off x="3456" y="1465"/>
                  <a:ext cx="1" cy="1"/>
                </a:xfrm>
                <a:custGeom>
                  <a:avLst/>
                  <a:gdLst>
                    <a:gd name="T0" fmla="*/ 1 w 1"/>
                    <a:gd name="T1" fmla="*/ 0 h 1"/>
                    <a:gd name="T2" fmla="*/ 0 w 1"/>
                    <a:gd name="T3" fmla="*/ 1 h 1"/>
                    <a:gd name="T4" fmla="*/ 1 w 1"/>
                    <a:gd name="T5" fmla="*/ 1 h 1"/>
                    <a:gd name="T6" fmla="*/ 1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lnTo>
                        <a:pt x="0" y="1"/>
                      </a:lnTo>
                      <a:lnTo>
                        <a:pt x="1" y="1"/>
                      </a:lnTo>
                      <a:lnTo>
                        <a:pt x="1" y="0"/>
                      </a:lnTo>
                      <a:close/>
                    </a:path>
                  </a:pathLst>
                </a:custGeom>
                <a:solidFill>
                  <a:srgbClr val="8A6F4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58" name="Freeform 573"/>
                <p:cNvSpPr>
                  <a:spLocks/>
                </p:cNvSpPr>
                <p:nvPr/>
              </p:nvSpPr>
              <p:spPr bwMode="auto">
                <a:xfrm>
                  <a:off x="3456" y="1453"/>
                  <a:ext cx="74" cy="12"/>
                </a:xfrm>
                <a:custGeom>
                  <a:avLst/>
                  <a:gdLst>
                    <a:gd name="T0" fmla="*/ 0 w 223"/>
                    <a:gd name="T1" fmla="*/ 0 h 36"/>
                    <a:gd name="T2" fmla="*/ 0 w 223"/>
                    <a:gd name="T3" fmla="*/ 0 h 36"/>
                    <a:gd name="T4" fmla="*/ 0 w 223"/>
                    <a:gd name="T5" fmla="*/ 0 h 36"/>
                    <a:gd name="T6" fmla="*/ 0 w 223"/>
                    <a:gd name="T7" fmla="*/ 0 h 36"/>
                    <a:gd name="T8" fmla="*/ 0 w 223"/>
                    <a:gd name="T9" fmla="*/ 0 h 36"/>
                    <a:gd name="T10" fmla="*/ 0 w 223"/>
                    <a:gd name="T11" fmla="*/ 0 h 36"/>
                    <a:gd name="T12" fmla="*/ 0 w 223"/>
                    <a:gd name="T13" fmla="*/ 0 h 36"/>
                    <a:gd name="T14" fmla="*/ 0 w 223"/>
                    <a:gd name="T15" fmla="*/ 0 h 36"/>
                    <a:gd name="T16" fmla="*/ 0 w 223"/>
                    <a:gd name="T17" fmla="*/ 0 h 36"/>
                    <a:gd name="T18" fmla="*/ 0 w 223"/>
                    <a:gd name="T19" fmla="*/ 0 h 36"/>
                    <a:gd name="T20" fmla="*/ 0 w 223"/>
                    <a:gd name="T21" fmla="*/ 0 h 36"/>
                    <a:gd name="T22" fmla="*/ 0 w 223"/>
                    <a:gd name="T23" fmla="*/ 0 h 36"/>
                    <a:gd name="T24" fmla="*/ 0 w 223"/>
                    <a:gd name="T25" fmla="*/ 0 h 36"/>
                    <a:gd name="T26" fmla="*/ 0 w 223"/>
                    <a:gd name="T27" fmla="*/ 0 h 36"/>
                    <a:gd name="T28" fmla="*/ 0 w 223"/>
                    <a:gd name="T29" fmla="*/ 0 h 36"/>
                    <a:gd name="T30" fmla="*/ 0 w 223"/>
                    <a:gd name="T31" fmla="*/ 0 h 36"/>
                    <a:gd name="T32" fmla="*/ 0 w 223"/>
                    <a:gd name="T33" fmla="*/ 0 h 36"/>
                    <a:gd name="T34" fmla="*/ 0 w 223"/>
                    <a:gd name="T35" fmla="*/ 0 h 36"/>
                    <a:gd name="T36" fmla="*/ 0 w 223"/>
                    <a:gd name="T37" fmla="*/ 0 h 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3"/>
                    <a:gd name="T58" fmla="*/ 0 h 36"/>
                    <a:gd name="T59" fmla="*/ 223 w 223"/>
                    <a:gd name="T60" fmla="*/ 36 h 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3" h="36">
                      <a:moveTo>
                        <a:pt x="223" y="0"/>
                      </a:moveTo>
                      <a:lnTo>
                        <a:pt x="211" y="2"/>
                      </a:lnTo>
                      <a:lnTo>
                        <a:pt x="184" y="6"/>
                      </a:lnTo>
                      <a:lnTo>
                        <a:pt x="148" y="11"/>
                      </a:lnTo>
                      <a:lnTo>
                        <a:pt x="108" y="18"/>
                      </a:lnTo>
                      <a:lnTo>
                        <a:pt x="69" y="24"/>
                      </a:lnTo>
                      <a:lnTo>
                        <a:pt x="34" y="30"/>
                      </a:lnTo>
                      <a:lnTo>
                        <a:pt x="10" y="34"/>
                      </a:lnTo>
                      <a:lnTo>
                        <a:pt x="0" y="35"/>
                      </a:lnTo>
                      <a:lnTo>
                        <a:pt x="0" y="36"/>
                      </a:lnTo>
                      <a:lnTo>
                        <a:pt x="10" y="35"/>
                      </a:lnTo>
                      <a:lnTo>
                        <a:pt x="34" y="31"/>
                      </a:lnTo>
                      <a:lnTo>
                        <a:pt x="69" y="26"/>
                      </a:lnTo>
                      <a:lnTo>
                        <a:pt x="108" y="20"/>
                      </a:lnTo>
                      <a:lnTo>
                        <a:pt x="148" y="13"/>
                      </a:lnTo>
                      <a:lnTo>
                        <a:pt x="184" y="7"/>
                      </a:lnTo>
                      <a:lnTo>
                        <a:pt x="211" y="3"/>
                      </a:lnTo>
                      <a:lnTo>
                        <a:pt x="223" y="1"/>
                      </a:lnTo>
                      <a:lnTo>
                        <a:pt x="223" y="0"/>
                      </a:lnTo>
                      <a:close/>
                    </a:path>
                  </a:pathLst>
                </a:custGeom>
                <a:solidFill>
                  <a:srgbClr val="8A6F4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59" name="Freeform 574"/>
                <p:cNvSpPr>
                  <a:spLocks/>
                </p:cNvSpPr>
                <p:nvPr/>
              </p:nvSpPr>
              <p:spPr bwMode="auto">
                <a:xfrm>
                  <a:off x="3530" y="1453"/>
                  <a:ext cx="1" cy="1"/>
                </a:xfrm>
                <a:custGeom>
                  <a:avLst/>
                  <a:gdLst>
                    <a:gd name="T0" fmla="*/ 0 w 2"/>
                    <a:gd name="T1" fmla="*/ 1 h 1"/>
                    <a:gd name="T2" fmla="*/ 1 w 2"/>
                    <a:gd name="T3" fmla="*/ 0 h 1"/>
                    <a:gd name="T4" fmla="*/ 0 w 2"/>
                    <a:gd name="T5" fmla="*/ 0 h 1"/>
                    <a:gd name="T6" fmla="*/ 0 w 2"/>
                    <a:gd name="T7" fmla="*/ 1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0" y="1"/>
                      </a:moveTo>
                      <a:lnTo>
                        <a:pt x="2" y="0"/>
                      </a:lnTo>
                      <a:lnTo>
                        <a:pt x="0" y="0"/>
                      </a:lnTo>
                      <a:lnTo>
                        <a:pt x="0" y="1"/>
                      </a:lnTo>
                      <a:close/>
                    </a:path>
                  </a:pathLst>
                </a:custGeom>
                <a:solidFill>
                  <a:srgbClr val="8A6F4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60" name="Freeform 575"/>
                <p:cNvSpPr>
                  <a:spLocks/>
                </p:cNvSpPr>
                <p:nvPr/>
              </p:nvSpPr>
              <p:spPr bwMode="auto">
                <a:xfrm>
                  <a:off x="3517" y="1451"/>
                  <a:ext cx="1" cy="1"/>
                </a:xfrm>
                <a:custGeom>
                  <a:avLst/>
                  <a:gdLst>
                    <a:gd name="T0" fmla="*/ 0 w 1"/>
                    <a:gd name="T1" fmla="*/ 1 h 2"/>
                    <a:gd name="T2" fmla="*/ 1 w 1"/>
                    <a:gd name="T3" fmla="*/ 0 h 2"/>
                    <a:gd name="T4" fmla="*/ 0 w 1"/>
                    <a:gd name="T5" fmla="*/ 0 h 2"/>
                    <a:gd name="T6" fmla="*/ 0 w 1"/>
                    <a:gd name="T7" fmla="*/ 1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1" y="0"/>
                      </a:lnTo>
                      <a:lnTo>
                        <a:pt x="0" y="0"/>
                      </a:lnTo>
                      <a:lnTo>
                        <a:pt x="0" y="2"/>
                      </a:lnTo>
                      <a:close/>
                    </a:path>
                  </a:pathLst>
                </a:custGeom>
                <a:solidFill>
                  <a:srgbClr val="8A6F4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61" name="Freeform 576"/>
                <p:cNvSpPr>
                  <a:spLocks/>
                </p:cNvSpPr>
                <p:nvPr/>
              </p:nvSpPr>
              <p:spPr bwMode="auto">
                <a:xfrm>
                  <a:off x="3457" y="1451"/>
                  <a:ext cx="60" cy="10"/>
                </a:xfrm>
                <a:custGeom>
                  <a:avLst/>
                  <a:gdLst>
                    <a:gd name="T0" fmla="*/ 0 w 179"/>
                    <a:gd name="T1" fmla="*/ 0 h 31"/>
                    <a:gd name="T2" fmla="*/ 0 w 179"/>
                    <a:gd name="T3" fmla="*/ 0 h 31"/>
                    <a:gd name="T4" fmla="*/ 0 w 179"/>
                    <a:gd name="T5" fmla="*/ 0 h 31"/>
                    <a:gd name="T6" fmla="*/ 0 w 179"/>
                    <a:gd name="T7" fmla="*/ 0 h 31"/>
                    <a:gd name="T8" fmla="*/ 0 w 179"/>
                    <a:gd name="T9" fmla="*/ 0 h 31"/>
                    <a:gd name="T10" fmla="*/ 0 60000 65536"/>
                    <a:gd name="T11" fmla="*/ 0 60000 65536"/>
                    <a:gd name="T12" fmla="*/ 0 60000 65536"/>
                    <a:gd name="T13" fmla="*/ 0 60000 65536"/>
                    <a:gd name="T14" fmla="*/ 0 60000 65536"/>
                    <a:gd name="T15" fmla="*/ 0 w 179"/>
                    <a:gd name="T16" fmla="*/ 0 h 31"/>
                    <a:gd name="T17" fmla="*/ 179 w 179"/>
                    <a:gd name="T18" fmla="*/ 31 h 31"/>
                  </a:gdLst>
                  <a:ahLst/>
                  <a:cxnLst>
                    <a:cxn ang="T10">
                      <a:pos x="T0" y="T1"/>
                    </a:cxn>
                    <a:cxn ang="T11">
                      <a:pos x="T2" y="T3"/>
                    </a:cxn>
                    <a:cxn ang="T12">
                      <a:pos x="T4" y="T5"/>
                    </a:cxn>
                    <a:cxn ang="T13">
                      <a:pos x="T6" y="T7"/>
                    </a:cxn>
                    <a:cxn ang="T14">
                      <a:pos x="T8" y="T9"/>
                    </a:cxn>
                  </a:cxnLst>
                  <a:rect l="T15" t="T16" r="T17" b="T18"/>
                  <a:pathLst>
                    <a:path w="179" h="31">
                      <a:moveTo>
                        <a:pt x="0" y="31"/>
                      </a:moveTo>
                      <a:lnTo>
                        <a:pt x="179" y="2"/>
                      </a:lnTo>
                      <a:lnTo>
                        <a:pt x="179" y="0"/>
                      </a:lnTo>
                      <a:lnTo>
                        <a:pt x="0" y="29"/>
                      </a:lnTo>
                      <a:lnTo>
                        <a:pt x="0" y="31"/>
                      </a:lnTo>
                      <a:close/>
                    </a:path>
                  </a:pathLst>
                </a:custGeom>
                <a:solidFill>
                  <a:srgbClr val="8A6F4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62" name="Freeform 577"/>
                <p:cNvSpPr>
                  <a:spLocks/>
                </p:cNvSpPr>
                <p:nvPr/>
              </p:nvSpPr>
              <p:spPr bwMode="auto">
                <a:xfrm>
                  <a:off x="3457" y="1461"/>
                  <a:ext cx="1" cy="1"/>
                </a:xfrm>
                <a:custGeom>
                  <a:avLst/>
                  <a:gdLst>
                    <a:gd name="T0" fmla="*/ 0 w 1"/>
                    <a:gd name="T1" fmla="*/ 0 h 2"/>
                    <a:gd name="T2" fmla="*/ 0 w 1"/>
                    <a:gd name="T3" fmla="*/ 1 h 2"/>
                    <a:gd name="T4" fmla="*/ 0 w 1"/>
                    <a:gd name="T5" fmla="*/ 1 h 2"/>
                    <a:gd name="T6" fmla="*/ 0 w 1"/>
                    <a:gd name="T7" fmla="*/ 0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0"/>
                      </a:moveTo>
                      <a:lnTo>
                        <a:pt x="0" y="1"/>
                      </a:lnTo>
                      <a:lnTo>
                        <a:pt x="0" y="2"/>
                      </a:lnTo>
                      <a:lnTo>
                        <a:pt x="0" y="0"/>
                      </a:lnTo>
                      <a:close/>
                    </a:path>
                  </a:pathLst>
                </a:custGeom>
                <a:solidFill>
                  <a:srgbClr val="8A6F4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63" name="Freeform 578"/>
                <p:cNvSpPr>
                  <a:spLocks/>
                </p:cNvSpPr>
                <p:nvPr/>
              </p:nvSpPr>
              <p:spPr bwMode="auto">
                <a:xfrm>
                  <a:off x="3456" y="1460"/>
                  <a:ext cx="1" cy="1"/>
                </a:xfrm>
                <a:custGeom>
                  <a:avLst/>
                  <a:gdLst>
                    <a:gd name="T0" fmla="*/ 1 w 2"/>
                    <a:gd name="T1" fmla="*/ 0 h 1"/>
                    <a:gd name="T2" fmla="*/ 0 w 2"/>
                    <a:gd name="T3" fmla="*/ 1 h 1"/>
                    <a:gd name="T4" fmla="*/ 1 w 2"/>
                    <a:gd name="T5" fmla="*/ 1 h 1"/>
                    <a:gd name="T6" fmla="*/ 1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0"/>
                      </a:moveTo>
                      <a:lnTo>
                        <a:pt x="0" y="1"/>
                      </a:lnTo>
                      <a:lnTo>
                        <a:pt x="2" y="1"/>
                      </a:lnTo>
                      <a:lnTo>
                        <a:pt x="2" y="0"/>
                      </a:lnTo>
                      <a:close/>
                    </a:path>
                  </a:pathLst>
                </a:custGeom>
                <a:solidFill>
                  <a:srgbClr val="8A6F4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64" name="Freeform 579"/>
                <p:cNvSpPr>
                  <a:spLocks/>
                </p:cNvSpPr>
                <p:nvPr/>
              </p:nvSpPr>
              <p:spPr bwMode="auto">
                <a:xfrm>
                  <a:off x="3457" y="1447"/>
                  <a:ext cx="79" cy="13"/>
                </a:xfrm>
                <a:custGeom>
                  <a:avLst/>
                  <a:gdLst>
                    <a:gd name="T0" fmla="*/ 0 w 238"/>
                    <a:gd name="T1" fmla="*/ 0 h 39"/>
                    <a:gd name="T2" fmla="*/ 0 w 238"/>
                    <a:gd name="T3" fmla="*/ 0 h 39"/>
                    <a:gd name="T4" fmla="*/ 0 w 238"/>
                    <a:gd name="T5" fmla="*/ 0 h 39"/>
                    <a:gd name="T6" fmla="*/ 0 w 238"/>
                    <a:gd name="T7" fmla="*/ 0 h 39"/>
                    <a:gd name="T8" fmla="*/ 0 w 238"/>
                    <a:gd name="T9" fmla="*/ 0 h 39"/>
                    <a:gd name="T10" fmla="*/ 0 60000 65536"/>
                    <a:gd name="T11" fmla="*/ 0 60000 65536"/>
                    <a:gd name="T12" fmla="*/ 0 60000 65536"/>
                    <a:gd name="T13" fmla="*/ 0 60000 65536"/>
                    <a:gd name="T14" fmla="*/ 0 60000 65536"/>
                    <a:gd name="T15" fmla="*/ 0 w 238"/>
                    <a:gd name="T16" fmla="*/ 0 h 39"/>
                    <a:gd name="T17" fmla="*/ 238 w 238"/>
                    <a:gd name="T18" fmla="*/ 39 h 39"/>
                  </a:gdLst>
                  <a:ahLst/>
                  <a:cxnLst>
                    <a:cxn ang="T10">
                      <a:pos x="T0" y="T1"/>
                    </a:cxn>
                    <a:cxn ang="T11">
                      <a:pos x="T2" y="T3"/>
                    </a:cxn>
                    <a:cxn ang="T12">
                      <a:pos x="T4" y="T5"/>
                    </a:cxn>
                    <a:cxn ang="T13">
                      <a:pos x="T6" y="T7"/>
                    </a:cxn>
                    <a:cxn ang="T14">
                      <a:pos x="T8" y="T9"/>
                    </a:cxn>
                  </a:cxnLst>
                  <a:rect l="T15" t="T16" r="T17" b="T18"/>
                  <a:pathLst>
                    <a:path w="238" h="39">
                      <a:moveTo>
                        <a:pt x="237" y="0"/>
                      </a:moveTo>
                      <a:lnTo>
                        <a:pt x="0" y="38"/>
                      </a:lnTo>
                      <a:lnTo>
                        <a:pt x="0" y="39"/>
                      </a:lnTo>
                      <a:lnTo>
                        <a:pt x="238" y="1"/>
                      </a:lnTo>
                      <a:lnTo>
                        <a:pt x="237" y="0"/>
                      </a:lnTo>
                      <a:close/>
                    </a:path>
                  </a:pathLst>
                </a:custGeom>
                <a:solidFill>
                  <a:srgbClr val="8A6F4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46465" name="Freeform 580"/>
                <p:cNvSpPr>
                  <a:spLocks/>
                </p:cNvSpPr>
                <p:nvPr/>
              </p:nvSpPr>
              <p:spPr bwMode="auto">
                <a:xfrm>
                  <a:off x="3536" y="1447"/>
                  <a:ext cx="1" cy="1"/>
                </a:xfrm>
                <a:custGeom>
                  <a:avLst/>
                  <a:gdLst>
                    <a:gd name="T0" fmla="*/ 1 w 1"/>
                    <a:gd name="T1" fmla="*/ 1 h 1"/>
                    <a:gd name="T2" fmla="*/ 1 w 1"/>
                    <a:gd name="T3" fmla="*/ 0 h 1"/>
                    <a:gd name="T4" fmla="*/ 0 w 1"/>
                    <a:gd name="T5" fmla="*/ 0 h 1"/>
                    <a:gd name="T6" fmla="*/ 1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1"/>
                      </a:moveTo>
                      <a:lnTo>
                        <a:pt x="1" y="0"/>
                      </a:lnTo>
                      <a:lnTo>
                        <a:pt x="0" y="0"/>
                      </a:lnTo>
                      <a:lnTo>
                        <a:pt x="1" y="1"/>
                      </a:lnTo>
                      <a:close/>
                    </a:path>
                  </a:pathLst>
                </a:custGeom>
                <a:solidFill>
                  <a:srgbClr val="8A6F4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grpSp>
        </p:grpSp>
        <p:sp>
          <p:nvSpPr>
            <p:cNvPr id="46149" name="Rectangle 581"/>
            <p:cNvSpPr>
              <a:spLocks noChangeArrowheads="1"/>
            </p:cNvSpPr>
            <p:nvPr/>
          </p:nvSpPr>
          <p:spPr bwMode="auto">
            <a:xfrm>
              <a:off x="5026" y="1842"/>
              <a:ext cx="576" cy="576"/>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grpSp>
      <p:sp>
        <p:nvSpPr>
          <p:cNvPr id="46138" name="Line 582"/>
          <p:cNvSpPr>
            <a:spLocks noChangeShapeType="1"/>
          </p:cNvSpPr>
          <p:nvPr/>
        </p:nvSpPr>
        <p:spPr bwMode="auto">
          <a:xfrm flipH="1" flipV="1">
            <a:off x="9825293" y="2195508"/>
            <a:ext cx="469900" cy="327030"/>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39" name="Line 583"/>
          <p:cNvSpPr>
            <a:spLocks noChangeShapeType="1"/>
          </p:cNvSpPr>
          <p:nvPr/>
        </p:nvSpPr>
        <p:spPr bwMode="auto">
          <a:xfrm flipH="1" flipV="1">
            <a:off x="11101644" y="1709339"/>
            <a:ext cx="415443" cy="972343"/>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40" name="Line 584"/>
          <p:cNvSpPr>
            <a:spLocks noChangeShapeType="1"/>
          </p:cNvSpPr>
          <p:nvPr/>
        </p:nvSpPr>
        <p:spPr bwMode="auto">
          <a:xfrm flipH="1" flipV="1">
            <a:off x="10296782" y="1566462"/>
            <a:ext cx="1012583" cy="1028700"/>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41" name="Line 585"/>
          <p:cNvSpPr>
            <a:spLocks noChangeShapeType="1"/>
          </p:cNvSpPr>
          <p:nvPr/>
        </p:nvSpPr>
        <p:spPr bwMode="auto">
          <a:xfrm flipH="1" flipV="1">
            <a:off x="10295195" y="976313"/>
            <a:ext cx="360363" cy="0"/>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grpSp>
        <p:nvGrpSpPr>
          <p:cNvPr id="46142" name="Group 586"/>
          <p:cNvGrpSpPr>
            <a:grpSpLocks/>
          </p:cNvGrpSpPr>
          <p:nvPr/>
        </p:nvGrpSpPr>
        <p:grpSpPr bwMode="auto">
          <a:xfrm>
            <a:off x="10115808" y="3967486"/>
            <a:ext cx="1944687" cy="863600"/>
            <a:chOff x="4489" y="2432"/>
            <a:chExt cx="1225" cy="544"/>
          </a:xfrm>
        </p:grpSpPr>
        <p:pic>
          <p:nvPicPr>
            <p:cNvPr id="46146" name="Picture 587" descr="honeybee"/>
            <p:cNvPicPr>
              <a:picLocks noChangeAspect="1" noChangeArrowheads="1"/>
            </p:cNvPicPr>
            <p:nvPr/>
          </p:nvPicPr>
          <p:blipFill>
            <a:blip r:embed="rId21">
              <a:extLst>
                <a:ext uri="{28A0092B-C50C-407E-A947-70E740481C1C}">
                  <a14:useLocalDpi xmlns:a14="http://schemas.microsoft.com/office/drawing/2010/main" val="0"/>
                </a:ext>
              </a:extLst>
            </a:blip>
            <a:srcRect l="99" t="4800" r="5511" b="13382"/>
            <a:stretch>
              <a:fillRect/>
            </a:stretch>
          </p:blipFill>
          <p:spPr bwMode="auto">
            <a:xfrm>
              <a:off x="5011" y="2518"/>
              <a:ext cx="703" cy="413"/>
            </a:xfrm>
            <a:prstGeom prst="rect">
              <a:avLst/>
            </a:prstGeom>
            <a:noFill/>
            <a:ln w="19050">
              <a:solidFill>
                <a:srgbClr val="008000"/>
              </a:solidFill>
              <a:miter lim="800000"/>
              <a:headEnd/>
              <a:tailEnd/>
            </a:ln>
            <a:extLst>
              <a:ext uri="{909E8E84-426E-40DD-AFC4-6F175D3DCCD1}">
                <a14:hiddenFill xmlns:a14="http://schemas.microsoft.com/office/drawing/2010/main">
                  <a:solidFill>
                    <a:srgbClr val="FFFFFF"/>
                  </a:solidFill>
                </a14:hiddenFill>
              </a:ext>
            </a:extLst>
          </p:spPr>
        </p:pic>
        <p:pic>
          <p:nvPicPr>
            <p:cNvPr id="46147" name="Picture 588" descr="Paratrigonalineata2"/>
            <p:cNvPicPr>
              <a:picLocks noChangeAspect="1" noChangeArrowheads="1"/>
            </p:cNvPicPr>
            <p:nvPr/>
          </p:nvPicPr>
          <p:blipFill>
            <a:blip r:embed="rId22" cstate="print">
              <a:lum bright="10000" contrast="12000"/>
              <a:extLst>
                <a:ext uri="{28A0092B-C50C-407E-A947-70E740481C1C}">
                  <a14:useLocalDpi xmlns:a14="http://schemas.microsoft.com/office/drawing/2010/main" val="0"/>
                </a:ext>
              </a:extLst>
            </a:blip>
            <a:srcRect l="24863" t="28346" r="49193" b="22835"/>
            <a:stretch>
              <a:fillRect/>
            </a:stretch>
          </p:blipFill>
          <p:spPr bwMode="auto">
            <a:xfrm>
              <a:off x="4489" y="2432"/>
              <a:ext cx="386"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6143" name="Line 589"/>
          <p:cNvSpPr>
            <a:spLocks noChangeShapeType="1"/>
          </p:cNvSpPr>
          <p:nvPr/>
        </p:nvSpPr>
        <p:spPr bwMode="auto">
          <a:xfrm flipV="1">
            <a:off x="10594277" y="3366689"/>
            <a:ext cx="566104" cy="539749"/>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46144" name="Line 590"/>
          <p:cNvSpPr>
            <a:spLocks noChangeShapeType="1"/>
          </p:cNvSpPr>
          <p:nvPr/>
        </p:nvSpPr>
        <p:spPr bwMode="auto">
          <a:xfrm flipH="1" flipV="1">
            <a:off x="9791955" y="1637901"/>
            <a:ext cx="576262" cy="2268537"/>
          </a:xfrm>
          <a:prstGeom prst="line">
            <a:avLst/>
          </a:prstGeom>
          <a:noFill/>
          <a:ln w="12700" cap="sq">
            <a:solidFill>
              <a:srgbClr val="0033CC"/>
            </a:solidFill>
            <a:round/>
            <a:headEnd/>
            <a:tailEnd type="triangle" w="med" len="med"/>
          </a:ln>
          <a:extLst>
            <a:ext uri="{909E8E84-426E-40DD-AFC4-6F175D3DCCD1}">
              <a14:hiddenFill xmlns:a14="http://schemas.microsoft.com/office/drawing/2010/main">
                <a:noFill/>
              </a14:hiddenFill>
            </a:ext>
          </a:extLst>
        </p:spPr>
        <p:txBody>
          <a:bodyPr rot="10800000" wrap="none" anchor="ctr"/>
          <a:lstStyle/>
          <a:p>
            <a:endParaRPr lang="it-IT"/>
          </a:p>
        </p:txBody>
      </p:sp>
      <p:sp>
        <p:nvSpPr>
          <p:cNvPr id="2" name="Titolo 1">
            <a:extLst>
              <a:ext uri="{FF2B5EF4-FFF2-40B4-BE49-F238E27FC236}">
                <a16:creationId xmlns:a16="http://schemas.microsoft.com/office/drawing/2014/main" id="{F766C890-5A9F-53A1-53F1-23F80B90230E}"/>
              </a:ext>
            </a:extLst>
          </p:cNvPr>
          <p:cNvSpPr>
            <a:spLocks noGrp="1"/>
          </p:cNvSpPr>
          <p:nvPr>
            <p:ph type="title"/>
          </p:nvPr>
        </p:nvSpPr>
        <p:spPr>
          <a:xfrm>
            <a:off x="63784" y="1918374"/>
            <a:ext cx="2794685" cy="782357"/>
          </a:xfrm>
        </p:spPr>
        <p:txBody>
          <a:bodyPr/>
          <a:lstStyle/>
          <a:p>
            <a:r>
              <a:rPr lang="it-IT" dirty="0"/>
              <a:t>Food webs</a:t>
            </a:r>
          </a:p>
        </p:txBody>
      </p:sp>
      <p:sp>
        <p:nvSpPr>
          <p:cNvPr id="3" name="Slide Number Placeholder 2">
            <a:extLst>
              <a:ext uri="{FF2B5EF4-FFF2-40B4-BE49-F238E27FC236}">
                <a16:creationId xmlns:a16="http://schemas.microsoft.com/office/drawing/2014/main" id="{7474CAB9-2AB1-50DD-D6F2-6D1406701F7B}"/>
              </a:ext>
            </a:extLst>
          </p:cNvPr>
          <p:cNvSpPr>
            <a:spLocks noGrp="1"/>
          </p:cNvSpPr>
          <p:nvPr>
            <p:ph type="sldNum" sz="quarter" idx="12"/>
          </p:nvPr>
        </p:nvSpPr>
        <p:spPr/>
        <p:txBody>
          <a:bodyPr/>
          <a:lstStyle/>
          <a:p>
            <a:fld id="{F46C79FD-C571-418B-AB0F-5EE936C85276}" type="slidenum">
              <a:rPr lang="en-GB" smtClean="0"/>
              <a:t>8</a:t>
            </a:fld>
            <a:endParaRPr lang="en-GB"/>
          </a:p>
        </p:txBody>
      </p:sp>
    </p:spTree>
    <p:extLst>
      <p:ext uri="{BB962C8B-B14F-4D97-AF65-F5344CB8AC3E}">
        <p14:creationId xmlns:p14="http://schemas.microsoft.com/office/powerpoint/2010/main" val="204123313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51" name="AutoShape 2"/>
          <p:cNvCxnSpPr>
            <a:cxnSpLocks noChangeShapeType="1"/>
          </p:cNvCxnSpPr>
          <p:nvPr/>
        </p:nvCxnSpPr>
        <p:spPr bwMode="auto">
          <a:xfrm flipH="1" flipV="1">
            <a:off x="3390900" y="4561684"/>
            <a:ext cx="1625600" cy="1458119"/>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052" name="Rectangle 3"/>
          <p:cNvSpPr>
            <a:spLocks noChangeArrowheads="1"/>
          </p:cNvSpPr>
          <p:nvPr/>
        </p:nvSpPr>
        <p:spPr bwMode="auto">
          <a:xfrm>
            <a:off x="1828188" y="1290243"/>
            <a:ext cx="393095" cy="6185001"/>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2053" name="Rectangle 4"/>
          <p:cNvSpPr>
            <a:spLocks noChangeArrowheads="1"/>
          </p:cNvSpPr>
          <p:nvPr/>
        </p:nvSpPr>
        <p:spPr bwMode="auto">
          <a:xfrm>
            <a:off x="3006727" y="1061643"/>
            <a:ext cx="2209800" cy="228600"/>
          </a:xfrm>
          <a:prstGeom prst="rect">
            <a:avLst/>
          </a:prstGeom>
          <a:solidFill>
            <a:srgbClr val="8E231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2054" name="Rectangle 5"/>
          <p:cNvSpPr>
            <a:spLocks noChangeArrowheads="1"/>
          </p:cNvSpPr>
          <p:nvPr/>
        </p:nvSpPr>
        <p:spPr bwMode="auto">
          <a:xfrm>
            <a:off x="1295094" y="1562100"/>
            <a:ext cx="533400" cy="381000"/>
          </a:xfrm>
          <a:prstGeom prst="rect">
            <a:avLst/>
          </a:prstGeom>
          <a:solidFill>
            <a:srgbClr val="8C981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2055" name="Rectangle 6"/>
          <p:cNvSpPr>
            <a:spLocks noChangeArrowheads="1"/>
          </p:cNvSpPr>
          <p:nvPr/>
        </p:nvSpPr>
        <p:spPr bwMode="auto">
          <a:xfrm>
            <a:off x="2218660" y="1311537"/>
            <a:ext cx="685800" cy="152400"/>
          </a:xfrm>
          <a:prstGeom prst="rect">
            <a:avLst/>
          </a:prstGeom>
          <a:solidFill>
            <a:srgbClr val="8C981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2057" name="Rectangle 8"/>
          <p:cNvSpPr>
            <a:spLocks noChangeArrowheads="1"/>
          </p:cNvSpPr>
          <p:nvPr/>
        </p:nvSpPr>
        <p:spPr bwMode="auto">
          <a:xfrm>
            <a:off x="1828800" y="1752600"/>
            <a:ext cx="457200" cy="685800"/>
          </a:xfrm>
          <a:prstGeom prst="rect">
            <a:avLst/>
          </a:prstGeom>
          <a:solidFill>
            <a:srgbClr val="8E231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a:latin typeface="Georgia" panose="02040502050405020303" pitchFamily="18" charset="0"/>
            </a:endParaRPr>
          </a:p>
        </p:txBody>
      </p:sp>
      <p:sp>
        <p:nvSpPr>
          <p:cNvPr id="2059" name="Line 10"/>
          <p:cNvSpPr>
            <a:spLocks noChangeShapeType="1"/>
          </p:cNvSpPr>
          <p:nvPr/>
        </p:nvSpPr>
        <p:spPr bwMode="auto">
          <a:xfrm>
            <a:off x="4114800" y="457200"/>
            <a:ext cx="6324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060" name="Text Box 11"/>
          <p:cNvSpPr txBox="1">
            <a:spLocks noChangeArrowheads="1"/>
          </p:cNvSpPr>
          <p:nvPr/>
        </p:nvSpPr>
        <p:spPr bwMode="auto">
          <a:xfrm>
            <a:off x="8960392" y="215900"/>
            <a:ext cx="1066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it-IT" sz="900" dirty="0" err="1">
                <a:solidFill>
                  <a:schemeClr val="tx2"/>
                </a:solidFill>
                <a:latin typeface="Helvetica" panose="020B0604020202020204" pitchFamily="34" charset="0"/>
              </a:rPr>
              <a:t>Bt-BioNoTa</a:t>
            </a:r>
            <a:endParaRPr lang="en-GB" altLang="it-IT" sz="900" dirty="0">
              <a:solidFill>
                <a:schemeClr val="tx2"/>
              </a:solidFill>
              <a:latin typeface="Helvetica" panose="020B0604020202020204" pitchFamily="34" charset="0"/>
            </a:endParaRPr>
          </a:p>
        </p:txBody>
      </p:sp>
      <p:sp>
        <p:nvSpPr>
          <p:cNvPr id="2061" name="Text Box 12"/>
          <p:cNvSpPr txBox="1">
            <a:spLocks noChangeArrowheads="1"/>
          </p:cNvSpPr>
          <p:nvPr/>
        </p:nvSpPr>
        <p:spPr bwMode="auto">
          <a:xfrm>
            <a:off x="2895600" y="1219203"/>
            <a:ext cx="7315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25000"/>
              </a:spcBef>
            </a:pPr>
            <a:r>
              <a:rPr lang="en-GB" altLang="it-IT" sz="2400" b="1" u="sng">
                <a:latin typeface="Comic Sans MS" panose="030F0702030302020204" pitchFamily="66" charset="0"/>
              </a:rPr>
              <a:t>Biodiversity and Trophic Relationships in Eggplant Agroecosystem</a:t>
            </a:r>
            <a:endParaRPr lang="en-GB" altLang="it-IT" sz="2400" b="1">
              <a:latin typeface="Comic Sans MS" panose="030F0702030302020204" pitchFamily="66" charset="0"/>
            </a:endParaRPr>
          </a:p>
        </p:txBody>
      </p:sp>
      <p:sp>
        <p:nvSpPr>
          <p:cNvPr id="2062" name="Text Box 13"/>
          <p:cNvSpPr txBox="1">
            <a:spLocks noChangeArrowheads="1"/>
          </p:cNvSpPr>
          <p:nvPr/>
        </p:nvSpPr>
        <p:spPr bwMode="auto">
          <a:xfrm>
            <a:off x="2971800" y="2362200"/>
            <a:ext cx="3048000" cy="523220"/>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400" b="1" u="sng">
                <a:latin typeface="Comic Sans MS" panose="030F0702030302020204" pitchFamily="66" charset="0"/>
              </a:rPr>
              <a:t>Dry Spring/Warm &amp; Dry Summer</a:t>
            </a:r>
            <a:endParaRPr lang="en-GB" altLang="it-IT" sz="1400" b="1">
              <a:latin typeface="Comic Sans MS" panose="030F0702030302020204" pitchFamily="66" charset="0"/>
            </a:endParaRPr>
          </a:p>
        </p:txBody>
      </p:sp>
      <p:sp>
        <p:nvSpPr>
          <p:cNvPr id="2063" name="Text Box 14"/>
          <p:cNvSpPr txBox="1">
            <a:spLocks noChangeArrowheads="1"/>
          </p:cNvSpPr>
          <p:nvPr/>
        </p:nvSpPr>
        <p:spPr bwMode="auto">
          <a:xfrm>
            <a:off x="7924800" y="4648203"/>
            <a:ext cx="1066800" cy="284163"/>
          </a:xfrm>
          <a:prstGeom prst="rect">
            <a:avLst/>
          </a:prstGeom>
          <a:noFill/>
          <a:ln w="9525">
            <a:solidFill>
              <a:srgbClr val="808A1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a:latin typeface="Comic Sans MS" panose="030F0702030302020204" pitchFamily="66" charset="0"/>
              </a:rPr>
              <a:t>Aleyrodina</a:t>
            </a:r>
          </a:p>
        </p:txBody>
      </p:sp>
      <p:sp>
        <p:nvSpPr>
          <p:cNvPr id="2064" name="Line 15"/>
          <p:cNvSpPr>
            <a:spLocks noChangeShapeType="1"/>
          </p:cNvSpPr>
          <p:nvPr/>
        </p:nvSpPr>
        <p:spPr bwMode="auto">
          <a:xfrm>
            <a:off x="6553200" y="2667000"/>
            <a:ext cx="0" cy="3352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065" name="Text Box 16"/>
          <p:cNvSpPr txBox="1">
            <a:spLocks noChangeArrowheads="1"/>
          </p:cNvSpPr>
          <p:nvPr/>
        </p:nvSpPr>
        <p:spPr bwMode="auto">
          <a:xfrm>
            <a:off x="7162800" y="2357438"/>
            <a:ext cx="2413000" cy="304800"/>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400" b="1" u="sng">
                <a:latin typeface="Comic Sans MS" panose="030F0702030302020204" pitchFamily="66" charset="0"/>
              </a:rPr>
              <a:t>Dry Spring/Wet Summer</a:t>
            </a:r>
          </a:p>
        </p:txBody>
      </p:sp>
      <p:sp>
        <p:nvSpPr>
          <p:cNvPr id="2066" name="Text Box 17"/>
          <p:cNvSpPr txBox="1">
            <a:spLocks noChangeArrowheads="1"/>
          </p:cNvSpPr>
          <p:nvPr/>
        </p:nvSpPr>
        <p:spPr bwMode="auto">
          <a:xfrm>
            <a:off x="3810000" y="4419603"/>
            <a:ext cx="1066800" cy="284163"/>
          </a:xfrm>
          <a:prstGeom prst="rect">
            <a:avLst/>
          </a:prstGeom>
          <a:noFill/>
          <a:ln w="9525">
            <a:solidFill>
              <a:srgbClr val="808A1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b="1">
                <a:latin typeface="Comic Sans MS" panose="030F0702030302020204" pitchFamily="66" charset="0"/>
              </a:rPr>
              <a:t>Aleyrodina</a:t>
            </a:r>
          </a:p>
        </p:txBody>
      </p:sp>
      <p:sp>
        <p:nvSpPr>
          <p:cNvPr id="2067" name="Text Box 18"/>
          <p:cNvSpPr txBox="1">
            <a:spLocks noChangeArrowheads="1"/>
          </p:cNvSpPr>
          <p:nvPr/>
        </p:nvSpPr>
        <p:spPr bwMode="auto">
          <a:xfrm>
            <a:off x="7010400" y="5105403"/>
            <a:ext cx="1066800" cy="284163"/>
          </a:xfrm>
          <a:prstGeom prst="rect">
            <a:avLst/>
          </a:prstGeom>
          <a:noFill/>
          <a:ln w="9525">
            <a:solidFill>
              <a:srgbClr val="808A1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b="1">
                <a:latin typeface="Comic Sans MS" panose="030F0702030302020204" pitchFamily="66" charset="0"/>
              </a:rPr>
              <a:t>Aphididae</a:t>
            </a:r>
          </a:p>
        </p:txBody>
      </p:sp>
      <p:sp>
        <p:nvSpPr>
          <p:cNvPr id="2068" name="Text Box 19"/>
          <p:cNvSpPr txBox="1">
            <a:spLocks noChangeArrowheads="1"/>
          </p:cNvSpPr>
          <p:nvPr/>
        </p:nvSpPr>
        <p:spPr bwMode="auto">
          <a:xfrm>
            <a:off x="4038600" y="5715003"/>
            <a:ext cx="977900" cy="284163"/>
          </a:xfrm>
          <a:prstGeom prst="rect">
            <a:avLst/>
          </a:prstGeom>
          <a:solidFill>
            <a:srgbClr val="808A10"/>
          </a:solidFill>
          <a:ln w="9525">
            <a:solidFill>
              <a:schemeClr val="tx1"/>
            </a:solidFill>
            <a:miter lim="800000"/>
            <a:headEnd/>
            <a:tailEnd/>
          </a:ln>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b="1">
                <a:latin typeface="Comic Sans MS" panose="030F0702030302020204" pitchFamily="66" charset="0"/>
              </a:rPr>
              <a:t>Eggplant</a:t>
            </a:r>
          </a:p>
        </p:txBody>
      </p:sp>
      <p:sp>
        <p:nvSpPr>
          <p:cNvPr id="2069" name="Text Box 20"/>
          <p:cNvSpPr txBox="1">
            <a:spLocks noChangeArrowheads="1"/>
          </p:cNvSpPr>
          <p:nvPr/>
        </p:nvSpPr>
        <p:spPr bwMode="auto">
          <a:xfrm>
            <a:off x="8077200" y="5715003"/>
            <a:ext cx="977900" cy="284163"/>
          </a:xfrm>
          <a:prstGeom prst="rect">
            <a:avLst/>
          </a:prstGeom>
          <a:solidFill>
            <a:srgbClr val="808A10"/>
          </a:solidFill>
          <a:ln w="9525">
            <a:solidFill>
              <a:schemeClr val="tx1"/>
            </a:solidFill>
            <a:miter lim="800000"/>
            <a:headEnd/>
            <a:tailEnd/>
          </a:ln>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b="1">
                <a:latin typeface="Comic Sans MS" panose="030F0702030302020204" pitchFamily="66" charset="0"/>
              </a:rPr>
              <a:t>Eggplant</a:t>
            </a:r>
          </a:p>
        </p:txBody>
      </p:sp>
      <p:sp>
        <p:nvSpPr>
          <p:cNvPr id="2070" name="Text Box 21"/>
          <p:cNvSpPr txBox="1">
            <a:spLocks noChangeArrowheads="1"/>
          </p:cNvSpPr>
          <p:nvPr/>
        </p:nvSpPr>
        <p:spPr bwMode="auto">
          <a:xfrm>
            <a:off x="3886200" y="2840038"/>
            <a:ext cx="1066800" cy="284162"/>
          </a:xfrm>
          <a:prstGeom prst="rect">
            <a:avLst/>
          </a:prstGeom>
          <a:noFill/>
          <a:ln w="9525">
            <a:solidFill>
              <a:srgbClr val="8C211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b="1">
                <a:latin typeface="Comic Sans MS" panose="030F0702030302020204" pitchFamily="66" charset="0"/>
              </a:rPr>
              <a:t>Thomisidae</a:t>
            </a:r>
          </a:p>
        </p:txBody>
      </p:sp>
      <p:sp>
        <p:nvSpPr>
          <p:cNvPr id="2071" name="Text Box 22"/>
          <p:cNvSpPr txBox="1">
            <a:spLocks noChangeArrowheads="1"/>
          </p:cNvSpPr>
          <p:nvPr/>
        </p:nvSpPr>
        <p:spPr bwMode="auto">
          <a:xfrm>
            <a:off x="2590800" y="4191003"/>
            <a:ext cx="838200" cy="284163"/>
          </a:xfrm>
          <a:prstGeom prst="rect">
            <a:avLst/>
          </a:prstGeom>
          <a:noFill/>
          <a:ln w="9525">
            <a:solidFill>
              <a:srgbClr val="808A1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b="1">
                <a:latin typeface="Helvetica" panose="020B0604020202020204" pitchFamily="34" charset="0"/>
              </a:rPr>
              <a:t>Alticinae</a:t>
            </a:r>
          </a:p>
        </p:txBody>
      </p:sp>
      <p:sp>
        <p:nvSpPr>
          <p:cNvPr id="2072" name="Text Box 23"/>
          <p:cNvSpPr txBox="1">
            <a:spLocks noChangeArrowheads="1"/>
          </p:cNvSpPr>
          <p:nvPr/>
        </p:nvSpPr>
        <p:spPr bwMode="auto">
          <a:xfrm>
            <a:off x="5334000" y="4419603"/>
            <a:ext cx="1143000" cy="284163"/>
          </a:xfrm>
          <a:prstGeom prst="rect">
            <a:avLst/>
          </a:prstGeom>
          <a:noFill/>
          <a:ln w="9525">
            <a:solidFill>
              <a:srgbClr val="808A1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b="1">
                <a:latin typeface="Comic Sans MS" panose="030F0702030302020204" pitchFamily="66" charset="0"/>
              </a:rPr>
              <a:t>Cicadellidae</a:t>
            </a:r>
          </a:p>
        </p:txBody>
      </p:sp>
      <p:sp>
        <p:nvSpPr>
          <p:cNvPr id="2073" name="Text Box 24"/>
          <p:cNvSpPr txBox="1">
            <a:spLocks noChangeArrowheads="1"/>
          </p:cNvSpPr>
          <p:nvPr/>
        </p:nvSpPr>
        <p:spPr bwMode="auto">
          <a:xfrm>
            <a:off x="7010400" y="3886203"/>
            <a:ext cx="1447800" cy="284163"/>
          </a:xfrm>
          <a:prstGeom prst="rect">
            <a:avLst/>
          </a:prstGeom>
          <a:noFill/>
          <a:ln w="9525">
            <a:solidFill>
              <a:srgbClr val="8C211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b="1">
                <a:latin typeface="Comic Sans MS" panose="030F0702030302020204" pitchFamily="66" charset="0"/>
              </a:rPr>
              <a:t>Coccinellidae</a:t>
            </a:r>
          </a:p>
        </p:txBody>
      </p:sp>
      <p:sp>
        <p:nvSpPr>
          <p:cNvPr id="2074" name="Text Box 25"/>
          <p:cNvSpPr txBox="1">
            <a:spLocks noChangeArrowheads="1"/>
          </p:cNvSpPr>
          <p:nvPr/>
        </p:nvSpPr>
        <p:spPr bwMode="auto">
          <a:xfrm>
            <a:off x="4800600" y="3886203"/>
            <a:ext cx="749300" cy="284163"/>
          </a:xfrm>
          <a:prstGeom prst="rect">
            <a:avLst/>
          </a:prstGeom>
          <a:noFill/>
          <a:ln w="9525">
            <a:solidFill>
              <a:srgbClr val="BFBFB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b="1">
                <a:latin typeface="Comic Sans MS" panose="030F0702030302020204" pitchFamily="66" charset="0"/>
              </a:rPr>
              <a:t>Miridae</a:t>
            </a:r>
          </a:p>
        </p:txBody>
      </p:sp>
      <p:sp>
        <p:nvSpPr>
          <p:cNvPr id="2075" name="Text Box 26"/>
          <p:cNvSpPr txBox="1">
            <a:spLocks noChangeArrowheads="1"/>
          </p:cNvSpPr>
          <p:nvPr/>
        </p:nvSpPr>
        <p:spPr bwMode="auto">
          <a:xfrm>
            <a:off x="2819400" y="3124203"/>
            <a:ext cx="838200" cy="284163"/>
          </a:xfrm>
          <a:prstGeom prst="rect">
            <a:avLst/>
          </a:prstGeom>
          <a:noFill/>
          <a:ln w="9525">
            <a:solidFill>
              <a:srgbClr val="8C211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b="1">
                <a:latin typeface="Comic Sans MS" panose="030F0702030302020204" pitchFamily="66" charset="0"/>
              </a:rPr>
              <a:t>Nabidae</a:t>
            </a:r>
          </a:p>
        </p:txBody>
      </p:sp>
      <p:sp>
        <p:nvSpPr>
          <p:cNvPr id="2076" name="Text Box 27"/>
          <p:cNvSpPr txBox="1">
            <a:spLocks noChangeArrowheads="1"/>
          </p:cNvSpPr>
          <p:nvPr/>
        </p:nvSpPr>
        <p:spPr bwMode="auto">
          <a:xfrm>
            <a:off x="9220200" y="4648203"/>
            <a:ext cx="1219200" cy="284163"/>
          </a:xfrm>
          <a:prstGeom prst="rect">
            <a:avLst/>
          </a:prstGeom>
          <a:noFill/>
          <a:ln w="9525">
            <a:solidFill>
              <a:srgbClr val="808A1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a:latin typeface="Comic Sans MS" panose="030F0702030302020204" pitchFamily="66" charset="0"/>
              </a:rPr>
              <a:t>Cicadellidae</a:t>
            </a:r>
          </a:p>
        </p:txBody>
      </p:sp>
      <p:sp>
        <p:nvSpPr>
          <p:cNvPr id="2077" name="Text Box 28"/>
          <p:cNvSpPr txBox="1">
            <a:spLocks noChangeArrowheads="1"/>
          </p:cNvSpPr>
          <p:nvPr/>
        </p:nvSpPr>
        <p:spPr bwMode="auto">
          <a:xfrm>
            <a:off x="8763000" y="4114803"/>
            <a:ext cx="1206500" cy="284163"/>
          </a:xfrm>
          <a:prstGeom prst="rect">
            <a:avLst/>
          </a:prstGeom>
          <a:noFill/>
          <a:ln w="9525">
            <a:solidFill>
              <a:srgbClr val="808A1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b="1">
                <a:latin typeface="Comic Sans MS" panose="030F0702030302020204" pitchFamily="66" charset="0"/>
              </a:rPr>
              <a:t>Thysanoptera</a:t>
            </a:r>
          </a:p>
        </p:txBody>
      </p:sp>
      <p:sp>
        <p:nvSpPr>
          <p:cNvPr id="2078" name="Text Box 29"/>
          <p:cNvSpPr txBox="1">
            <a:spLocks noChangeArrowheads="1"/>
          </p:cNvSpPr>
          <p:nvPr/>
        </p:nvSpPr>
        <p:spPr bwMode="auto">
          <a:xfrm>
            <a:off x="8001000" y="2743200"/>
            <a:ext cx="1981200" cy="287338"/>
          </a:xfrm>
          <a:prstGeom prst="rect">
            <a:avLst/>
          </a:prstGeom>
          <a:noFill/>
          <a:ln w="12700">
            <a:solidFill>
              <a:srgbClr val="8C211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b="1">
                <a:latin typeface="Comic Sans MS" panose="030F0702030302020204" pitchFamily="66" charset="0"/>
              </a:rPr>
              <a:t>Thomisidae/Clubionidae</a:t>
            </a:r>
          </a:p>
        </p:txBody>
      </p:sp>
      <p:sp>
        <p:nvSpPr>
          <p:cNvPr id="2079" name="Text Box 30"/>
          <p:cNvSpPr txBox="1">
            <a:spLocks noChangeArrowheads="1"/>
          </p:cNvSpPr>
          <p:nvPr/>
        </p:nvSpPr>
        <p:spPr bwMode="auto">
          <a:xfrm>
            <a:off x="6705600" y="2971803"/>
            <a:ext cx="825500" cy="284163"/>
          </a:xfrm>
          <a:prstGeom prst="rect">
            <a:avLst/>
          </a:prstGeom>
          <a:noFill/>
          <a:ln w="9525">
            <a:solidFill>
              <a:srgbClr val="8C211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b="1">
                <a:latin typeface="Comic Sans MS" panose="030F0702030302020204" pitchFamily="66" charset="0"/>
              </a:rPr>
              <a:t>Nabidae</a:t>
            </a:r>
          </a:p>
        </p:txBody>
      </p:sp>
      <p:sp>
        <p:nvSpPr>
          <p:cNvPr id="2080" name="Text Box 31"/>
          <p:cNvSpPr txBox="1">
            <a:spLocks noChangeArrowheads="1"/>
          </p:cNvSpPr>
          <p:nvPr/>
        </p:nvSpPr>
        <p:spPr bwMode="auto">
          <a:xfrm>
            <a:off x="5181600" y="3352803"/>
            <a:ext cx="1143000" cy="284163"/>
          </a:xfrm>
          <a:prstGeom prst="rect">
            <a:avLst/>
          </a:prstGeom>
          <a:noFill/>
          <a:ln w="9525">
            <a:solidFill>
              <a:srgbClr val="8C211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a:latin typeface="Comic Sans MS" panose="030F0702030302020204" pitchFamily="66" charset="0"/>
              </a:rPr>
              <a:t>Chrysopidae</a:t>
            </a:r>
          </a:p>
        </p:txBody>
      </p:sp>
      <p:cxnSp>
        <p:nvCxnSpPr>
          <p:cNvPr id="2081" name="AutoShape 32"/>
          <p:cNvCxnSpPr>
            <a:cxnSpLocks noChangeShapeType="1"/>
          </p:cNvCxnSpPr>
          <p:nvPr/>
        </p:nvCxnSpPr>
        <p:spPr bwMode="auto">
          <a:xfrm flipV="1">
            <a:off x="4705352" y="5389566"/>
            <a:ext cx="511175" cy="325437"/>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082" name="AutoShape 33"/>
          <p:cNvCxnSpPr>
            <a:cxnSpLocks noChangeShapeType="1"/>
            <a:stCxn id="2068" idx="0"/>
          </p:cNvCxnSpPr>
          <p:nvPr/>
        </p:nvCxnSpPr>
        <p:spPr bwMode="auto">
          <a:xfrm flipH="1" flipV="1">
            <a:off x="3582786" y="5323683"/>
            <a:ext cx="944764" cy="391318"/>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083" name="AutoShape 34"/>
          <p:cNvCxnSpPr>
            <a:cxnSpLocks noChangeShapeType="1"/>
            <a:stCxn id="2068" idx="0"/>
          </p:cNvCxnSpPr>
          <p:nvPr/>
        </p:nvCxnSpPr>
        <p:spPr bwMode="auto">
          <a:xfrm flipH="1" flipV="1">
            <a:off x="4152900" y="4703768"/>
            <a:ext cx="374650" cy="1011235"/>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084" name="AutoShape 35"/>
          <p:cNvCxnSpPr>
            <a:cxnSpLocks noChangeShapeType="1"/>
          </p:cNvCxnSpPr>
          <p:nvPr/>
        </p:nvCxnSpPr>
        <p:spPr bwMode="auto">
          <a:xfrm flipV="1">
            <a:off x="4705350" y="4730710"/>
            <a:ext cx="660400" cy="930714"/>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085" name="Text Box 36"/>
          <p:cNvSpPr txBox="1">
            <a:spLocks noChangeArrowheads="1"/>
          </p:cNvSpPr>
          <p:nvPr/>
        </p:nvSpPr>
        <p:spPr bwMode="auto">
          <a:xfrm>
            <a:off x="4800600" y="5105403"/>
            <a:ext cx="1295400" cy="284163"/>
          </a:xfrm>
          <a:prstGeom prst="rect">
            <a:avLst/>
          </a:prstGeom>
          <a:noFill/>
          <a:ln w="9525">
            <a:solidFill>
              <a:srgbClr val="808A1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a:latin typeface="Comic Sans MS" panose="030F0702030302020204" pitchFamily="66" charset="0"/>
              </a:rPr>
              <a:t>Tetranychidae</a:t>
            </a:r>
          </a:p>
        </p:txBody>
      </p:sp>
      <p:sp>
        <p:nvSpPr>
          <p:cNvPr id="2086" name="Text Box 37"/>
          <p:cNvSpPr txBox="1">
            <a:spLocks noChangeArrowheads="1"/>
          </p:cNvSpPr>
          <p:nvPr/>
        </p:nvSpPr>
        <p:spPr bwMode="auto">
          <a:xfrm>
            <a:off x="2895600" y="5007657"/>
            <a:ext cx="990600" cy="284163"/>
          </a:xfrm>
          <a:prstGeom prst="rect">
            <a:avLst/>
          </a:prstGeom>
          <a:noFill/>
          <a:ln w="9525">
            <a:solidFill>
              <a:srgbClr val="808A1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a:latin typeface="Comic Sans MS" panose="030F0702030302020204" pitchFamily="66" charset="0"/>
              </a:rPr>
              <a:t>Aphididae</a:t>
            </a:r>
          </a:p>
        </p:txBody>
      </p:sp>
      <p:sp>
        <p:nvSpPr>
          <p:cNvPr id="2087" name="Text Box 38"/>
          <p:cNvSpPr txBox="1">
            <a:spLocks noChangeArrowheads="1"/>
          </p:cNvSpPr>
          <p:nvPr/>
        </p:nvSpPr>
        <p:spPr bwMode="auto">
          <a:xfrm>
            <a:off x="3352800" y="3581403"/>
            <a:ext cx="1219200" cy="284163"/>
          </a:xfrm>
          <a:prstGeom prst="rect">
            <a:avLst/>
          </a:prstGeom>
          <a:noFill/>
          <a:ln w="9525">
            <a:solidFill>
              <a:srgbClr val="8C211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b="1">
                <a:latin typeface="Comic Sans MS" panose="030F0702030302020204" pitchFamily="66" charset="0"/>
              </a:rPr>
              <a:t>Anthocoridae</a:t>
            </a:r>
          </a:p>
        </p:txBody>
      </p:sp>
      <p:sp>
        <p:nvSpPr>
          <p:cNvPr id="2088" name="Text Box 39"/>
          <p:cNvSpPr txBox="1">
            <a:spLocks noChangeArrowheads="1"/>
          </p:cNvSpPr>
          <p:nvPr/>
        </p:nvSpPr>
        <p:spPr bwMode="auto">
          <a:xfrm>
            <a:off x="7696200" y="3352803"/>
            <a:ext cx="1219200" cy="284163"/>
          </a:xfrm>
          <a:prstGeom prst="rect">
            <a:avLst/>
          </a:prstGeom>
          <a:noFill/>
          <a:ln w="9525">
            <a:solidFill>
              <a:srgbClr val="8C211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b="1">
                <a:latin typeface="Comic Sans MS" panose="030F0702030302020204" pitchFamily="66" charset="0"/>
              </a:rPr>
              <a:t>Anthocoridae</a:t>
            </a:r>
          </a:p>
        </p:txBody>
      </p:sp>
      <p:sp>
        <p:nvSpPr>
          <p:cNvPr id="2089" name="Text Box 40"/>
          <p:cNvSpPr txBox="1">
            <a:spLocks noChangeArrowheads="1"/>
          </p:cNvSpPr>
          <p:nvPr/>
        </p:nvSpPr>
        <p:spPr bwMode="auto">
          <a:xfrm>
            <a:off x="6629400" y="4419603"/>
            <a:ext cx="838200" cy="284163"/>
          </a:xfrm>
          <a:prstGeom prst="rect">
            <a:avLst/>
          </a:prstGeom>
          <a:noFill/>
          <a:ln w="9525">
            <a:solidFill>
              <a:srgbClr val="808A1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b="1">
                <a:latin typeface="Comic Sans MS" panose="030F0702030302020204" pitchFamily="66" charset="0"/>
              </a:rPr>
              <a:t>Alticinae</a:t>
            </a:r>
          </a:p>
        </p:txBody>
      </p:sp>
      <p:sp>
        <p:nvSpPr>
          <p:cNvPr id="2090" name="Text Box 41"/>
          <p:cNvSpPr txBox="1">
            <a:spLocks noChangeArrowheads="1"/>
          </p:cNvSpPr>
          <p:nvPr/>
        </p:nvSpPr>
        <p:spPr bwMode="auto">
          <a:xfrm>
            <a:off x="8991600" y="5181603"/>
            <a:ext cx="1295400" cy="284163"/>
          </a:xfrm>
          <a:prstGeom prst="rect">
            <a:avLst/>
          </a:prstGeom>
          <a:noFill/>
          <a:ln w="9525">
            <a:solidFill>
              <a:srgbClr val="808A1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b="1">
                <a:latin typeface="Comic Sans MS" panose="030F0702030302020204" pitchFamily="66" charset="0"/>
              </a:rPr>
              <a:t>Tetranychidae</a:t>
            </a:r>
          </a:p>
        </p:txBody>
      </p:sp>
      <p:sp>
        <p:nvSpPr>
          <p:cNvPr id="2091" name="Line 42"/>
          <p:cNvSpPr>
            <a:spLocks noChangeShapeType="1"/>
          </p:cNvSpPr>
          <p:nvPr/>
        </p:nvSpPr>
        <p:spPr bwMode="auto">
          <a:xfrm>
            <a:off x="6096000" y="2514600"/>
            <a:ext cx="990600" cy="0"/>
          </a:xfrm>
          <a:prstGeom prst="line">
            <a:avLst/>
          </a:prstGeom>
          <a:noFill/>
          <a:ln w="25400">
            <a:solidFill>
              <a:srgbClr val="8C211C"/>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it-IT"/>
          </a:p>
        </p:txBody>
      </p:sp>
      <p:sp>
        <p:nvSpPr>
          <p:cNvPr id="2092" name="Text Box 43"/>
          <p:cNvSpPr txBox="1">
            <a:spLocks noChangeArrowheads="1"/>
          </p:cNvSpPr>
          <p:nvPr/>
        </p:nvSpPr>
        <p:spPr bwMode="auto">
          <a:xfrm>
            <a:off x="9144000" y="3200403"/>
            <a:ext cx="1143000" cy="284163"/>
          </a:xfrm>
          <a:prstGeom prst="rect">
            <a:avLst/>
          </a:prstGeom>
          <a:noFill/>
          <a:ln w="9525">
            <a:solidFill>
              <a:srgbClr val="8C211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b="1">
                <a:latin typeface="Comic Sans MS" panose="030F0702030302020204" pitchFamily="66" charset="0"/>
              </a:rPr>
              <a:t>Chrysopidae</a:t>
            </a:r>
          </a:p>
        </p:txBody>
      </p:sp>
      <p:sp>
        <p:nvSpPr>
          <p:cNvPr id="2093" name="Text Box 44"/>
          <p:cNvSpPr txBox="1">
            <a:spLocks noChangeArrowheads="1"/>
          </p:cNvSpPr>
          <p:nvPr/>
        </p:nvSpPr>
        <p:spPr bwMode="auto">
          <a:xfrm>
            <a:off x="9601200" y="3657603"/>
            <a:ext cx="762000" cy="284163"/>
          </a:xfrm>
          <a:prstGeom prst="rect">
            <a:avLst/>
          </a:prstGeom>
          <a:noFill/>
          <a:ln w="9525">
            <a:solidFill>
              <a:srgbClr val="BFBFB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1200" b="1">
                <a:latin typeface="Comic Sans MS" panose="030F0702030302020204" pitchFamily="66" charset="0"/>
              </a:rPr>
              <a:t>Miridae</a:t>
            </a:r>
          </a:p>
        </p:txBody>
      </p:sp>
      <p:cxnSp>
        <p:nvCxnSpPr>
          <p:cNvPr id="2094" name="AutoShape 45"/>
          <p:cNvCxnSpPr>
            <a:cxnSpLocks noChangeShapeType="1"/>
          </p:cNvCxnSpPr>
          <p:nvPr/>
        </p:nvCxnSpPr>
        <p:spPr bwMode="auto">
          <a:xfrm flipH="1" flipV="1">
            <a:off x="7755082" y="5376716"/>
            <a:ext cx="474518" cy="338287"/>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095" name="AutoShape 46"/>
          <p:cNvCxnSpPr>
            <a:cxnSpLocks noChangeShapeType="1"/>
          </p:cNvCxnSpPr>
          <p:nvPr/>
        </p:nvCxnSpPr>
        <p:spPr bwMode="auto">
          <a:xfrm flipV="1">
            <a:off x="8915400" y="5465766"/>
            <a:ext cx="393700" cy="249237"/>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096" name="AutoShape 47"/>
          <p:cNvCxnSpPr>
            <a:cxnSpLocks noChangeShapeType="1"/>
          </p:cNvCxnSpPr>
          <p:nvPr/>
        </p:nvCxnSpPr>
        <p:spPr bwMode="auto">
          <a:xfrm flipH="1" flipV="1">
            <a:off x="7164302" y="4721014"/>
            <a:ext cx="1293898" cy="993989"/>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097" name="AutoShape 48"/>
          <p:cNvCxnSpPr>
            <a:cxnSpLocks noChangeShapeType="1"/>
          </p:cNvCxnSpPr>
          <p:nvPr/>
        </p:nvCxnSpPr>
        <p:spPr bwMode="auto">
          <a:xfrm flipV="1">
            <a:off x="3167151" y="3139281"/>
            <a:ext cx="1036551" cy="105172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098" name="AutoShape 49"/>
          <p:cNvCxnSpPr>
            <a:cxnSpLocks noChangeShapeType="1"/>
          </p:cNvCxnSpPr>
          <p:nvPr/>
        </p:nvCxnSpPr>
        <p:spPr bwMode="auto">
          <a:xfrm flipH="1" flipV="1">
            <a:off x="3771900" y="3886203"/>
            <a:ext cx="568326" cy="484981"/>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099" name="AutoShape 50"/>
          <p:cNvCxnSpPr>
            <a:cxnSpLocks noChangeShapeType="1"/>
          </p:cNvCxnSpPr>
          <p:nvPr/>
        </p:nvCxnSpPr>
        <p:spPr bwMode="auto">
          <a:xfrm flipH="1" flipV="1">
            <a:off x="4340226" y="3941766"/>
            <a:ext cx="993774" cy="120797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00" name="AutoShape 51"/>
          <p:cNvCxnSpPr>
            <a:cxnSpLocks noChangeShapeType="1"/>
          </p:cNvCxnSpPr>
          <p:nvPr/>
        </p:nvCxnSpPr>
        <p:spPr bwMode="auto">
          <a:xfrm flipH="1" flipV="1">
            <a:off x="4511386" y="3139281"/>
            <a:ext cx="2438400" cy="1854202"/>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01" name="AutoShape 52"/>
          <p:cNvCxnSpPr>
            <a:cxnSpLocks noChangeShapeType="1"/>
            <a:stCxn id="2088" idx="1"/>
          </p:cNvCxnSpPr>
          <p:nvPr/>
        </p:nvCxnSpPr>
        <p:spPr bwMode="auto">
          <a:xfrm flipH="1" flipV="1">
            <a:off x="7363836" y="3253035"/>
            <a:ext cx="332364" cy="241848"/>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02" name="AutoShape 53"/>
          <p:cNvCxnSpPr>
            <a:cxnSpLocks noChangeShapeType="1"/>
            <a:stCxn id="2088" idx="0"/>
          </p:cNvCxnSpPr>
          <p:nvPr/>
        </p:nvCxnSpPr>
        <p:spPr bwMode="auto">
          <a:xfrm flipV="1">
            <a:off x="8305800" y="3015170"/>
            <a:ext cx="260350" cy="337633"/>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03" name="AutoShape 54"/>
          <p:cNvCxnSpPr>
            <a:cxnSpLocks noChangeShapeType="1"/>
          </p:cNvCxnSpPr>
          <p:nvPr/>
        </p:nvCxnSpPr>
        <p:spPr bwMode="auto">
          <a:xfrm flipV="1">
            <a:off x="7395184" y="3629893"/>
            <a:ext cx="519891" cy="264774"/>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04" name="AutoShape 55"/>
          <p:cNvCxnSpPr>
            <a:cxnSpLocks noChangeShapeType="1"/>
          </p:cNvCxnSpPr>
          <p:nvPr/>
        </p:nvCxnSpPr>
        <p:spPr bwMode="auto">
          <a:xfrm flipV="1">
            <a:off x="4572000" y="4191003"/>
            <a:ext cx="762000" cy="1470423"/>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05" name="AutoShape 56"/>
          <p:cNvCxnSpPr>
            <a:cxnSpLocks noChangeShapeType="1"/>
          </p:cNvCxnSpPr>
          <p:nvPr/>
        </p:nvCxnSpPr>
        <p:spPr bwMode="auto">
          <a:xfrm flipV="1">
            <a:off x="8458200" y="4956924"/>
            <a:ext cx="0" cy="758079"/>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06" name="AutoShape 57"/>
          <p:cNvCxnSpPr>
            <a:cxnSpLocks noChangeShapeType="1"/>
            <a:stCxn id="2076" idx="2"/>
            <a:endCxn id="2069" idx="0"/>
          </p:cNvCxnSpPr>
          <p:nvPr/>
        </p:nvCxnSpPr>
        <p:spPr bwMode="auto">
          <a:xfrm flipH="1">
            <a:off x="8566150" y="4932366"/>
            <a:ext cx="1263650" cy="782637"/>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type="triangle" w="med" len="med"/>
              </a14:hiddenLine>
            </a:ext>
          </a:extLst>
        </p:spPr>
      </p:cxnSp>
      <p:cxnSp>
        <p:nvCxnSpPr>
          <p:cNvPr id="2107" name="AutoShape 58"/>
          <p:cNvCxnSpPr>
            <a:cxnSpLocks noChangeShapeType="1"/>
          </p:cNvCxnSpPr>
          <p:nvPr/>
        </p:nvCxnSpPr>
        <p:spPr bwMode="auto">
          <a:xfrm flipV="1">
            <a:off x="8458200" y="4444830"/>
            <a:ext cx="838742" cy="1270006"/>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08" name="AutoShape 59"/>
          <p:cNvCxnSpPr>
            <a:cxnSpLocks noChangeShapeType="1"/>
            <a:stCxn id="2069" idx="0"/>
          </p:cNvCxnSpPr>
          <p:nvPr/>
        </p:nvCxnSpPr>
        <p:spPr bwMode="auto">
          <a:xfrm flipV="1">
            <a:off x="8566150" y="3930728"/>
            <a:ext cx="1599414" cy="1784275"/>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09" name="AutoShape 60"/>
          <p:cNvCxnSpPr>
            <a:cxnSpLocks noChangeShapeType="1"/>
          </p:cNvCxnSpPr>
          <p:nvPr/>
        </p:nvCxnSpPr>
        <p:spPr bwMode="auto">
          <a:xfrm flipV="1">
            <a:off x="7277100" y="4191004"/>
            <a:ext cx="337358" cy="888831"/>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10" name="AutoShape 61"/>
          <p:cNvCxnSpPr>
            <a:cxnSpLocks noChangeShapeType="1"/>
            <a:endCxn id="2073" idx="2"/>
          </p:cNvCxnSpPr>
          <p:nvPr/>
        </p:nvCxnSpPr>
        <p:spPr bwMode="auto">
          <a:xfrm flipH="1" flipV="1">
            <a:off x="7734300" y="4170364"/>
            <a:ext cx="1752600" cy="979372"/>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11" name="AutoShape 62"/>
          <p:cNvCxnSpPr>
            <a:cxnSpLocks noChangeShapeType="1"/>
          </p:cNvCxnSpPr>
          <p:nvPr/>
        </p:nvCxnSpPr>
        <p:spPr bwMode="auto">
          <a:xfrm flipV="1">
            <a:off x="6962371" y="3046832"/>
            <a:ext cx="1905404" cy="137277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12" name="AutoShape 63"/>
          <p:cNvCxnSpPr>
            <a:cxnSpLocks noChangeShapeType="1"/>
            <a:stCxn id="2067" idx="0"/>
          </p:cNvCxnSpPr>
          <p:nvPr/>
        </p:nvCxnSpPr>
        <p:spPr bwMode="auto">
          <a:xfrm flipV="1">
            <a:off x="7543800" y="3495680"/>
            <a:ext cx="2030384" cy="1609723"/>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13" name="AutoShape 64"/>
          <p:cNvCxnSpPr>
            <a:cxnSpLocks noChangeShapeType="1"/>
          </p:cNvCxnSpPr>
          <p:nvPr/>
        </p:nvCxnSpPr>
        <p:spPr bwMode="auto">
          <a:xfrm flipV="1">
            <a:off x="8566150" y="3465529"/>
            <a:ext cx="818890" cy="1194523"/>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14" name="AutoShape 65"/>
          <p:cNvCxnSpPr>
            <a:cxnSpLocks noChangeShapeType="1"/>
            <a:endCxn id="2074" idx="2"/>
          </p:cNvCxnSpPr>
          <p:nvPr/>
        </p:nvCxnSpPr>
        <p:spPr bwMode="auto">
          <a:xfrm flipV="1">
            <a:off x="4527550" y="4170364"/>
            <a:ext cx="647700" cy="249238"/>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15" name="AutoShape 66"/>
          <p:cNvCxnSpPr>
            <a:cxnSpLocks noChangeShapeType="1"/>
            <a:stCxn id="2080" idx="1"/>
            <a:endCxn id="2075" idx="3"/>
          </p:cNvCxnSpPr>
          <p:nvPr/>
        </p:nvCxnSpPr>
        <p:spPr bwMode="auto">
          <a:xfrm flipH="1" flipV="1">
            <a:off x="3657600" y="3266283"/>
            <a:ext cx="1524000" cy="2286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16" name="AutoShape 67"/>
          <p:cNvCxnSpPr>
            <a:cxnSpLocks noChangeShapeType="1"/>
            <a:stCxn id="2085" idx="0"/>
          </p:cNvCxnSpPr>
          <p:nvPr/>
        </p:nvCxnSpPr>
        <p:spPr bwMode="auto">
          <a:xfrm flipV="1">
            <a:off x="5448300" y="3723484"/>
            <a:ext cx="508000" cy="1381919"/>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17" name="AutoShape 68"/>
          <p:cNvCxnSpPr>
            <a:cxnSpLocks noChangeShapeType="1"/>
          </p:cNvCxnSpPr>
          <p:nvPr/>
        </p:nvCxnSpPr>
        <p:spPr bwMode="auto">
          <a:xfrm flipH="1" flipV="1">
            <a:off x="6962373" y="3254964"/>
            <a:ext cx="401465" cy="631239"/>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118" name="Text Box 69"/>
          <p:cNvSpPr txBox="1">
            <a:spLocks noChangeArrowheads="1"/>
          </p:cNvSpPr>
          <p:nvPr/>
        </p:nvSpPr>
        <p:spPr bwMode="auto">
          <a:xfrm>
            <a:off x="5956300" y="2336800"/>
            <a:ext cx="1143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buFont typeface="Times" panose="02020603050405020304" pitchFamily="18" charset="0"/>
              <a:buNone/>
            </a:pPr>
            <a:r>
              <a:rPr lang="en-GB" altLang="it-IT" sz="900" b="1">
                <a:solidFill>
                  <a:srgbClr val="8C211C"/>
                </a:solidFill>
                <a:latin typeface="Comic Sans MS" panose="030F0702030302020204" pitchFamily="66" charset="0"/>
              </a:rPr>
              <a:t>01/02</a:t>
            </a:r>
          </a:p>
        </p:txBody>
      </p:sp>
      <p:cxnSp>
        <p:nvCxnSpPr>
          <p:cNvPr id="2119" name="AutoShape 70"/>
          <p:cNvCxnSpPr>
            <a:cxnSpLocks noChangeShapeType="1"/>
          </p:cNvCxnSpPr>
          <p:nvPr/>
        </p:nvCxnSpPr>
        <p:spPr bwMode="auto">
          <a:xfrm flipV="1">
            <a:off x="9220200" y="3494884"/>
            <a:ext cx="749300" cy="633809"/>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20" name="AutoShape 71"/>
          <p:cNvCxnSpPr>
            <a:cxnSpLocks noChangeShapeType="1"/>
          </p:cNvCxnSpPr>
          <p:nvPr/>
        </p:nvCxnSpPr>
        <p:spPr bwMode="auto">
          <a:xfrm flipV="1">
            <a:off x="9908773" y="3484567"/>
            <a:ext cx="256793" cy="1665171"/>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21" name="AutoShape 72"/>
          <p:cNvCxnSpPr>
            <a:cxnSpLocks noChangeShapeType="1"/>
          </p:cNvCxnSpPr>
          <p:nvPr/>
        </p:nvCxnSpPr>
        <p:spPr bwMode="auto">
          <a:xfrm flipH="1" flipV="1">
            <a:off x="8262854" y="3629895"/>
            <a:ext cx="1278023" cy="1519843"/>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22" name="AutoShape 73"/>
          <p:cNvCxnSpPr>
            <a:cxnSpLocks noChangeShapeType="1"/>
          </p:cNvCxnSpPr>
          <p:nvPr/>
        </p:nvCxnSpPr>
        <p:spPr bwMode="auto">
          <a:xfrm flipV="1">
            <a:off x="8369300" y="3046834"/>
            <a:ext cx="996950" cy="1577159"/>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23" name="AutoShape 74"/>
          <p:cNvCxnSpPr>
            <a:cxnSpLocks noChangeShapeType="1"/>
          </p:cNvCxnSpPr>
          <p:nvPr/>
        </p:nvCxnSpPr>
        <p:spPr bwMode="auto">
          <a:xfrm flipV="1">
            <a:off x="7348453" y="3636965"/>
            <a:ext cx="1217699" cy="1442868"/>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24" name="AutoShape 75"/>
          <p:cNvCxnSpPr>
            <a:cxnSpLocks noChangeShapeType="1"/>
          </p:cNvCxnSpPr>
          <p:nvPr/>
        </p:nvCxnSpPr>
        <p:spPr bwMode="auto">
          <a:xfrm flipV="1">
            <a:off x="8724900" y="4956924"/>
            <a:ext cx="768892" cy="742603"/>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25" name="AutoShape 76"/>
          <p:cNvCxnSpPr>
            <a:cxnSpLocks noChangeShapeType="1"/>
            <a:stCxn id="2093" idx="0"/>
          </p:cNvCxnSpPr>
          <p:nvPr/>
        </p:nvCxnSpPr>
        <p:spPr bwMode="auto">
          <a:xfrm flipH="1" flipV="1">
            <a:off x="9046327" y="3000912"/>
            <a:ext cx="935875" cy="656691"/>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26" name="AutoShape 77"/>
          <p:cNvCxnSpPr>
            <a:cxnSpLocks noChangeShapeType="1"/>
          </p:cNvCxnSpPr>
          <p:nvPr/>
        </p:nvCxnSpPr>
        <p:spPr bwMode="auto">
          <a:xfrm flipV="1">
            <a:off x="8763002" y="3892157"/>
            <a:ext cx="877339" cy="767895"/>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pic>
        <p:nvPicPr>
          <p:cNvPr id="2127" name="Picture 78" descr="eu_flag_we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7674" y="677060"/>
            <a:ext cx="3048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28" name="Picture 79" descr="fp5_life_web"/>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25100" y="699207"/>
            <a:ext cx="228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29" name="Rectangle 80"/>
          <p:cNvSpPr>
            <a:spLocks noChangeArrowheads="1"/>
          </p:cNvSpPr>
          <p:nvPr/>
        </p:nvSpPr>
        <p:spPr bwMode="auto">
          <a:xfrm>
            <a:off x="7076618" y="677060"/>
            <a:ext cx="3408363"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it-IT" sz="700" b="1" dirty="0">
                <a:solidFill>
                  <a:srgbClr val="170E9E"/>
                </a:solidFill>
                <a:latin typeface="Georgia" panose="02040502050405020303" pitchFamily="18" charset="0"/>
              </a:rPr>
              <a:t>European Commission Community Research 5th Framework Programme</a:t>
            </a:r>
          </a:p>
        </p:txBody>
      </p:sp>
      <p:sp>
        <p:nvSpPr>
          <p:cNvPr id="2131" name="Text Box 82"/>
          <p:cNvSpPr txBox="1">
            <a:spLocks noChangeArrowheads="1"/>
          </p:cNvSpPr>
          <p:nvPr/>
        </p:nvSpPr>
        <p:spPr bwMode="auto">
          <a:xfrm>
            <a:off x="2286000" y="6386057"/>
            <a:ext cx="4495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it-IT" altLang="it-IT" sz="1600" b="1" dirty="0" err="1">
                <a:latin typeface="Georgia" panose="02040502050405020303" pitchFamily="18" charset="0"/>
              </a:rPr>
              <a:t>Courtesy</a:t>
            </a:r>
            <a:r>
              <a:rPr lang="it-IT" altLang="it-IT" sz="1600" b="1" dirty="0">
                <a:latin typeface="Georgia" panose="02040502050405020303" pitchFamily="18" charset="0"/>
              </a:rPr>
              <a:t> of Joerg Schmidt</a:t>
            </a:r>
            <a:endParaRPr lang="en-US" altLang="it-IT" sz="1600" b="1" dirty="0">
              <a:latin typeface="Georgia" panose="02040502050405020303" pitchFamily="18" charset="0"/>
            </a:endParaRPr>
          </a:p>
        </p:txBody>
      </p:sp>
      <p:graphicFrame>
        <p:nvGraphicFramePr>
          <p:cNvPr id="2050" name="Object 2"/>
          <p:cNvGraphicFramePr>
            <a:graphicFrameLocks noChangeAspect="1"/>
          </p:cNvGraphicFramePr>
          <p:nvPr>
            <p:extLst>
              <p:ext uri="{D42A27DB-BD31-4B8C-83A1-F6EECF244321}">
                <p14:modId xmlns:p14="http://schemas.microsoft.com/office/powerpoint/2010/main" val="1015401280"/>
              </p:ext>
            </p:extLst>
          </p:nvPr>
        </p:nvGraphicFramePr>
        <p:xfrm>
          <a:off x="1535000" y="6019800"/>
          <a:ext cx="762000" cy="762000"/>
        </p:xfrm>
        <a:graphic>
          <a:graphicData uri="http://schemas.openxmlformats.org/presentationml/2006/ole">
            <mc:AlternateContent xmlns:mc="http://schemas.openxmlformats.org/markup-compatibility/2006">
              <mc:Choice xmlns:v="urn:schemas-microsoft-com:vml" Requires="v">
                <p:oleObj name="Documento Imaging" r:id="rId5" imgW="809640" imgH="809640" progId="Imaging.Document">
                  <p:embed/>
                </p:oleObj>
              </mc:Choice>
              <mc:Fallback>
                <p:oleObj name="Documento Imaging" r:id="rId5" imgW="809640" imgH="809640" progId="Imaging.Document">
                  <p:embed/>
                  <p:pic>
                    <p:nvPicPr>
                      <p:cNvPr id="205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35000" y="6019800"/>
                        <a:ext cx="7620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Slide Number Placeholder 1">
            <a:extLst>
              <a:ext uri="{FF2B5EF4-FFF2-40B4-BE49-F238E27FC236}">
                <a16:creationId xmlns:a16="http://schemas.microsoft.com/office/drawing/2014/main" id="{FADF10AE-26E7-3712-4C4E-6696311DBABF}"/>
              </a:ext>
            </a:extLst>
          </p:cNvPr>
          <p:cNvSpPr>
            <a:spLocks noGrp="1"/>
          </p:cNvSpPr>
          <p:nvPr>
            <p:ph type="sldNum" sz="quarter" idx="12"/>
          </p:nvPr>
        </p:nvSpPr>
        <p:spPr/>
        <p:txBody>
          <a:bodyPr/>
          <a:lstStyle/>
          <a:p>
            <a:fld id="{F46C79FD-C571-418B-AB0F-5EE936C85276}" type="slidenum">
              <a:rPr lang="en-GB" smtClean="0"/>
              <a:t>9</a:t>
            </a:fld>
            <a:endParaRPr lang="en-GB"/>
          </a:p>
        </p:txBody>
      </p:sp>
    </p:spTree>
    <p:extLst>
      <p:ext uri="{BB962C8B-B14F-4D97-AF65-F5344CB8AC3E}">
        <p14:creationId xmlns:p14="http://schemas.microsoft.com/office/powerpoint/2010/main" val="2602101812"/>
      </p:ext>
    </p:extLst>
  </p:cSld>
  <p:clrMapOvr>
    <a:masterClrMapping/>
  </p:clrMapOvr>
</p:sld>
</file>

<file path=ppt/theme/theme1.xml><?xml version="1.0" encoding="utf-8"?>
<a:theme xmlns:a="http://schemas.openxmlformats.org/drawingml/2006/main" name="Office Theme">
  <a:themeElements>
    <a:clrScheme name="EU_BTSF">
      <a:dk1>
        <a:srgbClr val="4D4D4D"/>
      </a:dk1>
      <a:lt1>
        <a:srgbClr val="FFFFFF"/>
      </a:lt1>
      <a:dk2>
        <a:srgbClr val="034EA2"/>
      </a:dk2>
      <a:lt2>
        <a:srgbClr val="D3E8F9"/>
      </a:lt2>
      <a:accent1>
        <a:srgbClr val="1E858B"/>
      </a:accent1>
      <a:accent2>
        <a:srgbClr val="4BC5DE"/>
      </a:accent2>
      <a:accent3>
        <a:srgbClr val="6FA528"/>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F098AE41A192E4C85C747A9850AEF9A" ma:contentTypeVersion="1" ma:contentTypeDescription="Create a new document." ma:contentTypeScope="" ma:versionID="5a8770b97c883eee6e80458dbe9e6cc2">
  <xsd:schema xmlns:xsd="http://www.w3.org/2001/XMLSchema" xmlns:xs="http://www.w3.org/2001/XMLSchema" xmlns:p="http://schemas.microsoft.com/office/2006/metadata/properties" xmlns:ns1="http://schemas.microsoft.com/sharepoint/v3" targetNamespace="http://schemas.microsoft.com/office/2006/metadata/properties" ma:root="true" ma:fieldsID="ef2aa9ed40e72a78c3822fc753b43e87"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FF87431-2774-4E17-BE38-8A579357848D}">
  <ds:schemaRef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documentManagement/types"/>
    <ds:schemaRef ds:uri="http://schemas.microsoft.com/sharepoint/v3"/>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4B1CAF70-02D1-4551-A536-63581F6A8097}">
  <ds:schemaRefs>
    <ds:schemaRef ds:uri="http://schemas.microsoft.com/sharepoint/v3/contenttype/forms"/>
  </ds:schemaRefs>
</ds:datastoreItem>
</file>

<file path=customXml/itemProps3.xml><?xml version="1.0" encoding="utf-8"?>
<ds:datastoreItem xmlns:ds="http://schemas.openxmlformats.org/officeDocument/2006/customXml" ds:itemID="{72EEACE0-6474-4130-B64E-D9F9E5478D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1964</TotalTime>
  <Words>2055</Words>
  <Application>Microsoft Office PowerPoint</Application>
  <PresentationFormat>Widescreen</PresentationFormat>
  <Paragraphs>240</Paragraphs>
  <Slides>31</Slides>
  <Notes>7</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31</vt:i4>
      </vt:variant>
    </vt:vector>
  </HeadingPairs>
  <TitlesOfParts>
    <vt:vector size="43" baseType="lpstr">
      <vt:lpstr>Arial</vt:lpstr>
      <vt:lpstr>Calibri</vt:lpstr>
      <vt:lpstr>Comic Sans MS</vt:lpstr>
      <vt:lpstr>Georgia</vt:lpstr>
      <vt:lpstr>Helvetica</vt:lpstr>
      <vt:lpstr>OpenSans</vt:lpstr>
      <vt:lpstr>Times</vt:lpstr>
      <vt:lpstr>Times New Roman</vt:lpstr>
      <vt:lpstr>Verdana</vt:lpstr>
      <vt:lpstr>Wingdings</vt:lpstr>
      <vt:lpstr>Office Theme</vt:lpstr>
      <vt:lpstr>Documento Imaging</vt:lpstr>
      <vt:lpstr>Better Training for Safer Food Initiative</vt:lpstr>
      <vt:lpstr>What to expect from this lecture</vt:lpstr>
      <vt:lpstr>PowerPoint Presentation</vt:lpstr>
      <vt:lpstr>Pest control tactics</vt:lpstr>
      <vt:lpstr>DDT</vt:lpstr>
      <vt:lpstr>Problems associated with the use of pesticides</vt:lpstr>
      <vt:lpstr>Crop losses and pesticides use</vt:lpstr>
      <vt:lpstr>Food webs</vt:lpstr>
      <vt:lpstr>PowerPoint Presentation</vt:lpstr>
      <vt:lpstr>Integrated Pest Management </vt:lpstr>
      <vt:lpstr>What is IPM</vt:lpstr>
      <vt:lpstr>GM crops and IPM</vt:lpstr>
      <vt:lpstr>Use of pesticides with GM crops</vt:lpstr>
      <vt:lpstr>Integration of other cropping practices</vt:lpstr>
      <vt:lpstr>Field studies (41)  Marvier et al. (2007) Science</vt:lpstr>
      <vt:lpstr>Secondary pests</vt:lpstr>
      <vt:lpstr>Area-wide pest management</vt:lpstr>
      <vt:lpstr>Area-wide IPM</vt:lpstr>
      <vt:lpstr>Insect resistance management</vt:lpstr>
      <vt:lpstr>Insect resistance management (IRM)</vt:lpstr>
      <vt:lpstr>Herbicide tolerant GM crops</vt:lpstr>
      <vt:lpstr>Herbicide tolerant GM crops</vt:lpstr>
      <vt:lpstr>Herbicide tolerance</vt:lpstr>
      <vt:lpstr>Integration of HTGM crops in IPM</vt:lpstr>
      <vt:lpstr>Is the larger picture informative?</vt:lpstr>
      <vt:lpstr>Are they compatible?</vt:lpstr>
      <vt:lpstr>Conclusions</vt:lpstr>
      <vt:lpstr>PowerPoint Presentation</vt:lpstr>
      <vt:lpstr>PowerPoint Presentation</vt:lpstr>
      <vt:lpstr>PowerPoint Presentation</vt:lpstr>
      <vt:lpstr>Keep in touch</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Yvonne (COMM)</dc:creator>
  <cp:lastModifiedBy>Kristina Hristova</cp:lastModifiedBy>
  <cp:revision>143</cp:revision>
  <dcterms:created xsi:type="dcterms:W3CDTF">2019-08-09T12:06:42Z</dcterms:created>
  <dcterms:modified xsi:type="dcterms:W3CDTF">2023-11-06T15:05:46Z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0x010100AF098AE41A192E4C85C747A9850AEF9A</vt:lpwstr>
  </property>
  <property fmtid="{D5CDD505-2E9C-101B-9397-08002B2CF9AE}" pid="3" name="ClassificationContentMarkingFooterLocations">
    <vt:lpwstr>Office Theme:4</vt:lpwstr>
  </property>
  <property fmtid="{D5CDD505-2E9C-101B-9397-08002B2CF9AE}" pid="4" name="ClassificationContentMarkingFooterText">
    <vt:lpwstr>NSF Confidential</vt:lpwstr>
  </property>
  <property fmtid="{D5CDD505-2E9C-101B-9397-08002B2CF9AE}" pid="5" name="MSIP_Label_f2c848f1-078c-4e4f-8789-8a1259c542b8_Enabled">
    <vt:lpwstr>true</vt:lpwstr>
  </property>
  <property fmtid="{D5CDD505-2E9C-101B-9397-08002B2CF9AE}" pid="6" name="MSIP_Label_f2c848f1-078c-4e4f-8789-8a1259c542b8_SetDate">
    <vt:lpwstr>2023-11-06T15:05:36Z</vt:lpwstr>
  </property>
  <property fmtid="{D5CDD505-2E9C-101B-9397-08002B2CF9AE}" pid="7" name="MSIP_Label_f2c848f1-078c-4e4f-8789-8a1259c542b8_Method">
    <vt:lpwstr>Privileged</vt:lpwstr>
  </property>
  <property fmtid="{D5CDD505-2E9C-101B-9397-08002B2CF9AE}" pid="8" name="MSIP_Label_f2c848f1-078c-4e4f-8789-8a1259c542b8_Name">
    <vt:lpwstr>Public</vt:lpwstr>
  </property>
  <property fmtid="{D5CDD505-2E9C-101B-9397-08002B2CF9AE}" pid="9" name="MSIP_Label_f2c848f1-078c-4e4f-8789-8a1259c542b8_SiteId">
    <vt:lpwstr>400696bb-3ef5-44ed-b838-ceb5afd17d90</vt:lpwstr>
  </property>
  <property fmtid="{D5CDD505-2E9C-101B-9397-08002B2CF9AE}" pid="10" name="MSIP_Label_f2c848f1-078c-4e4f-8789-8a1259c542b8_ActionId">
    <vt:lpwstr>75ca834b-4ac8-444c-aad8-e472eaf0fbac</vt:lpwstr>
  </property>
  <property fmtid="{D5CDD505-2E9C-101B-9397-08002B2CF9AE}" pid="11" name="MSIP_Label_f2c848f1-078c-4e4f-8789-8a1259c542b8_ContentBits">
    <vt:lpwstr>0</vt:lpwstr>
  </property>
</Properties>
</file>