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545" r:id="rId5"/>
    <p:sldId id="546" r:id="rId6"/>
    <p:sldId id="266" r:id="rId7"/>
    <p:sldId id="267" r:id="rId8"/>
    <p:sldId id="257" r:id="rId9"/>
    <p:sldId id="258" r:id="rId10"/>
    <p:sldId id="268" r:id="rId11"/>
    <p:sldId id="307" r:id="rId12"/>
    <p:sldId id="270" r:id="rId13"/>
    <p:sldId id="305" r:id="rId14"/>
    <p:sldId id="306" r:id="rId15"/>
    <p:sldId id="269" r:id="rId16"/>
    <p:sldId id="325" r:id="rId17"/>
    <p:sldId id="334" r:id="rId18"/>
    <p:sldId id="292" r:id="rId19"/>
    <p:sldId id="319" r:id="rId20"/>
    <p:sldId id="321" r:id="rId21"/>
    <p:sldId id="279" r:id="rId22"/>
    <p:sldId id="315" r:id="rId23"/>
    <p:sldId id="327" r:id="rId24"/>
    <p:sldId id="328" r:id="rId25"/>
    <p:sldId id="329" r:id="rId26"/>
    <p:sldId id="313" r:id="rId27"/>
    <p:sldId id="314" r:id="rId28"/>
    <p:sldId id="547" r:id="rId29"/>
    <p:sldId id="548" r:id="rId30"/>
    <p:sldId id="549" r:id="rId31"/>
    <p:sldId id="304" r:id="rId32"/>
    <p:sldId id="473" r:id="rId33"/>
    <p:sldId id="544" r:id="rId34"/>
    <p:sldId id="27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4EA2"/>
    <a:srgbClr val="FFC000"/>
    <a:srgbClr val="6FA528"/>
    <a:srgbClr val="AFC551"/>
    <a:srgbClr val="034EA2"/>
    <a:srgbClr val="004494"/>
    <a:srgbClr val="0356B1"/>
    <a:srgbClr val="024B9C"/>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29DDCA-E001-4A8A-975C-E5A9946138D4}" v="3" dt="2023-11-06T13:27:00.4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94674"/>
  </p:normalViewPr>
  <p:slideViewPr>
    <p:cSldViewPr snapToGrid="0">
      <p:cViewPr varScale="1">
        <p:scale>
          <a:sx n="62" d="100"/>
          <a:sy n="62" d="100"/>
        </p:scale>
        <p:origin x="724" y="56"/>
      </p:cViewPr>
      <p:guideLst>
        <p:guide orient="horz" pos="2092"/>
        <p:guide pos="3840"/>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a Hristova" userId="146acd6f-9f96-42f3-a178-472d8ef3f70d" providerId="ADAL" clId="{2429DDCA-E001-4A8A-975C-E5A9946138D4}"/>
    <pc:docChg chg="mod modSld modMainMaster">
      <pc:chgData name="Kristina Hristova" userId="146acd6f-9f96-42f3-a178-472d8ef3f70d" providerId="ADAL" clId="{2429DDCA-E001-4A8A-975C-E5A9946138D4}" dt="2023-11-06T13:29:13.181" v="35" actId="33475"/>
      <pc:docMkLst>
        <pc:docMk/>
      </pc:docMkLst>
      <pc:sldChg chg="modSp mod">
        <pc:chgData name="Kristina Hristova" userId="146acd6f-9f96-42f3-a178-472d8ef3f70d" providerId="ADAL" clId="{2429DDCA-E001-4A8A-975C-E5A9946138D4}" dt="2023-11-06T13:27:45.572" v="24" actId="14100"/>
        <pc:sldMkLst>
          <pc:docMk/>
          <pc:sldMk cId="1015271354" sldId="292"/>
        </pc:sldMkLst>
        <pc:spChg chg="mod">
          <ac:chgData name="Kristina Hristova" userId="146acd6f-9f96-42f3-a178-472d8ef3f70d" providerId="ADAL" clId="{2429DDCA-E001-4A8A-975C-E5A9946138D4}" dt="2023-11-06T13:27:45.572" v="24" actId="14100"/>
          <ac:spMkLst>
            <pc:docMk/>
            <pc:sldMk cId="1015271354" sldId="292"/>
            <ac:spMk id="62467" creationId="{00000000-0000-0000-0000-000000000000}"/>
          </ac:spMkLst>
        </pc:spChg>
      </pc:sldChg>
      <pc:sldChg chg="modSp mod">
        <pc:chgData name="Kristina Hristova" userId="146acd6f-9f96-42f3-a178-472d8ef3f70d" providerId="ADAL" clId="{2429DDCA-E001-4A8A-975C-E5A9946138D4}" dt="2023-11-06T13:28:05.606" v="25" actId="113"/>
        <pc:sldMkLst>
          <pc:docMk/>
          <pc:sldMk cId="4138443639" sldId="304"/>
        </pc:sldMkLst>
        <pc:spChg chg="mod">
          <ac:chgData name="Kristina Hristova" userId="146acd6f-9f96-42f3-a178-472d8ef3f70d" providerId="ADAL" clId="{2429DDCA-E001-4A8A-975C-E5A9946138D4}" dt="2023-11-06T13:28:05.606" v="25" actId="113"/>
          <ac:spMkLst>
            <pc:docMk/>
            <pc:sldMk cId="4138443639" sldId="304"/>
            <ac:spMk id="2" creationId="{00000000-0000-0000-0000-000000000000}"/>
          </ac:spMkLst>
        </pc:spChg>
      </pc:sldChg>
      <pc:sldChg chg="modSp mod">
        <pc:chgData name="Kristina Hristova" userId="146acd6f-9f96-42f3-a178-472d8ef3f70d" providerId="ADAL" clId="{2429DDCA-E001-4A8A-975C-E5A9946138D4}" dt="2023-11-06T13:28:21.820" v="27" actId="14100"/>
        <pc:sldMkLst>
          <pc:docMk/>
          <pc:sldMk cId="1908919519" sldId="314"/>
        </pc:sldMkLst>
        <pc:spChg chg="mod">
          <ac:chgData name="Kristina Hristova" userId="146acd6f-9f96-42f3-a178-472d8ef3f70d" providerId="ADAL" clId="{2429DDCA-E001-4A8A-975C-E5A9946138D4}" dt="2023-11-06T13:28:21.820" v="27" actId="14100"/>
          <ac:spMkLst>
            <pc:docMk/>
            <pc:sldMk cId="1908919519" sldId="314"/>
            <ac:spMk id="6" creationId="{00000000-0000-0000-0000-000000000000}"/>
          </ac:spMkLst>
        </pc:spChg>
      </pc:sldChg>
      <pc:sldChg chg="modSp mod">
        <pc:chgData name="Kristina Hristova" userId="146acd6f-9f96-42f3-a178-472d8ef3f70d" providerId="ADAL" clId="{2429DDCA-E001-4A8A-975C-E5A9946138D4}" dt="2023-11-06T13:27:20.548" v="14" actId="113"/>
        <pc:sldMkLst>
          <pc:docMk/>
          <pc:sldMk cId="338066149" sldId="319"/>
        </pc:sldMkLst>
        <pc:spChg chg="mod">
          <ac:chgData name="Kristina Hristova" userId="146acd6f-9f96-42f3-a178-472d8ef3f70d" providerId="ADAL" clId="{2429DDCA-E001-4A8A-975C-E5A9946138D4}" dt="2023-11-06T13:27:20.548" v="14" actId="113"/>
          <ac:spMkLst>
            <pc:docMk/>
            <pc:sldMk cId="338066149" sldId="319"/>
            <ac:spMk id="20482" creationId="{00000000-0000-0000-0000-000000000000}"/>
          </ac:spMkLst>
        </pc:spChg>
        <pc:spChg chg="mod">
          <ac:chgData name="Kristina Hristova" userId="146acd6f-9f96-42f3-a178-472d8ef3f70d" providerId="ADAL" clId="{2429DDCA-E001-4A8A-975C-E5A9946138D4}" dt="2023-11-06T13:26:58.794" v="3" actId="1076"/>
          <ac:spMkLst>
            <pc:docMk/>
            <pc:sldMk cId="338066149" sldId="319"/>
            <ac:spMk id="20531" creationId="{00000000-0000-0000-0000-000000000000}"/>
          </ac:spMkLst>
        </pc:spChg>
        <pc:picChg chg="mod">
          <ac:chgData name="Kristina Hristova" userId="146acd6f-9f96-42f3-a178-472d8ef3f70d" providerId="ADAL" clId="{2429DDCA-E001-4A8A-975C-E5A9946138D4}" dt="2023-11-06T13:27:00.492" v="4" actId="1076"/>
          <ac:picMkLst>
            <pc:docMk/>
            <pc:sldMk cId="338066149" sldId="319"/>
            <ac:picMk id="20530" creationId="{00000000-0000-0000-0000-000000000000}"/>
          </ac:picMkLst>
        </pc:picChg>
      </pc:sldChg>
      <pc:sldChg chg="modSp mod">
        <pc:chgData name="Kristina Hristova" userId="146acd6f-9f96-42f3-a178-472d8ef3f70d" providerId="ADAL" clId="{2429DDCA-E001-4A8A-975C-E5A9946138D4}" dt="2023-11-06T13:28:54.210" v="33" actId="14100"/>
        <pc:sldMkLst>
          <pc:docMk/>
          <pc:sldMk cId="2642901965" sldId="328"/>
        </pc:sldMkLst>
        <pc:spChg chg="mod">
          <ac:chgData name="Kristina Hristova" userId="146acd6f-9f96-42f3-a178-472d8ef3f70d" providerId="ADAL" clId="{2429DDCA-E001-4A8A-975C-E5A9946138D4}" dt="2023-11-06T13:28:54.210" v="33" actId="14100"/>
          <ac:spMkLst>
            <pc:docMk/>
            <pc:sldMk cId="2642901965" sldId="328"/>
            <ac:spMk id="2" creationId="{00000000-0000-0000-0000-000000000000}"/>
          </ac:spMkLst>
        </pc:spChg>
      </pc:sldChg>
      <pc:sldChg chg="modSp mod">
        <pc:chgData name="Kristina Hristova" userId="146acd6f-9f96-42f3-a178-472d8ef3f70d" providerId="ADAL" clId="{2429DDCA-E001-4A8A-975C-E5A9946138D4}" dt="2023-11-06T13:28:57.979" v="34" actId="1076"/>
        <pc:sldMkLst>
          <pc:docMk/>
          <pc:sldMk cId="1629538699" sldId="329"/>
        </pc:sldMkLst>
        <pc:spChg chg="mod">
          <ac:chgData name="Kristina Hristova" userId="146acd6f-9f96-42f3-a178-472d8ef3f70d" providerId="ADAL" clId="{2429DDCA-E001-4A8A-975C-E5A9946138D4}" dt="2023-11-06T13:28:57.979" v="34" actId="1076"/>
          <ac:spMkLst>
            <pc:docMk/>
            <pc:sldMk cId="1629538699" sldId="329"/>
            <ac:spMk id="79874" creationId="{00000000-0000-0000-0000-000000000000}"/>
          </ac:spMkLst>
        </pc:spChg>
      </pc:sldChg>
      <pc:sldChg chg="modSp mod">
        <pc:chgData name="Kristina Hristova" userId="146acd6f-9f96-42f3-a178-472d8ef3f70d" providerId="ADAL" clId="{2429DDCA-E001-4A8A-975C-E5A9946138D4}" dt="2023-11-06T13:27:38.620" v="22" actId="113"/>
        <pc:sldMkLst>
          <pc:docMk/>
          <pc:sldMk cId="1416520196" sldId="334"/>
        </pc:sldMkLst>
        <pc:spChg chg="mod">
          <ac:chgData name="Kristina Hristova" userId="146acd6f-9f96-42f3-a178-472d8ef3f70d" providerId="ADAL" clId="{2429DDCA-E001-4A8A-975C-E5A9946138D4}" dt="2023-11-06T13:27:38.620" v="22" actId="113"/>
          <ac:spMkLst>
            <pc:docMk/>
            <pc:sldMk cId="1416520196" sldId="334"/>
            <ac:spMk id="62467" creationId="{00000000-0000-0000-0000-000000000000}"/>
          </ac:spMkLst>
        </pc:spChg>
      </pc:sldChg>
      <pc:sldChg chg="modSp mod">
        <pc:chgData name="Kristina Hristova" userId="146acd6f-9f96-42f3-a178-472d8ef3f70d" providerId="ADAL" clId="{2429DDCA-E001-4A8A-975C-E5A9946138D4}" dt="2023-11-06T13:28:12.806" v="26" actId="255"/>
        <pc:sldMkLst>
          <pc:docMk/>
          <pc:sldMk cId="3621029380" sldId="548"/>
        </pc:sldMkLst>
        <pc:spChg chg="mod">
          <ac:chgData name="Kristina Hristova" userId="146acd6f-9f96-42f3-a178-472d8ef3f70d" providerId="ADAL" clId="{2429DDCA-E001-4A8A-975C-E5A9946138D4}" dt="2023-11-06T13:28:12.806" v="26" actId="255"/>
          <ac:spMkLst>
            <pc:docMk/>
            <pc:sldMk cId="3621029380" sldId="548"/>
            <ac:spMk id="5" creationId="{A05E3047-C200-60D2-CC30-4BB48C908D31}"/>
          </ac:spMkLst>
        </pc:spChg>
      </pc:sldChg>
      <pc:sldMasterChg chg="delSp mod">
        <pc:chgData name="Kristina Hristova" userId="146acd6f-9f96-42f3-a178-472d8ef3f70d" providerId="ADAL" clId="{2429DDCA-E001-4A8A-975C-E5A9946138D4}" dt="2023-11-06T13:29:13.181" v="35" actId="33475"/>
        <pc:sldMasterMkLst>
          <pc:docMk/>
          <pc:sldMasterMk cId="459720850" sldId="2147483648"/>
        </pc:sldMasterMkLst>
        <pc:spChg chg="del">
          <ac:chgData name="Kristina Hristova" userId="146acd6f-9f96-42f3-a178-472d8ef3f70d" providerId="ADAL" clId="{2429DDCA-E001-4A8A-975C-E5A9946138D4}" dt="2023-11-06T13:29:13.181" v="35" actId="33475"/>
          <ac:spMkLst>
            <pc:docMk/>
            <pc:sldMasterMk cId="459720850" sldId="2147483648"/>
            <ac:spMk id="4" creationId="{D610BB2C-0E29-74D9-D449-53D13DDF6E9F}"/>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BCDE53-329E-4379-8562-D0024358E5BB}" type="doc">
      <dgm:prSet loTypeId="urn:microsoft.com/office/officeart/2005/8/layout/pyramid1" loCatId="pyramid" qsTypeId="urn:microsoft.com/office/officeart/2005/8/quickstyle/simple1" qsCatId="simple" csTypeId="urn:microsoft.com/office/officeart/2005/8/colors/accent1_2" csCatId="accent1" phldr="1"/>
      <dgm:spPr/>
    </dgm:pt>
    <dgm:pt modelId="{1ED27F69-D7A6-4A08-B232-EE1D4D790C3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GM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crop</a:t>
          </a:r>
          <a:endPar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gm:t>
    </dgm:pt>
    <dgm:pt modelId="{23E7C1DE-6A18-43FD-9F77-AE1547E74D79}" type="parTrans" cxnId="{27B98F0A-44CC-4352-B533-0EF0C40DBF80}">
      <dgm:prSet/>
      <dgm:spPr/>
      <dgm:t>
        <a:bodyPr/>
        <a:lstStyle/>
        <a:p>
          <a:endParaRPr lang="it-IT"/>
        </a:p>
      </dgm:t>
    </dgm:pt>
    <dgm:pt modelId="{62855862-3CA9-4834-9EC9-0D076FA4294C}" type="sibTrans" cxnId="{27B98F0A-44CC-4352-B533-0EF0C40DBF80}">
      <dgm:prSet/>
      <dgm:spPr/>
      <dgm:t>
        <a:bodyPr/>
        <a:lstStyle/>
        <a:p>
          <a:endParaRPr lang="it-IT"/>
        </a:p>
      </dgm:t>
    </dgm:pt>
    <dgm:pt modelId="{D7E83A69-C037-458F-B42D-75A7121A124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Effect</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on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functional</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life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forms</a:t>
          </a:r>
          <a:endPar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gm:t>
    </dgm:pt>
    <dgm:pt modelId="{B8E78F40-A21E-4318-BEF2-58271B3F45F9}" type="parTrans" cxnId="{6655EE74-5F90-4ECE-8353-EF629C687F58}">
      <dgm:prSet/>
      <dgm:spPr/>
      <dgm:t>
        <a:bodyPr/>
        <a:lstStyle/>
        <a:p>
          <a:endParaRPr lang="it-IT"/>
        </a:p>
      </dgm:t>
    </dgm:pt>
    <dgm:pt modelId="{D714CB8B-1CFA-46EB-A606-53B550D81F0D}" type="sibTrans" cxnId="{6655EE74-5F90-4ECE-8353-EF629C687F58}">
      <dgm:prSet/>
      <dgm:spPr/>
      <dgm:t>
        <a:bodyPr/>
        <a:lstStyle/>
        <a:p>
          <a:endParaRPr lang="it-IT"/>
        </a:p>
      </dgm:t>
    </dgm:pt>
    <dgm:pt modelId="{FC1EDD57-B451-4A58-8745-0F488F672B8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Effect</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on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ecological</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processes</a:t>
          </a:r>
          <a:endPar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gm:t>
    </dgm:pt>
    <dgm:pt modelId="{F37AD23E-EF8B-4501-8773-E15105446312}" type="parTrans" cxnId="{C4B2B592-146B-4086-B6C5-FF1819B3610E}">
      <dgm:prSet/>
      <dgm:spPr/>
      <dgm:t>
        <a:bodyPr/>
        <a:lstStyle/>
        <a:p>
          <a:endParaRPr lang="it-IT"/>
        </a:p>
      </dgm:t>
    </dgm:pt>
    <dgm:pt modelId="{22ADC624-2728-4858-A52E-6B741DE8C0FC}" type="sibTrans" cxnId="{C4B2B592-146B-4086-B6C5-FF1819B3610E}">
      <dgm:prSet/>
      <dgm:spPr/>
      <dgm:t>
        <a:bodyPr/>
        <a:lstStyle/>
        <a:p>
          <a:endParaRPr lang="it-IT"/>
        </a:p>
      </dgm:t>
    </dgm:pt>
    <dgm:pt modelId="{CBD34B28-64DA-4920-85B5-C6E728AE21AA}">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Effect</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on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broad</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ecosystem</a:t>
          </a:r>
          <a:r>
            <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a:t>
          </a:r>
          <a:r>
            <a:rPr kumimoji="0" lang="it-IT" altLang="it-IT" sz="2000" b="0" i="0" u="none" strike="noStrike"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services</a:t>
          </a:r>
          <a:endParaRPr kumimoji="0" lang="it-IT" altLang="it-IT" sz="2000" b="0" i="0" u="none" strike="noStrike"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gm:t>
    </dgm:pt>
    <dgm:pt modelId="{8DE046BB-BA2E-463A-9C53-46E1F5754558}" type="parTrans" cxnId="{39DF6C60-8A8C-4512-ADB2-CE3954FCA9CF}">
      <dgm:prSet/>
      <dgm:spPr/>
      <dgm:t>
        <a:bodyPr/>
        <a:lstStyle/>
        <a:p>
          <a:endParaRPr lang="it-IT"/>
        </a:p>
      </dgm:t>
    </dgm:pt>
    <dgm:pt modelId="{1DB96B82-460A-416D-B32F-43F886CA33FA}" type="sibTrans" cxnId="{39DF6C60-8A8C-4512-ADB2-CE3954FCA9CF}">
      <dgm:prSet/>
      <dgm:spPr/>
      <dgm:t>
        <a:bodyPr/>
        <a:lstStyle/>
        <a:p>
          <a:endParaRPr lang="it-IT"/>
        </a:p>
      </dgm:t>
    </dgm:pt>
    <dgm:pt modelId="{AEECE176-2DE5-42D4-90D7-9BE85629EE7D}" type="pres">
      <dgm:prSet presAssocID="{23BCDE53-329E-4379-8562-D0024358E5BB}" presName="Name0" presStyleCnt="0">
        <dgm:presLayoutVars>
          <dgm:dir/>
          <dgm:animLvl val="lvl"/>
          <dgm:resizeHandles val="exact"/>
        </dgm:presLayoutVars>
      </dgm:prSet>
      <dgm:spPr/>
    </dgm:pt>
    <dgm:pt modelId="{7861E3E6-DB6C-4287-AE75-0CE823366716}" type="pres">
      <dgm:prSet presAssocID="{1ED27F69-D7A6-4A08-B232-EE1D4D790C31}" presName="Name8" presStyleCnt="0"/>
      <dgm:spPr/>
    </dgm:pt>
    <dgm:pt modelId="{4C479612-4E25-461D-BA05-F5D8FB3AC04A}" type="pres">
      <dgm:prSet presAssocID="{1ED27F69-D7A6-4A08-B232-EE1D4D790C31}" presName="level" presStyleLbl="node1" presStyleIdx="0" presStyleCnt="4">
        <dgm:presLayoutVars>
          <dgm:chMax val="1"/>
          <dgm:bulletEnabled val="1"/>
        </dgm:presLayoutVars>
      </dgm:prSet>
      <dgm:spPr/>
    </dgm:pt>
    <dgm:pt modelId="{21696EB9-94CC-487A-AAB7-E9DCC6EF2FC2}" type="pres">
      <dgm:prSet presAssocID="{1ED27F69-D7A6-4A08-B232-EE1D4D790C31}" presName="levelTx" presStyleLbl="revTx" presStyleIdx="0" presStyleCnt="0">
        <dgm:presLayoutVars>
          <dgm:chMax val="1"/>
          <dgm:bulletEnabled val="1"/>
        </dgm:presLayoutVars>
      </dgm:prSet>
      <dgm:spPr/>
    </dgm:pt>
    <dgm:pt modelId="{DE5445D3-9FC1-417A-A249-92B86A788A1C}" type="pres">
      <dgm:prSet presAssocID="{D7E83A69-C037-458F-B42D-75A7121A124F}" presName="Name8" presStyleCnt="0"/>
      <dgm:spPr/>
    </dgm:pt>
    <dgm:pt modelId="{2686BBBB-50E7-4F31-A03B-50EF3806EC12}" type="pres">
      <dgm:prSet presAssocID="{D7E83A69-C037-458F-B42D-75A7121A124F}" presName="level" presStyleLbl="node1" presStyleIdx="1" presStyleCnt="4">
        <dgm:presLayoutVars>
          <dgm:chMax val="1"/>
          <dgm:bulletEnabled val="1"/>
        </dgm:presLayoutVars>
      </dgm:prSet>
      <dgm:spPr/>
    </dgm:pt>
    <dgm:pt modelId="{016DC4E2-BA82-4A81-A5B4-9F9066C2A59E}" type="pres">
      <dgm:prSet presAssocID="{D7E83A69-C037-458F-B42D-75A7121A124F}" presName="levelTx" presStyleLbl="revTx" presStyleIdx="0" presStyleCnt="0">
        <dgm:presLayoutVars>
          <dgm:chMax val="1"/>
          <dgm:bulletEnabled val="1"/>
        </dgm:presLayoutVars>
      </dgm:prSet>
      <dgm:spPr/>
    </dgm:pt>
    <dgm:pt modelId="{60D7266F-5E4E-4A2D-AEFE-0C1AEE6E2814}" type="pres">
      <dgm:prSet presAssocID="{FC1EDD57-B451-4A58-8745-0F488F672B81}" presName="Name8" presStyleCnt="0"/>
      <dgm:spPr/>
    </dgm:pt>
    <dgm:pt modelId="{A8C4D3FE-1726-41C0-8D5A-78651319C5FB}" type="pres">
      <dgm:prSet presAssocID="{FC1EDD57-B451-4A58-8745-0F488F672B81}" presName="level" presStyleLbl="node1" presStyleIdx="2" presStyleCnt="4">
        <dgm:presLayoutVars>
          <dgm:chMax val="1"/>
          <dgm:bulletEnabled val="1"/>
        </dgm:presLayoutVars>
      </dgm:prSet>
      <dgm:spPr/>
    </dgm:pt>
    <dgm:pt modelId="{A0FED721-02ED-49E7-9CDF-B9525294C64D}" type="pres">
      <dgm:prSet presAssocID="{FC1EDD57-B451-4A58-8745-0F488F672B81}" presName="levelTx" presStyleLbl="revTx" presStyleIdx="0" presStyleCnt="0">
        <dgm:presLayoutVars>
          <dgm:chMax val="1"/>
          <dgm:bulletEnabled val="1"/>
        </dgm:presLayoutVars>
      </dgm:prSet>
      <dgm:spPr/>
    </dgm:pt>
    <dgm:pt modelId="{AF3D2732-6AC8-4DF3-B18E-56BD5EDB4D89}" type="pres">
      <dgm:prSet presAssocID="{CBD34B28-64DA-4920-85B5-C6E728AE21AA}" presName="Name8" presStyleCnt="0"/>
      <dgm:spPr/>
    </dgm:pt>
    <dgm:pt modelId="{5F64E4C0-58C1-4140-A296-451E32B37486}" type="pres">
      <dgm:prSet presAssocID="{CBD34B28-64DA-4920-85B5-C6E728AE21AA}" presName="level" presStyleLbl="node1" presStyleIdx="3" presStyleCnt="4">
        <dgm:presLayoutVars>
          <dgm:chMax val="1"/>
          <dgm:bulletEnabled val="1"/>
        </dgm:presLayoutVars>
      </dgm:prSet>
      <dgm:spPr/>
    </dgm:pt>
    <dgm:pt modelId="{4C465132-9A27-4B29-BA26-C041613C1656}" type="pres">
      <dgm:prSet presAssocID="{CBD34B28-64DA-4920-85B5-C6E728AE21AA}" presName="levelTx" presStyleLbl="revTx" presStyleIdx="0" presStyleCnt="0">
        <dgm:presLayoutVars>
          <dgm:chMax val="1"/>
          <dgm:bulletEnabled val="1"/>
        </dgm:presLayoutVars>
      </dgm:prSet>
      <dgm:spPr/>
    </dgm:pt>
  </dgm:ptLst>
  <dgm:cxnLst>
    <dgm:cxn modelId="{1C866A03-F926-4DBD-83E3-DF3953975543}" type="presOf" srcId="{23BCDE53-329E-4379-8562-D0024358E5BB}" destId="{AEECE176-2DE5-42D4-90D7-9BE85629EE7D}" srcOrd="0" destOrd="0" presId="urn:microsoft.com/office/officeart/2005/8/layout/pyramid1"/>
    <dgm:cxn modelId="{4CC0AB07-1030-4860-9EA0-B6C52F98F109}" type="presOf" srcId="{CBD34B28-64DA-4920-85B5-C6E728AE21AA}" destId="{5F64E4C0-58C1-4140-A296-451E32B37486}" srcOrd="0" destOrd="0" presId="urn:microsoft.com/office/officeart/2005/8/layout/pyramid1"/>
    <dgm:cxn modelId="{27B98F0A-44CC-4352-B533-0EF0C40DBF80}" srcId="{23BCDE53-329E-4379-8562-D0024358E5BB}" destId="{1ED27F69-D7A6-4A08-B232-EE1D4D790C31}" srcOrd="0" destOrd="0" parTransId="{23E7C1DE-6A18-43FD-9F77-AE1547E74D79}" sibTransId="{62855862-3CA9-4834-9EC9-0D076FA4294C}"/>
    <dgm:cxn modelId="{A52DCD0B-6F28-4ACC-9E4F-D6911C118E09}" type="presOf" srcId="{D7E83A69-C037-458F-B42D-75A7121A124F}" destId="{2686BBBB-50E7-4F31-A03B-50EF3806EC12}" srcOrd="0" destOrd="0" presId="urn:microsoft.com/office/officeart/2005/8/layout/pyramid1"/>
    <dgm:cxn modelId="{627A590C-A0FB-45B4-89E6-5152FB302335}" type="presOf" srcId="{1ED27F69-D7A6-4A08-B232-EE1D4D790C31}" destId="{4C479612-4E25-461D-BA05-F5D8FB3AC04A}" srcOrd="0" destOrd="0" presId="urn:microsoft.com/office/officeart/2005/8/layout/pyramid1"/>
    <dgm:cxn modelId="{45F16712-4B33-4AD4-904F-52916AD8406A}" type="presOf" srcId="{D7E83A69-C037-458F-B42D-75A7121A124F}" destId="{016DC4E2-BA82-4A81-A5B4-9F9066C2A59E}" srcOrd="1" destOrd="0" presId="urn:microsoft.com/office/officeart/2005/8/layout/pyramid1"/>
    <dgm:cxn modelId="{39DF6C60-8A8C-4512-ADB2-CE3954FCA9CF}" srcId="{23BCDE53-329E-4379-8562-D0024358E5BB}" destId="{CBD34B28-64DA-4920-85B5-C6E728AE21AA}" srcOrd="3" destOrd="0" parTransId="{8DE046BB-BA2E-463A-9C53-46E1F5754558}" sibTransId="{1DB96B82-460A-416D-B32F-43F886CA33FA}"/>
    <dgm:cxn modelId="{7FA99F4B-682E-4344-AB7F-0E239F7C328E}" type="presOf" srcId="{FC1EDD57-B451-4A58-8745-0F488F672B81}" destId="{A0FED721-02ED-49E7-9CDF-B9525294C64D}" srcOrd="1" destOrd="0" presId="urn:microsoft.com/office/officeart/2005/8/layout/pyramid1"/>
    <dgm:cxn modelId="{6655EE74-5F90-4ECE-8353-EF629C687F58}" srcId="{23BCDE53-329E-4379-8562-D0024358E5BB}" destId="{D7E83A69-C037-458F-B42D-75A7121A124F}" srcOrd="1" destOrd="0" parTransId="{B8E78F40-A21E-4318-BEF2-58271B3F45F9}" sibTransId="{D714CB8B-1CFA-46EB-A606-53B550D81F0D}"/>
    <dgm:cxn modelId="{94052357-FC5B-4967-85FC-BAF978D878A5}" type="presOf" srcId="{1ED27F69-D7A6-4A08-B232-EE1D4D790C31}" destId="{21696EB9-94CC-487A-AAB7-E9DCC6EF2FC2}" srcOrd="1" destOrd="0" presId="urn:microsoft.com/office/officeart/2005/8/layout/pyramid1"/>
    <dgm:cxn modelId="{78180F5A-0702-44C3-B17B-A107DB26131F}" type="presOf" srcId="{CBD34B28-64DA-4920-85B5-C6E728AE21AA}" destId="{4C465132-9A27-4B29-BA26-C041613C1656}" srcOrd="1" destOrd="0" presId="urn:microsoft.com/office/officeart/2005/8/layout/pyramid1"/>
    <dgm:cxn modelId="{95D6657A-A72F-4D72-A1B4-1FC3FAD36143}" type="presOf" srcId="{FC1EDD57-B451-4A58-8745-0F488F672B81}" destId="{A8C4D3FE-1726-41C0-8D5A-78651319C5FB}" srcOrd="0" destOrd="0" presId="urn:microsoft.com/office/officeart/2005/8/layout/pyramid1"/>
    <dgm:cxn modelId="{C4B2B592-146B-4086-B6C5-FF1819B3610E}" srcId="{23BCDE53-329E-4379-8562-D0024358E5BB}" destId="{FC1EDD57-B451-4A58-8745-0F488F672B81}" srcOrd="2" destOrd="0" parTransId="{F37AD23E-EF8B-4501-8773-E15105446312}" sibTransId="{22ADC624-2728-4858-A52E-6B741DE8C0FC}"/>
    <dgm:cxn modelId="{4557590B-93F5-468F-98CB-117358E11A2E}" type="presParOf" srcId="{AEECE176-2DE5-42D4-90D7-9BE85629EE7D}" destId="{7861E3E6-DB6C-4287-AE75-0CE823366716}" srcOrd="0" destOrd="0" presId="urn:microsoft.com/office/officeart/2005/8/layout/pyramid1"/>
    <dgm:cxn modelId="{6EAB1BCE-292E-41D6-8F82-E226C6D5FB35}" type="presParOf" srcId="{7861E3E6-DB6C-4287-AE75-0CE823366716}" destId="{4C479612-4E25-461D-BA05-F5D8FB3AC04A}" srcOrd="0" destOrd="0" presId="urn:microsoft.com/office/officeart/2005/8/layout/pyramid1"/>
    <dgm:cxn modelId="{ADA05789-FB64-44DA-B9C7-87DFCB7522A8}" type="presParOf" srcId="{7861E3E6-DB6C-4287-AE75-0CE823366716}" destId="{21696EB9-94CC-487A-AAB7-E9DCC6EF2FC2}" srcOrd="1" destOrd="0" presId="urn:microsoft.com/office/officeart/2005/8/layout/pyramid1"/>
    <dgm:cxn modelId="{8B1EBF18-93F7-4365-902C-74242E82BBC0}" type="presParOf" srcId="{AEECE176-2DE5-42D4-90D7-9BE85629EE7D}" destId="{DE5445D3-9FC1-417A-A249-92B86A788A1C}" srcOrd="1" destOrd="0" presId="urn:microsoft.com/office/officeart/2005/8/layout/pyramid1"/>
    <dgm:cxn modelId="{4E4A52E7-F471-4D58-A6D6-D9C45EE1CC7A}" type="presParOf" srcId="{DE5445D3-9FC1-417A-A249-92B86A788A1C}" destId="{2686BBBB-50E7-4F31-A03B-50EF3806EC12}" srcOrd="0" destOrd="0" presId="urn:microsoft.com/office/officeart/2005/8/layout/pyramid1"/>
    <dgm:cxn modelId="{BF909C7B-D72E-4DCF-817D-9D8BF3ABEC16}" type="presParOf" srcId="{DE5445D3-9FC1-417A-A249-92B86A788A1C}" destId="{016DC4E2-BA82-4A81-A5B4-9F9066C2A59E}" srcOrd="1" destOrd="0" presId="urn:microsoft.com/office/officeart/2005/8/layout/pyramid1"/>
    <dgm:cxn modelId="{E23DA566-99ED-406E-AF50-FE0C0B9B0D48}" type="presParOf" srcId="{AEECE176-2DE5-42D4-90D7-9BE85629EE7D}" destId="{60D7266F-5E4E-4A2D-AEFE-0C1AEE6E2814}" srcOrd="2" destOrd="0" presId="urn:microsoft.com/office/officeart/2005/8/layout/pyramid1"/>
    <dgm:cxn modelId="{76D75D33-FDB0-44BE-98A3-A1C63E378B67}" type="presParOf" srcId="{60D7266F-5E4E-4A2D-AEFE-0C1AEE6E2814}" destId="{A8C4D3FE-1726-41C0-8D5A-78651319C5FB}" srcOrd="0" destOrd="0" presId="urn:microsoft.com/office/officeart/2005/8/layout/pyramid1"/>
    <dgm:cxn modelId="{75665C9C-8911-4651-A7DA-AC09273FFED7}" type="presParOf" srcId="{60D7266F-5E4E-4A2D-AEFE-0C1AEE6E2814}" destId="{A0FED721-02ED-49E7-9CDF-B9525294C64D}" srcOrd="1" destOrd="0" presId="urn:microsoft.com/office/officeart/2005/8/layout/pyramid1"/>
    <dgm:cxn modelId="{CA036E68-88B0-4AB8-9F81-838BE11A23E9}" type="presParOf" srcId="{AEECE176-2DE5-42D4-90D7-9BE85629EE7D}" destId="{AF3D2732-6AC8-4DF3-B18E-56BD5EDB4D89}" srcOrd="3" destOrd="0" presId="urn:microsoft.com/office/officeart/2005/8/layout/pyramid1"/>
    <dgm:cxn modelId="{59949F57-0DFE-4799-8EE8-E2D47F10A113}" type="presParOf" srcId="{AF3D2732-6AC8-4DF3-B18E-56BD5EDB4D89}" destId="{5F64E4C0-58C1-4140-A296-451E32B37486}" srcOrd="0" destOrd="0" presId="urn:microsoft.com/office/officeart/2005/8/layout/pyramid1"/>
    <dgm:cxn modelId="{6A5BCBA4-A37B-47F0-8A3A-B68FE194745F}" type="presParOf" srcId="{AF3D2732-6AC8-4DF3-B18E-56BD5EDB4D89}" destId="{4C465132-9A27-4B29-BA26-C041613C1656}"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479612-4E25-461D-BA05-F5D8FB3AC04A}">
      <dsp:nvSpPr>
        <dsp:cNvPr id="0" name=""/>
        <dsp:cNvSpPr/>
      </dsp:nvSpPr>
      <dsp:spPr>
        <a:xfrm>
          <a:off x="1855589" y="0"/>
          <a:ext cx="1237059" cy="1134125"/>
        </a:xfrm>
        <a:prstGeom prst="trapezoid">
          <a:avLst>
            <a:gd name="adj" fmla="val 5453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GM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crop</a:t>
          </a:r>
          <a:endPar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sp:txBody>
      <dsp:txXfrm>
        <a:off x="1855589" y="0"/>
        <a:ext cx="1237059" cy="1134125"/>
      </dsp:txXfrm>
    </dsp:sp>
    <dsp:sp modelId="{2686BBBB-50E7-4F31-A03B-50EF3806EC12}">
      <dsp:nvSpPr>
        <dsp:cNvPr id="0" name=""/>
        <dsp:cNvSpPr/>
      </dsp:nvSpPr>
      <dsp:spPr>
        <a:xfrm>
          <a:off x="1237059" y="1134125"/>
          <a:ext cx="2474119" cy="1134125"/>
        </a:xfrm>
        <a:prstGeom prst="trapezoid">
          <a:avLst>
            <a:gd name="adj" fmla="val 5453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Effect</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on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functional</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life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forms</a:t>
          </a:r>
          <a:endPar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sp:txBody>
      <dsp:txXfrm>
        <a:off x="1670030" y="1134125"/>
        <a:ext cx="1608177" cy="1134125"/>
      </dsp:txXfrm>
    </dsp:sp>
    <dsp:sp modelId="{A8C4D3FE-1726-41C0-8D5A-78651319C5FB}">
      <dsp:nvSpPr>
        <dsp:cNvPr id="0" name=""/>
        <dsp:cNvSpPr/>
      </dsp:nvSpPr>
      <dsp:spPr>
        <a:xfrm>
          <a:off x="618529" y="2268251"/>
          <a:ext cx="3711178" cy="1134125"/>
        </a:xfrm>
        <a:prstGeom prst="trapezoid">
          <a:avLst>
            <a:gd name="adj" fmla="val 5453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Effect</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on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ecological</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processes</a:t>
          </a:r>
          <a:endPar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sp:txBody>
      <dsp:txXfrm>
        <a:off x="1267985" y="2268251"/>
        <a:ext cx="2412266" cy="1134125"/>
      </dsp:txXfrm>
    </dsp:sp>
    <dsp:sp modelId="{5F64E4C0-58C1-4140-A296-451E32B37486}">
      <dsp:nvSpPr>
        <dsp:cNvPr id="0" name=""/>
        <dsp:cNvSpPr/>
      </dsp:nvSpPr>
      <dsp:spPr>
        <a:xfrm>
          <a:off x="0" y="3402377"/>
          <a:ext cx="4948238" cy="1134125"/>
        </a:xfrm>
        <a:prstGeom prst="trapezoid">
          <a:avLst>
            <a:gd name="adj" fmla="val 5453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Effect</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on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broad</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ecosystem</a:t>
          </a:r>
          <a:r>
            <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rPr>
            <a:t> </a:t>
          </a:r>
          <a:r>
            <a:rPr kumimoji="0" lang="it-IT" altLang="it-IT" sz="2000" b="0" i="0" u="none" strike="noStrike" kern="1200" cap="none" normalizeH="0" baseline="0" dirty="0" err="1">
              <a:ln>
                <a:noFill/>
              </a:ln>
              <a:solidFill>
                <a:schemeClr val="tx1"/>
              </a:solidFill>
              <a:effectLst/>
              <a:highlight>
                <a:srgbClr val="FFFF00"/>
              </a:highlight>
              <a:latin typeface="Tahoma" pitchFamily="34" charset="0"/>
              <a:ea typeface="MS Gothic" pitchFamily="49" charset="-128"/>
              <a:cs typeface="Arial" pitchFamily="34" charset="0"/>
            </a:rPr>
            <a:t>services</a:t>
          </a:r>
          <a:endParaRPr kumimoji="0" lang="it-IT" altLang="it-IT" sz="2000" b="0" i="0" u="none" strike="noStrike" kern="1200" cap="none" normalizeH="0" baseline="0" dirty="0">
            <a:ln>
              <a:noFill/>
            </a:ln>
            <a:solidFill>
              <a:schemeClr val="tx1"/>
            </a:solidFill>
            <a:effectLst/>
            <a:highlight>
              <a:srgbClr val="FFFF00"/>
            </a:highlight>
            <a:latin typeface="Tahoma" pitchFamily="34" charset="0"/>
            <a:ea typeface="MS Gothic" pitchFamily="49" charset="-128"/>
            <a:cs typeface="Arial" pitchFamily="34" charset="0"/>
          </a:endParaRPr>
        </a:p>
      </dsp:txBody>
      <dsp:txXfrm>
        <a:off x="865941" y="3402377"/>
        <a:ext cx="3216354" cy="113412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06/11/2023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CC-BY).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135540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84138" y="730250"/>
            <a:ext cx="6502400" cy="3659188"/>
          </a:xfrm>
        </p:spPr>
      </p:sp>
      <p:sp>
        <p:nvSpPr>
          <p:cNvPr id="21507" name="Rectangle 3"/>
          <p:cNvSpPr>
            <a:spLocks noGrp="1" noChangeArrowheads="1"/>
          </p:cNvSpPr>
          <p:nvPr>
            <p:ph type="body" idx="1"/>
          </p:nvPr>
        </p:nvSpPr>
        <p:spPr>
          <a:xfrm>
            <a:off x="666909" y="4634654"/>
            <a:ext cx="5335270" cy="4389120"/>
          </a:xfrm>
        </p:spPr>
        <p:txBody>
          <a:bodyPr/>
          <a:lstStyle/>
          <a:p>
            <a:endParaRPr lang="it-IT" altLang="it-IT"/>
          </a:p>
        </p:txBody>
      </p:sp>
    </p:spTree>
    <p:extLst>
      <p:ext uri="{BB962C8B-B14F-4D97-AF65-F5344CB8AC3E}">
        <p14:creationId xmlns:p14="http://schemas.microsoft.com/office/powerpoint/2010/main" val="710285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a:defRPr>
                <a:solidFill>
                  <a:schemeClr val="tx1"/>
                </a:solidFill>
                <a:latin typeface="Tahoma" pitchFamily="34" charset="0"/>
                <a:ea typeface="MS Gothic" pitchFamily="49" charset="-128"/>
              </a:defRPr>
            </a:lvl1pPr>
            <a:lvl2pPr marL="742950" indent="-285750">
              <a:defRPr>
                <a:solidFill>
                  <a:schemeClr val="tx1"/>
                </a:solidFill>
                <a:latin typeface="Tahoma" pitchFamily="34" charset="0"/>
                <a:ea typeface="MS Gothic" pitchFamily="49" charset="-128"/>
              </a:defRPr>
            </a:lvl2pPr>
            <a:lvl3pPr marL="1143000" indent="-228600">
              <a:defRPr>
                <a:solidFill>
                  <a:schemeClr val="tx1"/>
                </a:solidFill>
                <a:latin typeface="Tahoma" pitchFamily="34" charset="0"/>
                <a:ea typeface="MS Gothic" pitchFamily="49" charset="-128"/>
              </a:defRPr>
            </a:lvl3pPr>
            <a:lvl4pPr marL="1600200" indent="-228600">
              <a:defRPr>
                <a:solidFill>
                  <a:schemeClr val="tx1"/>
                </a:solidFill>
                <a:latin typeface="Tahoma" pitchFamily="34" charset="0"/>
                <a:ea typeface="MS Gothic" pitchFamily="49" charset="-128"/>
              </a:defRPr>
            </a:lvl4pPr>
            <a:lvl5pPr marL="2057400" indent="-228600">
              <a:defRPr>
                <a:solidFill>
                  <a:schemeClr val="tx1"/>
                </a:solidFill>
                <a:latin typeface="Tahoma" pitchFamily="34" charset="0"/>
                <a:ea typeface="MS Gothic" pitchFamily="49" charset="-128"/>
              </a:defRPr>
            </a:lvl5pPr>
            <a:lvl6pPr marL="2514600" indent="-228600" eaLnBrk="0" fontAlgn="base" hangingPunct="0">
              <a:spcBef>
                <a:spcPct val="0"/>
              </a:spcBef>
              <a:spcAft>
                <a:spcPct val="0"/>
              </a:spcAft>
              <a:defRPr>
                <a:solidFill>
                  <a:schemeClr val="tx1"/>
                </a:solidFill>
                <a:latin typeface="Tahoma" pitchFamily="34" charset="0"/>
                <a:ea typeface="MS Gothic" pitchFamily="49" charset="-128"/>
              </a:defRPr>
            </a:lvl6pPr>
            <a:lvl7pPr marL="2971800" indent="-228600" eaLnBrk="0" fontAlgn="base" hangingPunct="0">
              <a:spcBef>
                <a:spcPct val="0"/>
              </a:spcBef>
              <a:spcAft>
                <a:spcPct val="0"/>
              </a:spcAft>
              <a:defRPr>
                <a:solidFill>
                  <a:schemeClr val="tx1"/>
                </a:solidFill>
                <a:latin typeface="Tahoma" pitchFamily="34" charset="0"/>
                <a:ea typeface="MS Gothic" pitchFamily="49" charset="-128"/>
              </a:defRPr>
            </a:lvl7pPr>
            <a:lvl8pPr marL="3429000" indent="-228600" eaLnBrk="0" fontAlgn="base" hangingPunct="0">
              <a:spcBef>
                <a:spcPct val="0"/>
              </a:spcBef>
              <a:spcAft>
                <a:spcPct val="0"/>
              </a:spcAft>
              <a:defRPr>
                <a:solidFill>
                  <a:schemeClr val="tx1"/>
                </a:solidFill>
                <a:latin typeface="Tahoma" pitchFamily="34" charset="0"/>
                <a:ea typeface="MS Gothic" pitchFamily="49" charset="-128"/>
              </a:defRPr>
            </a:lvl8pPr>
            <a:lvl9pPr marL="3886200" indent="-228600" eaLnBrk="0" fontAlgn="base" hangingPunct="0">
              <a:spcBef>
                <a:spcPct val="0"/>
              </a:spcBef>
              <a:spcAft>
                <a:spcPct val="0"/>
              </a:spcAft>
              <a:defRPr>
                <a:solidFill>
                  <a:schemeClr val="tx1"/>
                </a:solidFill>
                <a:latin typeface="Tahoma" pitchFamily="34" charset="0"/>
                <a:ea typeface="MS Gothic" pitchFamily="49" charset="-128"/>
              </a:defRPr>
            </a:lvl9pPr>
          </a:lstStyle>
          <a:p>
            <a:fld id="{5A817AEA-FB93-4F6D-8CC8-9074B8F52CD6}" type="slidenum">
              <a:rPr lang="it-IT" altLang="it-IT">
                <a:latin typeface="Arial" pitchFamily="34" charset="0"/>
              </a:rPr>
              <a:pPr/>
              <a:t>18</a:t>
            </a:fld>
            <a:endParaRPr lang="it-IT" altLang="it-IT">
              <a:latin typeface="Arial"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lIns="91435" tIns="45718" rIns="91435" bIns="45718"/>
          <a:lstStyle/>
          <a:p>
            <a:pPr eaLnBrk="1" hangingPunct="1"/>
            <a:endParaRPr lang="en-GB" altLang="it-IT"/>
          </a:p>
        </p:txBody>
      </p:sp>
    </p:spTree>
    <p:extLst>
      <p:ext uri="{BB962C8B-B14F-4D97-AF65-F5344CB8AC3E}">
        <p14:creationId xmlns:p14="http://schemas.microsoft.com/office/powerpoint/2010/main" val="1096904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84138" y="730250"/>
            <a:ext cx="6502400" cy="3659188"/>
          </a:xfrm>
          <a:ln/>
        </p:spPr>
      </p:sp>
      <p:sp>
        <p:nvSpPr>
          <p:cNvPr id="80899" name="Rectangle 3"/>
          <p:cNvSpPr>
            <a:spLocks noGrp="1" noChangeArrowheads="1"/>
          </p:cNvSpPr>
          <p:nvPr>
            <p:ph type="body" idx="1"/>
          </p:nvPr>
        </p:nvSpPr>
        <p:spPr>
          <a:xfrm>
            <a:off x="666909" y="4634654"/>
            <a:ext cx="5335270" cy="4389120"/>
          </a:xfrm>
          <a:noFill/>
        </p:spPr>
        <p:txBody>
          <a:bodyPr/>
          <a:lstStyle/>
          <a:p>
            <a:pPr eaLnBrk="1" hangingPunct="1"/>
            <a:endParaRPr lang="it-IT" altLang="it-IT"/>
          </a:p>
        </p:txBody>
      </p:sp>
    </p:spTree>
    <p:extLst>
      <p:ext uri="{BB962C8B-B14F-4D97-AF65-F5344CB8AC3E}">
        <p14:creationId xmlns:p14="http://schemas.microsoft.com/office/powerpoint/2010/main" val="2060997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Update/add/delete parts of the</a:t>
            </a:r>
            <a:r>
              <a:rPr lang="en-IE" baseline="0" dirty="0"/>
              <a:t> copy right notice where appropriate.</a:t>
            </a:r>
          </a:p>
          <a:p>
            <a:r>
              <a:rPr lang="en-IE" baseline="0" dirty="0"/>
              <a:t>More information: </a:t>
            </a:r>
            <a:r>
              <a:rPr lang="en-GB" dirty="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30</a:t>
            </a:fld>
            <a:endParaRPr lang="en-GB" dirty="0"/>
          </a:p>
        </p:txBody>
      </p:sp>
    </p:spTree>
    <p:extLst>
      <p:ext uri="{BB962C8B-B14F-4D97-AF65-F5344CB8AC3E}">
        <p14:creationId xmlns:p14="http://schemas.microsoft.com/office/powerpoint/2010/main" val="438054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Delete/update</a:t>
            </a:r>
            <a:r>
              <a:rPr lang="en-IE" baseline="0" dirty="0"/>
              <a:t> as appropriate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31</a:t>
            </a:fld>
            <a:endParaRPr lang="en-GB"/>
          </a:p>
        </p:txBody>
      </p:sp>
    </p:spTree>
    <p:extLst>
      <p:ext uri="{BB962C8B-B14F-4D97-AF65-F5344CB8AC3E}">
        <p14:creationId xmlns:p14="http://schemas.microsoft.com/office/powerpoint/2010/main" val="481979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rgbClr val="FFC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4" name="Rectangle 13"/>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9" name="Rectangle 8"/>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0"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sp>
        <p:nvSpPr>
          <p:cNvPr id="6"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Rectangle 6"/>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rgbClr val="6FA528">
              <a:alpha val="20000"/>
            </a:srgbClr>
          </a:solidFill>
          <a:ln w="28575">
            <a:solidFill>
              <a:srgbClr val="6FA528"/>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9447" y="746830"/>
            <a:ext cx="544923" cy="538867"/>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
        <p:nvSpPr>
          <p:cNvPr id="6"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7" name="Rectangle 6"/>
          <p:cNvSpPr/>
          <p:nvPr userDrawn="1"/>
        </p:nvSpPr>
        <p:spPr>
          <a:xfrm>
            <a:off x="6419431" y="471473"/>
            <a:ext cx="2238799" cy="8282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7" name="Picture Placeholder 4"/>
          <p:cNvSpPr>
            <a:spLocks noGrp="1"/>
          </p:cNvSpPr>
          <p:nvPr>
            <p:ph type="pic" sz="quarter" idx="13"/>
          </p:nvPr>
        </p:nvSpPr>
        <p:spPr>
          <a:xfrm>
            <a:off x="-46383" y="-46383"/>
            <a:ext cx="6142383" cy="6964017"/>
          </a:xfrm>
          <a:solidFill>
            <a:srgbClr val="6FA528">
              <a:alpha val="20000"/>
            </a:srgbClr>
          </a:solidFill>
          <a:ln w="28575">
            <a:solidFill>
              <a:srgbClr val="6FA528"/>
            </a:solidFill>
          </a:ln>
        </p:spPr>
        <p:txBody>
          <a:bodyPr/>
          <a:lstStyle/>
          <a:p>
            <a:endParaRPr lang="en-GB" dirty="0"/>
          </a:p>
        </p:txBody>
      </p:sp>
      <p:sp>
        <p:nvSpPr>
          <p:cNvPr id="3" name="Content Placeholder 2"/>
          <p:cNvSpPr>
            <a:spLocks noGrp="1"/>
          </p:cNvSpPr>
          <p:nvPr>
            <p:ph idx="1"/>
          </p:nvPr>
        </p:nvSpPr>
        <p:spPr>
          <a:xfrm>
            <a:off x="6817056" y="1825625"/>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9" name="Rectangle 8"/>
          <p:cNvSpPr/>
          <p:nvPr userDrawn="1"/>
        </p:nvSpPr>
        <p:spPr>
          <a:xfrm>
            <a:off x="6419431"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970722" y="2284667"/>
            <a:ext cx="3141663" cy="2090737"/>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4"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3713869" y="2159957"/>
            <a:ext cx="2461591" cy="1638158"/>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a:t>Edit Master text styles</a:t>
            </a:r>
          </a:p>
        </p:txBody>
      </p:sp>
      <p:sp>
        <p:nvSpPr>
          <p:cNvPr id="14" name="Picture Placeholder 2"/>
          <p:cNvSpPr>
            <a:spLocks noGrp="1"/>
          </p:cNvSpPr>
          <p:nvPr>
            <p:ph type="pic" sz="quarter" idx="19"/>
          </p:nvPr>
        </p:nvSpPr>
        <p:spPr>
          <a:xfrm>
            <a:off x="6324549" y="3968880"/>
            <a:ext cx="2461591" cy="1638158"/>
          </a:xfrm>
          <a:solidFill>
            <a:srgbClr val="6FA528">
              <a:alpha val="20000"/>
            </a:srgbClr>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a:t>Edit Master text styles</a:t>
            </a:r>
          </a:p>
        </p:txBody>
      </p:sp>
      <p:sp>
        <p:nvSpPr>
          <p:cNvPr id="1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flipV="1">
            <a:off x="0" y="2311076"/>
            <a:ext cx="12192000" cy="3354711"/>
          </a:xfrm>
          <a:solidFill>
            <a:srgbClr val="6FA528">
              <a:alpha val="20000"/>
            </a:srgbClr>
          </a:solidFill>
        </p:spPr>
        <p:txBody>
          <a:bodyPr/>
          <a:lstStyle/>
          <a:p>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1055076" y="2447779"/>
            <a:ext cx="10298724" cy="275726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956600" y="1303635"/>
            <a:ext cx="10431245"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iapositiva titol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p:nvSpPr>
        <p:spPr>
          <a:xfrm>
            <a:off x="0" y="4"/>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5" name="Rectangle 4"/>
          <p:cNvSpPr/>
          <p:nvPr/>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solidFill>
                <a:schemeClr val="accent4"/>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8936" y="258042"/>
            <a:ext cx="1659793" cy="1152460"/>
          </a:xfrm>
          <a:prstGeom prst="rect">
            <a:avLst/>
          </a:prstGeom>
        </p:spPr>
      </p:pic>
      <p:cxnSp>
        <p:nvCxnSpPr>
          <p:cNvPr id="7" name="Straight Connector 6"/>
          <p:cNvCxnSpPr/>
          <p:nvPr/>
        </p:nvCxnSpPr>
        <p:spPr>
          <a:xfrm>
            <a:off x="838200" y="1978929"/>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41161"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rgbClr val="FFC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GB" dirty="0"/>
          </a:p>
        </p:txBody>
      </p:sp>
      <p:sp>
        <p:nvSpPr>
          <p:cNvPr id="19" name="Text Placeholder 18"/>
          <p:cNvSpPr>
            <a:spLocks noGrp="1"/>
          </p:cNvSpPr>
          <p:nvPr>
            <p:ph type="body" sz="quarter" idx="13"/>
          </p:nvPr>
        </p:nvSpPr>
        <p:spPr>
          <a:xfrm>
            <a:off x="6096002" y="5557903"/>
            <a:ext cx="5040313" cy="528998"/>
          </a:xfrm>
        </p:spPr>
        <p:txBody>
          <a:bodyPr>
            <a:noAutofit/>
          </a:bodyPr>
          <a:lstStyle>
            <a:lvl1pPr marL="0" indent="0" algn="r">
              <a:buFontTx/>
              <a:buNone/>
              <a:defRPr sz="1650" i="1">
                <a:solidFill>
                  <a:schemeClr val="bg1"/>
                </a:solidFill>
              </a:defRPr>
            </a:lvl1pPr>
          </a:lstStyle>
          <a:p>
            <a:pPr lvl="0"/>
            <a:r>
              <a:rPr lang="it-IT"/>
              <a:t>Fare clic per modificare gli stili del testo dello schema</a:t>
            </a:r>
          </a:p>
        </p:txBody>
      </p:sp>
      <p:sp>
        <p:nvSpPr>
          <p:cNvPr id="12" name="Rectangle 11"/>
          <p:cNvSpPr/>
          <p:nvPr/>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
        <p:nvSpPr>
          <p:cNvPr id="13" name="Title 1"/>
          <p:cNvSpPr>
            <a:spLocks noGrp="1"/>
          </p:cNvSpPr>
          <p:nvPr>
            <p:ph type="ctrTitle"/>
          </p:nvPr>
        </p:nvSpPr>
        <p:spPr>
          <a:xfrm>
            <a:off x="3057533" y="2366793"/>
            <a:ext cx="8050467" cy="569866"/>
          </a:xfrm>
          <a:prstGeom prst="rect">
            <a:avLst/>
          </a:prstGeom>
        </p:spPr>
        <p:txBody>
          <a:bodyPr anchor="t">
            <a:noAutofit/>
          </a:bodyPr>
          <a:lstStyle>
            <a:lvl1pPr algn="l">
              <a:defRPr sz="3000" b="0">
                <a:solidFill>
                  <a:schemeClr val="bg1"/>
                </a:solidFill>
              </a:defRPr>
            </a:lvl1pPr>
          </a:lstStyle>
          <a:p>
            <a:r>
              <a:rPr lang="it-IT"/>
              <a:t>Fare clic per modificare lo stile del titolo dello schema</a:t>
            </a:r>
            <a:endParaRPr lang="en-GB" dirty="0"/>
          </a:p>
        </p:txBody>
      </p:sp>
      <p:sp>
        <p:nvSpPr>
          <p:cNvPr id="14" name="Rectangle 13"/>
          <p:cNvSpPr/>
          <p:nvPr/>
        </p:nvSpPr>
        <p:spPr>
          <a:xfrm>
            <a:off x="990176" y="2157417"/>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Tree>
    <p:extLst>
      <p:ext uri="{BB962C8B-B14F-4D97-AF65-F5344CB8AC3E}">
        <p14:creationId xmlns:p14="http://schemas.microsoft.com/office/powerpoint/2010/main" val="1345886676"/>
      </p:ext>
    </p:extLst>
  </p:cSld>
  <p:clrMapOvr>
    <a:masterClrMapping/>
  </p:clrMapOvr>
  <p:hf hdr="0" ftr="0"/>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olo e contenuto">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05231"/>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p:nvCxnSpPr>
        <p:spPr>
          <a:xfrm flipH="1">
            <a:off x="838202" y="4"/>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1" y="482863"/>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it-IT"/>
              <a:t>Fare clic per modificare lo stile del titolo dello schema</a:t>
            </a:r>
            <a:endParaRPr lang="en-GB" dirty="0"/>
          </a:p>
        </p:txBody>
      </p:sp>
    </p:spTree>
    <p:extLst>
      <p:ext uri="{BB962C8B-B14F-4D97-AF65-F5344CB8AC3E}">
        <p14:creationId xmlns:p14="http://schemas.microsoft.com/office/powerpoint/2010/main" val="1683630790"/>
      </p:ext>
    </p:extLst>
  </p:cSld>
  <p:clrMapOvr>
    <a:masterClrMapping/>
  </p:clrMapOvr>
  <p:hf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41275" y="1"/>
            <a:ext cx="12192000" cy="6857999"/>
          </a:xfrm>
          <a:prstGeom prst="rect">
            <a:avLst/>
          </a:prstGeom>
          <a:solidFill>
            <a:srgbClr val="F5F5F5"/>
          </a:solidFill>
          <a:ln w="73025" algn="ctr">
            <a:no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dirty="0">
              <a:solidFill>
                <a:schemeClr val="lt1"/>
              </a:solidFill>
              <a:latin typeface="+mn-lt"/>
            </a:endParaRPr>
          </a:p>
        </p:txBody>
      </p:sp>
      <p:pic>
        <p:nvPicPr>
          <p:cNvPr id="5" name="Picture 10" descr="en-quadri_small"/>
          <p:cNvPicPr>
            <a:picLocks noChangeAspect="1" noChangeArrowheads="1"/>
          </p:cNvPicPr>
          <p:nvPr userDrawn="1"/>
        </p:nvPicPr>
        <p:blipFill>
          <a:blip r:embed="rId2"/>
          <a:srcRect/>
          <a:stretch>
            <a:fillRect/>
          </a:stretch>
        </p:blipFill>
        <p:spPr bwMode="auto">
          <a:xfrm>
            <a:off x="5204884" y="307976"/>
            <a:ext cx="2125133" cy="1101725"/>
          </a:xfrm>
          <a:prstGeom prst="rect">
            <a:avLst/>
          </a:prstGeom>
          <a:noFill/>
          <a:ln w="9525">
            <a:noFill/>
            <a:miter lim="800000"/>
            <a:headEnd/>
            <a:tailEnd/>
          </a:ln>
        </p:spPr>
      </p:pic>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6150" y="835164"/>
            <a:ext cx="11095681" cy="2231329"/>
          </a:xfrm>
          <a:prstGeom prst="rect">
            <a:avLst/>
          </a:prstGeom>
        </p:spPr>
      </p:pic>
      <p:sp>
        <p:nvSpPr>
          <p:cNvPr id="2" name="TextBox 1"/>
          <p:cNvSpPr txBox="1"/>
          <p:nvPr userDrawn="1"/>
        </p:nvSpPr>
        <p:spPr>
          <a:xfrm>
            <a:off x="-514353" y="2598002"/>
            <a:ext cx="6836600" cy="144655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400" dirty="0">
                <a:solidFill>
                  <a:schemeClr val="tx1"/>
                </a:solidFill>
              </a:rPr>
              <a:t>Organisation and implementation of</a:t>
            </a:r>
            <a:r>
              <a:rPr lang="en-GB" sz="1400" baseline="0" dirty="0">
                <a:solidFill>
                  <a:schemeClr val="tx1"/>
                </a:solidFill>
              </a:rPr>
              <a:t> training activities on principles and methods of risk assessment in the food chain</a:t>
            </a: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bg2">
                    <a:lumMod val="75000"/>
                  </a:schemeClr>
                </a:solidFill>
              </a:rPr>
              <a:t>Course 1: Chemical risk assessment</a:t>
            </a:r>
            <a:endParaRPr lang="en-GB" sz="1400" dirty="0">
              <a:solidFill>
                <a:schemeClr val="bg2">
                  <a:lumMod val="75000"/>
                </a:schemeClr>
              </a:solidFill>
            </a:endParaRPr>
          </a:p>
          <a:p>
            <a:endParaRPr lang="gsw-FR" sz="1800" b="0" dirty="0" err="1">
              <a:solidFill>
                <a:srgbClr val="0F5494"/>
              </a:solidFill>
            </a:endParaRPr>
          </a:p>
        </p:txBody>
      </p:sp>
      <p:sp>
        <p:nvSpPr>
          <p:cNvPr id="3" name="TextBox 2"/>
          <p:cNvSpPr txBox="1"/>
          <p:nvPr userDrawn="1"/>
        </p:nvSpPr>
        <p:spPr>
          <a:xfrm>
            <a:off x="47329" y="5545411"/>
            <a:ext cx="6046663" cy="800219"/>
          </a:xfrm>
          <a:prstGeom prst="rect">
            <a:avLst/>
          </a:prstGeom>
          <a:noFill/>
        </p:spPr>
        <p:txBody>
          <a:bodyPr wrap="square" rtlCol="0">
            <a:spAutoFit/>
          </a:bodyPr>
          <a:lstStyle/>
          <a:p>
            <a:pPr algn="just"/>
            <a:r>
              <a:rPr lang="en-US" altLang="it-IT" sz="900" i="1" dirty="0">
                <a:solidFill>
                  <a:schemeClr val="tx1"/>
                </a:solidFill>
              </a:rPr>
              <a:t>The information and views set out in this presentation are those of the authors OPERA </a:t>
            </a:r>
            <a:r>
              <a:rPr lang="en-US" altLang="it-IT" sz="900" i="1" dirty="0" err="1">
                <a:solidFill>
                  <a:schemeClr val="tx1"/>
                </a:solidFill>
              </a:rPr>
              <a:t>srl</a:t>
            </a:r>
            <a:r>
              <a:rPr lang="en-US" altLang="it-IT" sz="900" i="1" dirty="0">
                <a:solidFill>
                  <a:schemeClr val="tx1"/>
                </a:solidFill>
              </a:rPr>
              <a:t> and NSF Euro Consultants S.A. and do not necessarily reflect the official opinion of the Commission. Neither the Commission nor any person acting on its behalf may be held responsible for the use which may be made of the information contained therein.</a:t>
            </a:r>
          </a:p>
          <a:p>
            <a:pPr algn="ctr"/>
            <a:endParaRPr lang="gsw-FR" sz="1000" b="0" dirty="0" err="1">
              <a:solidFill>
                <a:srgbClr val="0F549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userDrawn="1"/>
        </p:nvSpPr>
        <p:spPr>
          <a:xfrm>
            <a:off x="7056107" y="4278394"/>
            <a:ext cx="4922440" cy="280076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BE" sz="8800" dirty="0">
                <a:solidFill>
                  <a:srgbClr val="F47B22"/>
                </a:solidFill>
              </a:rPr>
              <a:t>BTSF</a:t>
            </a:r>
            <a:endParaRPr lang="en-GB" sz="8800" dirty="0">
              <a:solidFill>
                <a:srgbClr val="F47B22"/>
              </a:solidFill>
            </a:endParaRPr>
          </a:p>
          <a:p>
            <a:endParaRPr lang="gsw-FR" sz="8800" b="0" dirty="0" err="1">
              <a:solidFill>
                <a:srgbClr val="F47B22"/>
              </a:solidFill>
            </a:endParaRPr>
          </a:p>
        </p:txBody>
      </p:sp>
    </p:spTree>
    <p:extLst>
      <p:ext uri="{BB962C8B-B14F-4D97-AF65-F5344CB8AC3E}">
        <p14:creationId xmlns:p14="http://schemas.microsoft.com/office/powerpoint/2010/main" val="1916962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1487488" y="1628800"/>
            <a:ext cx="5064000" cy="936625"/>
          </a:xfrm>
        </p:spPr>
        <p:txBody>
          <a:bodyPr/>
          <a:lstStyle>
            <a:lvl1pPr algn="r">
              <a:defRPr sz="2400">
                <a:solidFill>
                  <a:srgbClr val="F47B22"/>
                </a:solidFill>
              </a:defRPr>
            </a:lvl1pPr>
          </a:lstStyle>
          <a:p>
            <a:r>
              <a:rPr lang="en-US" dirty="0"/>
              <a:t>Click to add title</a:t>
            </a:r>
            <a:br>
              <a:rPr lang="en-US" dirty="0"/>
            </a:b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8" name="Text Placeholder 7"/>
          <p:cNvSpPr>
            <a:spLocks noGrp="1"/>
          </p:cNvSpPr>
          <p:nvPr>
            <p:ph type="body" sz="quarter" idx="13" hasCustomPrompt="1"/>
          </p:nvPr>
        </p:nvSpPr>
        <p:spPr>
          <a:xfrm>
            <a:off x="1534616" y="2671193"/>
            <a:ext cx="5064000" cy="3600450"/>
          </a:xfrm>
        </p:spPr>
        <p:txBody>
          <a:bodyPr/>
          <a:lstStyle>
            <a:lvl1pPr algn="r">
              <a:defRPr sz="1200" i="0">
                <a:solidFill>
                  <a:schemeClr val="bg2">
                    <a:lumMod val="50000"/>
                  </a:schemeClr>
                </a:solidFill>
              </a:defRPr>
            </a:lvl1pPr>
          </a:lstStyle>
          <a:p>
            <a:pPr lvl="0"/>
            <a:r>
              <a:rPr lang="en-US" dirty="0"/>
              <a:t>Click to add text</a:t>
            </a:r>
          </a:p>
          <a:p>
            <a:pPr lvl="0"/>
            <a:r>
              <a:rPr lang="en-US" dirty="0" err="1"/>
              <a:t>verdana</a:t>
            </a:r>
            <a:r>
              <a:rPr lang="en-US" dirty="0"/>
              <a:t> 14pt</a:t>
            </a:r>
            <a:endParaRPr lang="en-GB" dirty="0"/>
          </a:p>
        </p:txBody>
      </p:sp>
      <p:sp>
        <p:nvSpPr>
          <p:cNvPr id="10" name="Picture Placeholder 4"/>
          <p:cNvSpPr>
            <a:spLocks noGrp="1"/>
          </p:cNvSpPr>
          <p:nvPr>
            <p:ph type="pic" sz="quarter" idx="14" hasCustomPrompt="1"/>
          </p:nvPr>
        </p:nvSpPr>
        <p:spPr>
          <a:xfrm>
            <a:off x="6551083" y="989014"/>
            <a:ext cx="5640917" cy="5868987"/>
          </a:xfrm>
        </p:spPr>
        <p:txBody>
          <a:bodyPr anchor="ctr"/>
          <a:lstStyle>
            <a:lvl1pP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right.</a:t>
            </a:r>
          </a:p>
          <a:p>
            <a:r>
              <a:rPr lang="fr-BE" dirty="0"/>
              <a:t>Click to </a:t>
            </a:r>
            <a:r>
              <a:rPr lang="fr-BE" dirty="0" err="1"/>
              <a:t>add</a:t>
            </a:r>
            <a:r>
              <a:rPr lang="fr-BE" dirty="0"/>
              <a:t> </a:t>
            </a:r>
            <a:r>
              <a:rPr lang="fr-BE" dirty="0" err="1"/>
              <a:t>picture</a:t>
            </a:r>
            <a:r>
              <a:rPr lang="fr-BE" dirty="0"/>
              <a:t>…</a:t>
            </a:r>
            <a:endParaRPr lang="en-GB"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3339" y="3210236"/>
            <a:ext cx="6312792" cy="1586917"/>
          </a:xfrm>
          <a:prstGeom prst="rect">
            <a:avLst/>
          </a:prstGeom>
        </p:spPr>
      </p:pic>
    </p:spTree>
    <p:extLst>
      <p:ext uri="{BB962C8B-B14F-4D97-AF65-F5344CB8AC3E}">
        <p14:creationId xmlns:p14="http://schemas.microsoft.com/office/powerpoint/2010/main" val="2379703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7"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8"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3" name="TextBox 2"/>
          <p:cNvSpPr txBox="1"/>
          <p:nvPr userDrawn="1"/>
        </p:nvSpPr>
        <p:spPr>
          <a:xfrm>
            <a:off x="-144693" y="1700809"/>
            <a:ext cx="12192000" cy="3770263"/>
          </a:xfrm>
          <a:prstGeom prst="rect">
            <a:avLst/>
          </a:prstGeom>
          <a:noFill/>
        </p:spPr>
        <p:txBody>
          <a:bodyPr wrap="square" rtlCol="0">
            <a:spAutoFit/>
          </a:bodyPr>
          <a:lstStyle/>
          <a:p>
            <a:pPr algn="ctr"/>
            <a:r>
              <a:rPr lang="fr-BE" sz="23900" b="1" spc="-300" dirty="0">
                <a:solidFill>
                  <a:srgbClr val="FDE7D7"/>
                </a:solidFill>
              </a:rPr>
              <a:t>BTSF</a:t>
            </a:r>
            <a:endParaRPr lang="en-GB" sz="23900" b="1" spc="-300" dirty="0" err="1">
              <a:solidFill>
                <a:srgbClr val="FDE7D7"/>
              </a:solidFill>
            </a:endParaRPr>
          </a:p>
        </p:txBody>
      </p:sp>
      <p:sp>
        <p:nvSpPr>
          <p:cNvPr id="5" name="Text Placeholder 4"/>
          <p:cNvSpPr>
            <a:spLocks noGrp="1"/>
          </p:cNvSpPr>
          <p:nvPr>
            <p:ph type="body" sz="quarter" idx="13" hasCustomPrompt="1"/>
          </p:nvPr>
        </p:nvSpPr>
        <p:spPr>
          <a:xfrm>
            <a:off x="527051" y="1628776"/>
            <a:ext cx="11521016" cy="4392613"/>
          </a:xfrm>
        </p:spPr>
        <p:txBody>
          <a:bodyPr/>
          <a:lstStyle>
            <a:lvl1pPr marL="0" indent="0" algn="l">
              <a:buNone/>
              <a:defRPr sz="1400">
                <a:solidFill>
                  <a:schemeClr val="bg2">
                    <a:lumMod val="50000"/>
                  </a:schemeClr>
                </a:solidFill>
                <a:latin typeface="+mj-lt"/>
              </a:defRPr>
            </a:lvl1pPr>
            <a:lvl2pPr marL="457200" indent="0" algn="l">
              <a:buNone/>
              <a:defRPr>
                <a:latin typeface="+mj-lt"/>
              </a:defRPr>
            </a:lvl2pPr>
            <a:lvl3pPr marL="914400" indent="0" algn="l">
              <a:buFont typeface="Arial" panose="020B0604020202020204" pitchFamily="34" charset="0"/>
              <a:buNone/>
              <a:defRPr>
                <a:latin typeface="+mj-lt"/>
              </a:defRPr>
            </a:lvl3pPr>
            <a:lvl4pPr marL="1371600" indent="0" algn="l">
              <a:buNone/>
              <a:defRPr>
                <a:latin typeface="+mj-lt"/>
              </a:defRPr>
            </a:lvl4pPr>
            <a:lvl5pPr marL="1828800" indent="0" algn="l">
              <a:buNone/>
              <a:defRPr>
                <a:latin typeface="+mj-lt"/>
              </a:defRPr>
            </a:lvl5pPr>
          </a:lstStyle>
          <a:p>
            <a:pPr lvl="0"/>
            <a:r>
              <a:rPr lang="en-US" dirty="0"/>
              <a:t>Click to edit add text</a:t>
            </a:r>
            <a:endParaRPr lang="en-GB" dirty="0"/>
          </a:p>
        </p:txBody>
      </p:sp>
    </p:spTree>
    <p:extLst>
      <p:ext uri="{BB962C8B-B14F-4D97-AF65-F5344CB8AC3E}">
        <p14:creationId xmlns:p14="http://schemas.microsoft.com/office/powerpoint/2010/main" val="17884783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5639859" y="1556272"/>
            <a:ext cx="5064653" cy="936625"/>
          </a:xfrm>
        </p:spPr>
        <p:txBody>
          <a:bodyPr anchor="ctr" anchorCtr="0"/>
          <a:lstStyle>
            <a:lvl1pPr marL="0" indent="0" algn="l">
              <a:buFontTx/>
              <a:buNone/>
              <a:defRPr sz="2400" baseline="0">
                <a:solidFill>
                  <a:srgbClr val="F47B22"/>
                </a:solidFill>
              </a:defRPr>
            </a:lvl1pPr>
          </a:lstStyle>
          <a:p>
            <a:r>
              <a:rPr lang="en-US" dirty="0"/>
              <a:t>Click to add title </a:t>
            </a: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13" name="Text Placeholder 12"/>
          <p:cNvSpPr>
            <a:spLocks noGrp="1"/>
          </p:cNvSpPr>
          <p:nvPr>
            <p:ph type="body" sz="quarter" idx="13" hasCustomPrompt="1"/>
          </p:nvPr>
        </p:nvSpPr>
        <p:spPr>
          <a:xfrm>
            <a:off x="5639859" y="2565401"/>
            <a:ext cx="5064000" cy="3743325"/>
          </a:xfrm>
        </p:spPr>
        <p:txBody>
          <a:bodyPr/>
          <a:lstStyle>
            <a:lvl1pPr marL="0" indent="0">
              <a:buFontTx/>
              <a:buNone/>
              <a:defRPr sz="1200" i="0">
                <a:solidFill>
                  <a:schemeClr val="bg2">
                    <a:lumMod val="50000"/>
                  </a:schemeClr>
                </a:solidFill>
              </a:defRPr>
            </a:lvl1pPr>
          </a:lstStyle>
          <a:p>
            <a:pPr lvl="0"/>
            <a:r>
              <a:rPr lang="en-US" dirty="0"/>
              <a:t>Click to add text</a:t>
            </a:r>
          </a:p>
          <a:p>
            <a:pPr lvl="0"/>
            <a:r>
              <a:rPr lang="en-US" dirty="0"/>
              <a:t>Verdana 14pt</a:t>
            </a:r>
            <a:endParaRPr lang="en-GB" dirty="0"/>
          </a:p>
        </p:txBody>
      </p:sp>
      <p:sp>
        <p:nvSpPr>
          <p:cNvPr id="5" name="Picture Placeholder 4"/>
          <p:cNvSpPr>
            <a:spLocks noGrp="1"/>
          </p:cNvSpPr>
          <p:nvPr>
            <p:ph type="pic" sz="quarter" idx="14" hasCustomPrompt="1"/>
          </p:nvPr>
        </p:nvSpPr>
        <p:spPr>
          <a:xfrm>
            <a:off x="0" y="989014"/>
            <a:ext cx="5640917" cy="5868987"/>
          </a:xfrm>
        </p:spPr>
        <p:txBody>
          <a:bodyPr anchor="ctr"/>
          <a:lstStyle>
            <a:lvl1pPr algn="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a:t>
            </a:r>
            <a:r>
              <a:rPr lang="fr-BE" dirty="0" err="1"/>
              <a:t>left</a:t>
            </a:r>
            <a:r>
              <a:rPr lang="fr-BE" dirty="0"/>
              <a:t>.</a:t>
            </a:r>
          </a:p>
          <a:p>
            <a:r>
              <a:rPr lang="fr-BE" dirty="0"/>
              <a:t>Click to </a:t>
            </a:r>
            <a:r>
              <a:rPr lang="fr-BE" dirty="0" err="1"/>
              <a:t>add</a:t>
            </a:r>
            <a:r>
              <a:rPr lang="fr-BE" dirty="0"/>
              <a:t> </a:t>
            </a:r>
            <a:r>
              <a:rPr lang="fr-BE" dirty="0" err="1"/>
              <a:t>picture</a:t>
            </a:r>
            <a:r>
              <a:rPr lang="fr-BE" dirty="0"/>
              <a:t>…</a:t>
            </a:r>
            <a:endParaRPr lang="en-GB"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07968" y="3138228"/>
            <a:ext cx="6312792" cy="1586917"/>
          </a:xfrm>
          <a:prstGeom prst="rect">
            <a:avLst/>
          </a:prstGeom>
        </p:spPr>
      </p:pic>
    </p:spTree>
    <p:extLst>
      <p:ext uri="{BB962C8B-B14F-4D97-AF65-F5344CB8AC3E}">
        <p14:creationId xmlns:p14="http://schemas.microsoft.com/office/powerpoint/2010/main" val="581690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2"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dirty="0"/>
              <a:t>Edit Master text styles</a:t>
            </a:r>
          </a:p>
        </p:txBody>
      </p:sp>
      <p:sp>
        <p:nvSpPr>
          <p:cNvPr id="13" name="Rectangle 12"/>
          <p:cNvSpPr/>
          <p:nvPr userDrawn="1"/>
        </p:nvSpPr>
        <p:spPr>
          <a:xfrm>
            <a:off x="6615103" y="2806583"/>
            <a:ext cx="5079600" cy="1879200"/>
          </a:xfrm>
          <a:prstGeom prst="rect">
            <a:avLst/>
          </a:prstGeom>
          <a:blipFill dpi="0" rotWithShape="1">
            <a:blip r:embed="rId4">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7" name="Rectangle 16"/>
          <p:cNvSpPr/>
          <p:nvPr userDrawn="1"/>
        </p:nvSpPr>
        <p:spPr>
          <a:xfrm>
            <a:off x="990176" y="2157413"/>
            <a:ext cx="2168341" cy="80217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2400299"/>
            <a:ext cx="10676038" cy="1109663"/>
          </a:xfrm>
          <a:prstGeom prst="rect">
            <a:avLst/>
          </a:prstGeom>
        </p:spPr>
        <p:txBody>
          <a:bodyPr anchor="b">
            <a:noAutofit/>
          </a:bodyPr>
          <a:lstStyle>
            <a:lvl1pPr algn="l">
              <a:defRPr sz="6000">
                <a:solidFill>
                  <a:srgbClr val="6FA528"/>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0" name="Rectangle 9"/>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5843588"/>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33852" y="6046012"/>
            <a:ext cx="1716200" cy="450350"/>
          </a:xfrm>
          <a:prstGeom prst="rect">
            <a:avLst/>
          </a:prstGeom>
        </p:spPr>
      </p:pic>
      <p:sp>
        <p:nvSpPr>
          <p:cNvPr id="11" name="Title 1"/>
          <p:cNvSpPr>
            <a:spLocks noGrp="1"/>
          </p:cNvSpPr>
          <p:nvPr>
            <p:ph type="ctrTitle"/>
          </p:nvPr>
        </p:nvSpPr>
        <p:spPr>
          <a:xfrm>
            <a:off x="1077013" y="2374123"/>
            <a:ext cx="10156297" cy="1135839"/>
          </a:xfrm>
          <a:prstGeom prst="rect">
            <a:avLst/>
          </a:prstGeom>
        </p:spPr>
        <p:txBody>
          <a:bodyPr anchor="b">
            <a:noAutofit/>
          </a:bodyPr>
          <a:lstStyle>
            <a:lvl1pPr algn="l">
              <a:defRPr sz="6000">
                <a:solidFill>
                  <a:srgbClr val="034EA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2" name="Rectangle 11"/>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071811"/>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71575" y="2722568"/>
            <a:ext cx="10061735" cy="1240348"/>
          </a:xfrm>
          <a:prstGeom prst="rect">
            <a:avLst/>
          </a:prstGeom>
        </p:spPr>
        <p:txBody>
          <a:bodyPr anchor="b">
            <a:noAutofit/>
          </a:bodyPr>
          <a:lstStyle>
            <a:lvl1pPr algn="l">
              <a:defRPr sz="6000">
                <a:solidFill>
                  <a:schemeClr val="tx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29342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85863" y="1693863"/>
            <a:ext cx="10047447" cy="1240348"/>
          </a:xfrm>
          <a:prstGeom prst="rect">
            <a:avLst/>
          </a:prstGeom>
        </p:spPr>
        <p:txBody>
          <a:bodyPr anchor="b">
            <a:noAutofit/>
          </a:bodyPr>
          <a:lstStyle>
            <a:lvl1pPr algn="l">
              <a:defRPr sz="60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8" name="Rectangle 7"/>
          <p:cNvSpPr/>
          <p:nvPr userDrawn="1"/>
        </p:nvSpPr>
        <p:spPr>
          <a:xfrm>
            <a:off x="990176" y="657216"/>
            <a:ext cx="4093747" cy="151448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05231"/>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10036523" y="6045988"/>
            <a:ext cx="1710390" cy="450423"/>
          </a:xfrm>
          <a:prstGeom prst="rect">
            <a:avLst/>
          </a:prstGeom>
        </p:spPr>
      </p:pic>
      <p:sp>
        <p:nvSpPr>
          <p:cNvPr id="8" name="Rectangle 7"/>
          <p:cNvSpPr/>
          <p:nvPr userDrawn="1"/>
        </p:nvSpPr>
        <p:spPr>
          <a:xfrm>
            <a:off x="6616800" y="3916926"/>
            <a:ext cx="5079600" cy="1879200"/>
          </a:xfrm>
          <a:prstGeom prst="rect">
            <a:avLst/>
          </a:prstGeom>
          <a:blipFill dpi="0" rotWithShape="1">
            <a:blip r:embed="rId28">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904448" y="471473"/>
            <a:ext cx="2238799" cy="828245"/>
          </a:xfrm>
          <a:prstGeom prst="rect">
            <a:avLst/>
          </a:prstGeom>
          <a:blipFill dpi="0" rotWithShape="1">
            <a:blip r:embed="rId2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 id="2147483672" r:id="rId21"/>
    <p:sldLayoutId id="2147483673" r:id="rId22"/>
    <p:sldLayoutId id="2147483674" r:id="rId23"/>
    <p:sldLayoutId id="2147483675" r:id="rId24"/>
    <p:sldLayoutId id="2147483676" r:id="rId25"/>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 Type="http://schemas.openxmlformats.org/officeDocument/2006/relationships/image" Target="../media/image22.png"/><Relationship Id="rId21" Type="http://schemas.openxmlformats.org/officeDocument/2006/relationships/image" Target="../media/image40.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2" Type="http://schemas.openxmlformats.org/officeDocument/2006/relationships/image" Target="../media/image21.png"/><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8.xml"/><Relationship Id="rId6" Type="http://schemas.openxmlformats.org/officeDocument/2006/relationships/image" Target="../media/image25.png"/><Relationship Id="rId11" Type="http://schemas.openxmlformats.org/officeDocument/2006/relationships/image" Target="../media/image30.png"/><Relationship Id="rId24" Type="http://schemas.openxmlformats.org/officeDocument/2006/relationships/image" Target="../media/image43.pn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2.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1.png"/><Relationship Id="rId27" Type="http://schemas.openxmlformats.org/officeDocument/2006/relationships/image" Target="../media/image46.png"/></Relationships>
</file>

<file path=ppt/slides/_rels/slide12.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hyperlink" Target="http://www.inhs.uiuc.edu/cee/biocontrol/predators/graphics/damselbug.gif" TargetMode="External"/><Relationship Id="rId3" Type="http://schemas.openxmlformats.org/officeDocument/2006/relationships/oleObject" Target="../embeddings/oleObject1.bin"/><Relationship Id="rId7" Type="http://schemas.openxmlformats.org/officeDocument/2006/relationships/image" Target="../media/image54.png"/><Relationship Id="rId12" Type="http://schemas.openxmlformats.org/officeDocument/2006/relationships/image" Target="../media/image57.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53.emf"/><Relationship Id="rId11" Type="http://schemas.openxmlformats.org/officeDocument/2006/relationships/hyperlink" Target="http://images.google.it/imgres?imgurl=www.bishopmuseum.org/research/natsci/ento/bug.jpg&amp;imgrefurl=http://www.bishopmuseum.org/research/natsci/ento/bug.html&amp;h=385&amp;w=288&amp;prev=/images?q=mirid&amp;svnum=10&amp;hl=it&amp;lr=&amp;ie=UTF-8&amp;sa=G" TargetMode="External"/><Relationship Id="rId5" Type="http://schemas.openxmlformats.org/officeDocument/2006/relationships/oleObject" Target="../embeddings/oleObject2.bin"/><Relationship Id="rId10" Type="http://schemas.openxmlformats.org/officeDocument/2006/relationships/image" Target="../media/image56.png"/><Relationship Id="rId4" Type="http://schemas.openxmlformats.org/officeDocument/2006/relationships/image" Target="../media/image52.emf"/><Relationship Id="rId9" Type="http://schemas.openxmlformats.org/officeDocument/2006/relationships/oleObject" Target="../embeddings/oleObject3.bin"/><Relationship Id="rId14" Type="http://schemas.openxmlformats.org/officeDocument/2006/relationships/image" Target="../media/image58.png"/></Relationships>
</file>

<file path=ppt/slides/_rels/slide19.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image" Target="../media/image64.jpeg"/><Relationship Id="rId1" Type="http://schemas.openxmlformats.org/officeDocument/2006/relationships/slideLayout" Target="../slideLayouts/slideLayout8.xml"/><Relationship Id="rId4" Type="http://schemas.openxmlformats.org/officeDocument/2006/relationships/image" Target="../media/image65.emf"/></Relationships>
</file>

<file path=ppt/slides/_rels/slide2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mailto:20189605riskassessment@btsftraining.com"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70.png"/><Relationship Id="rId4" Type="http://schemas.openxmlformats.org/officeDocument/2006/relationships/hyperlink" Target="http://www.opera-italy.eu/"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twitter.com/eu_commission" TargetMode="External"/><Relationship Id="rId13" Type="http://schemas.openxmlformats.org/officeDocument/2006/relationships/image" Target="../media/image75.png"/><Relationship Id="rId18" Type="http://schemas.openxmlformats.org/officeDocument/2006/relationships/image" Target="../media/image77.png"/><Relationship Id="rId3" Type="http://schemas.openxmlformats.org/officeDocument/2006/relationships/hyperlink" Target="https://open.spotify.com/user/v7ra0as4ychfdatgcjt9nabh0?si=SEs1mANESea5kzyVy7HvDw" TargetMode="External"/><Relationship Id="rId7" Type="http://schemas.openxmlformats.org/officeDocument/2006/relationships/image" Target="../media/image72.png"/><Relationship Id="rId12" Type="http://schemas.openxmlformats.org/officeDocument/2006/relationships/image" Target="../media/image74.png"/><Relationship Id="rId17" Type="http://schemas.openxmlformats.org/officeDocument/2006/relationships/hyperlink" Target="https://www.youtube.com/user/eutube" TargetMode="External"/><Relationship Id="rId2" Type="http://schemas.openxmlformats.org/officeDocument/2006/relationships/notesSlide" Target="../notesSlides/notesSlide6.xml"/><Relationship Id="rId16" Type="http://schemas.openxmlformats.org/officeDocument/2006/relationships/hyperlink" Target="https://medium.com/@EuropeanCommission" TargetMode="External"/><Relationship Id="rId1" Type="http://schemas.openxmlformats.org/officeDocument/2006/relationships/slideLayout" Target="../slideLayouts/slideLayout8.xml"/><Relationship Id="rId6" Type="http://schemas.openxmlformats.org/officeDocument/2006/relationships/hyperlink" Target="https://europa.eu/" TargetMode="External"/><Relationship Id="rId11" Type="http://schemas.openxmlformats.org/officeDocument/2006/relationships/hyperlink" Target="https://www.linkedin.com/company/european-commission/" TargetMode="External"/><Relationship Id="rId5" Type="http://schemas.openxmlformats.org/officeDocument/2006/relationships/hyperlink" Target="https://ec.europa.eu/" TargetMode="External"/><Relationship Id="rId15" Type="http://schemas.openxmlformats.org/officeDocument/2006/relationships/image" Target="../media/image76.png"/><Relationship Id="rId10" Type="http://schemas.openxmlformats.org/officeDocument/2006/relationships/image" Target="../media/image73.png"/><Relationship Id="rId19" Type="http://schemas.openxmlformats.org/officeDocument/2006/relationships/image" Target="../media/image78.png"/><Relationship Id="rId4" Type="http://schemas.openxmlformats.org/officeDocument/2006/relationships/image" Target="../media/image71.png"/><Relationship Id="rId9" Type="http://schemas.openxmlformats.org/officeDocument/2006/relationships/hyperlink" Target="https://www.facebook.com/EuropeanCommission" TargetMode="External"/><Relationship Id="rId14" Type="http://schemas.openxmlformats.org/officeDocument/2006/relationships/hyperlink" Target="https://www.instagram.com/europeancommission/" TargetMode="Externa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071351" y="3573016"/>
            <a:ext cx="10065224" cy="1742787"/>
          </a:xfrm>
        </p:spPr>
        <p:txBody>
          <a:bodyPr/>
          <a:lstStyle/>
          <a:p>
            <a:pPr>
              <a:spcBef>
                <a:spcPts val="600"/>
              </a:spcBef>
              <a:spcAft>
                <a:spcPts val="1200"/>
              </a:spcAft>
            </a:pPr>
            <a:r>
              <a:rPr lang="en-GB" sz="2800" dirty="0"/>
              <a:t>Organisation and implementation of training activities on principles and methods of risk assessment in the food chain</a:t>
            </a:r>
          </a:p>
          <a:p>
            <a:r>
              <a:rPr lang="en-GB" sz="2400" dirty="0"/>
              <a:t>Course </a:t>
            </a:r>
            <a:r>
              <a:rPr lang="en-GB" sz="2400"/>
              <a:t>on Environmental risk </a:t>
            </a:r>
            <a:r>
              <a:rPr lang="en-GB" sz="2400" dirty="0"/>
              <a:t>assessment </a:t>
            </a:r>
          </a:p>
        </p:txBody>
      </p:sp>
      <p:sp>
        <p:nvSpPr>
          <p:cNvPr id="8" name="Text Placeholder 7"/>
          <p:cNvSpPr>
            <a:spLocks noGrp="1"/>
          </p:cNvSpPr>
          <p:nvPr>
            <p:ph type="body" sz="quarter" idx="13"/>
          </p:nvPr>
        </p:nvSpPr>
        <p:spPr/>
        <p:txBody>
          <a:bodyPr/>
          <a:lstStyle/>
          <a:p>
            <a:r>
              <a:rPr lang="fr-BE" dirty="0"/>
              <a:t>BTSF</a:t>
            </a:r>
            <a:endParaRPr lang="en-GB" dirty="0"/>
          </a:p>
        </p:txBody>
      </p:sp>
      <p:sp>
        <p:nvSpPr>
          <p:cNvPr id="6" name="Title 5"/>
          <p:cNvSpPr>
            <a:spLocks noGrp="1"/>
          </p:cNvSpPr>
          <p:nvPr>
            <p:ph type="ctrTitle"/>
          </p:nvPr>
        </p:nvSpPr>
        <p:spPr/>
        <p:txBody>
          <a:bodyPr>
            <a:noAutofit/>
          </a:bodyPr>
          <a:lstStyle/>
          <a:p>
            <a:r>
              <a:rPr lang="fr-BE" dirty="0"/>
              <a:t>Better Training for Safer Food</a:t>
            </a:r>
            <a:br>
              <a:rPr lang="fr-BE" dirty="0"/>
            </a:br>
            <a:r>
              <a:rPr lang="fr-BE" sz="4200" i="1" dirty="0"/>
              <a:t>Initiative</a:t>
            </a:r>
            <a:endParaRPr lang="en-GB" sz="4200" i="1" dirty="0"/>
          </a:p>
        </p:txBody>
      </p:sp>
      <p:sp>
        <p:nvSpPr>
          <p:cNvPr id="5" name="Subtitle 2"/>
          <p:cNvSpPr txBox="1">
            <a:spLocks/>
          </p:cNvSpPr>
          <p:nvPr/>
        </p:nvSpPr>
        <p:spPr>
          <a:xfrm>
            <a:off x="1071350" y="5899355"/>
            <a:ext cx="10064964" cy="600598"/>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2800" i="0" kern="1200">
                <a:solidFill>
                  <a:srgbClr val="FFC000"/>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050" dirty="0"/>
          </a:p>
          <a:p>
            <a:r>
              <a:rPr lang="en-IE"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  </a:t>
            </a:r>
          </a:p>
        </p:txBody>
      </p:sp>
      <p:sp>
        <p:nvSpPr>
          <p:cNvPr id="2" name="Subtitle 6">
            <a:extLst>
              <a:ext uri="{FF2B5EF4-FFF2-40B4-BE49-F238E27FC236}">
                <a16:creationId xmlns:a16="http://schemas.microsoft.com/office/drawing/2014/main" id="{119DAD77-E4B3-5778-D054-B59DF1DC8F69}"/>
              </a:ext>
            </a:extLst>
          </p:cNvPr>
          <p:cNvSpPr txBox="1">
            <a:spLocks/>
          </p:cNvSpPr>
          <p:nvPr/>
        </p:nvSpPr>
        <p:spPr>
          <a:xfrm>
            <a:off x="1071350" y="5144851"/>
            <a:ext cx="9849186" cy="516397"/>
          </a:xfrm>
          <a:prstGeom prst="rect">
            <a:avLst/>
          </a:prstGeom>
        </p:spPr>
        <p:txBody>
          <a:bodyPr vert="horz" lIns="91440" tIns="45720" rIns="91440" bIns="45720" rtlCol="0">
            <a:noAutofit/>
          </a:bodyPr>
          <a:lstStyle>
            <a:lvl1pPr indent="0">
              <a:lnSpc>
                <a:spcPct val="100000"/>
              </a:lnSpc>
              <a:spcBef>
                <a:spcPts val="0"/>
              </a:spcBef>
              <a:spcAft>
                <a:spcPts val="1800"/>
              </a:spcAft>
              <a:buClr>
                <a:schemeClr val="tx2"/>
              </a:buClr>
              <a:buFontTx/>
              <a:buNone/>
              <a:defRPr sz="2500" i="1">
                <a:solidFill>
                  <a:schemeClr val="accent5"/>
                </a:solidFill>
              </a:defRPr>
            </a:lvl1pPr>
            <a:lvl2pPr indent="0" algn="ctr">
              <a:lnSpc>
                <a:spcPct val="100000"/>
              </a:lnSpc>
              <a:spcBef>
                <a:spcPts val="500"/>
              </a:spcBef>
              <a:spcAft>
                <a:spcPts val="1800"/>
              </a:spcAft>
              <a:buClr>
                <a:schemeClr val="accent5"/>
              </a:buClr>
              <a:buFont typeface="Arial" panose="020B0604020202020204" pitchFamily="34" charset="0"/>
              <a:buNone/>
              <a:defRPr sz="2000"/>
            </a:lvl2pPr>
            <a:lvl3pPr indent="0" algn="ctr">
              <a:lnSpc>
                <a:spcPct val="100000"/>
              </a:lnSpc>
              <a:spcBef>
                <a:spcPts val="500"/>
              </a:spcBef>
              <a:spcAft>
                <a:spcPts val="1800"/>
              </a:spcAft>
              <a:buClr>
                <a:schemeClr val="accent5"/>
              </a:buClr>
              <a:buFont typeface="Arial" panose="020B0604020202020204" pitchFamily="34" charset="0"/>
              <a:buNone/>
            </a:lvl3pPr>
            <a:lvl4pPr indent="0" algn="ctr">
              <a:lnSpc>
                <a:spcPct val="100000"/>
              </a:lnSpc>
              <a:spcBef>
                <a:spcPts val="500"/>
              </a:spcBef>
              <a:spcAft>
                <a:spcPts val="1800"/>
              </a:spcAft>
              <a:buClr>
                <a:schemeClr val="accent5"/>
              </a:buClr>
              <a:buFont typeface="Arial" panose="020B0604020202020204" pitchFamily="34" charset="0"/>
              <a:buNone/>
              <a:defRPr sz="1600"/>
            </a:lvl4pPr>
            <a:lvl5pPr indent="0" algn="ctr">
              <a:lnSpc>
                <a:spcPct val="100000"/>
              </a:lnSpc>
              <a:spcBef>
                <a:spcPts val="500"/>
              </a:spcBef>
              <a:spcAft>
                <a:spcPts val="1800"/>
              </a:spcAft>
              <a:buClr>
                <a:schemeClr val="accent5"/>
              </a:buClr>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sz="2000" b="1" dirty="0"/>
              <a:t>2.2 Non-Target Organisms</a:t>
            </a:r>
          </a:p>
        </p:txBody>
      </p:sp>
    </p:spTree>
    <p:extLst>
      <p:ext uri="{BB962C8B-B14F-4D97-AF65-F5344CB8AC3E}">
        <p14:creationId xmlns:p14="http://schemas.microsoft.com/office/powerpoint/2010/main" val="131003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10</a:t>
            </a:fld>
            <a:endParaRPr lang="en-GB"/>
          </a:p>
        </p:txBody>
      </p:sp>
      <p:sp>
        <p:nvSpPr>
          <p:cNvPr id="2" name="Titolo 1"/>
          <p:cNvSpPr>
            <a:spLocks noGrp="1"/>
          </p:cNvSpPr>
          <p:nvPr>
            <p:ph type="title"/>
          </p:nvPr>
        </p:nvSpPr>
        <p:spPr/>
        <p:txBody>
          <a:bodyPr/>
          <a:lstStyle/>
          <a:p>
            <a:r>
              <a:rPr lang="it-IT" altLang="it-IT" dirty="0" err="1">
                <a:solidFill>
                  <a:srgbClr val="024EA2"/>
                </a:solidFill>
                <a:latin typeface="Verdana" pitchFamily="34" charset="0"/>
              </a:rPr>
              <a:t>Assessment</a:t>
            </a:r>
            <a:r>
              <a:rPr lang="it-IT" altLang="it-IT" dirty="0">
                <a:solidFill>
                  <a:srgbClr val="024EA2"/>
                </a:solidFill>
                <a:latin typeface="Verdana" pitchFamily="34" charset="0"/>
              </a:rPr>
              <a:t> </a:t>
            </a:r>
            <a:r>
              <a:rPr lang="it-IT" altLang="it-IT" dirty="0" err="1">
                <a:solidFill>
                  <a:srgbClr val="024EA2"/>
                </a:solidFill>
                <a:latin typeface="Verdana" pitchFamily="34" charset="0"/>
              </a:rPr>
              <a:t>Endpoints</a:t>
            </a:r>
            <a:endParaRPr lang="it-IT" dirty="0">
              <a:solidFill>
                <a:srgbClr val="024EA2"/>
              </a:solidFill>
            </a:endParaRPr>
          </a:p>
        </p:txBody>
      </p:sp>
      <p:sp>
        <p:nvSpPr>
          <p:cNvPr id="4" name="CasellaDiTesto 3"/>
          <p:cNvSpPr txBox="1"/>
          <p:nvPr/>
        </p:nvSpPr>
        <p:spPr>
          <a:xfrm>
            <a:off x="838200" y="1682501"/>
            <a:ext cx="8604448" cy="4358116"/>
          </a:xfrm>
          <a:prstGeom prst="rect">
            <a:avLst/>
          </a:prstGeom>
          <a:noFill/>
        </p:spPr>
        <p:txBody>
          <a:bodyPr wrap="square" rtlCol="0">
            <a:spAutoFit/>
          </a:bodyPr>
          <a:lstStyle/>
          <a:p>
            <a:pPr marL="273050" indent="-273050">
              <a:spcBef>
                <a:spcPct val="20000"/>
              </a:spcBef>
              <a:buClr>
                <a:srgbClr val="000000"/>
              </a:buClr>
              <a:buFont typeface="Wingdings" pitchFamily="2" charset="2"/>
              <a:buChar char="Ø"/>
            </a:pPr>
            <a:r>
              <a:rPr lang="da-DK" altLang="it-IT" sz="2400" kern="0" dirty="0">
                <a:solidFill>
                  <a:srgbClr val="000000"/>
                </a:solidFill>
              </a:rPr>
              <a:t>Not everything can be tested</a:t>
            </a:r>
          </a:p>
          <a:p>
            <a:pPr marL="273050" indent="-273050">
              <a:spcBef>
                <a:spcPct val="20000"/>
              </a:spcBef>
              <a:buClr>
                <a:srgbClr val="000000"/>
              </a:buClr>
              <a:buFont typeface="Wingdings" pitchFamily="2" charset="2"/>
              <a:buChar char="Ø"/>
            </a:pPr>
            <a:r>
              <a:rPr lang="da-DK" altLang="it-IT" sz="2400" kern="0" dirty="0">
                <a:solidFill>
                  <a:srgbClr val="000000"/>
                </a:solidFill>
              </a:rPr>
              <a:t>Not every species/process is equally important</a:t>
            </a:r>
          </a:p>
          <a:p>
            <a:pPr marL="273050" indent="-273050">
              <a:spcBef>
                <a:spcPct val="20000"/>
              </a:spcBef>
              <a:buClr>
                <a:srgbClr val="000000"/>
              </a:buClr>
              <a:buFont typeface="Wingdings" pitchFamily="2" charset="2"/>
              <a:buChar char="Ø"/>
            </a:pPr>
            <a:r>
              <a:rPr lang="da-DK" altLang="it-IT" sz="2400" kern="0" dirty="0">
                <a:solidFill>
                  <a:srgbClr val="000000"/>
                </a:solidFill>
              </a:rPr>
              <a:t>Finite resources predicted for biosafety testing</a:t>
            </a:r>
          </a:p>
          <a:p>
            <a:pPr marL="273050" indent="-273050">
              <a:spcBef>
                <a:spcPct val="20000"/>
              </a:spcBef>
              <a:buClr>
                <a:srgbClr val="000000"/>
              </a:buClr>
              <a:buFont typeface="Wingdings" pitchFamily="2" charset="2"/>
              <a:buChar char="Ø"/>
            </a:pPr>
            <a:r>
              <a:rPr lang="da-DK" altLang="it-IT" sz="2400" kern="0" dirty="0">
                <a:solidFill>
                  <a:srgbClr val="000000"/>
                </a:solidFill>
              </a:rPr>
              <a:t>Current practice for selecting test organisms (surrogate species): </a:t>
            </a:r>
          </a:p>
          <a:p>
            <a:pPr marL="547688" lvl="1" indent="-273050">
              <a:spcBef>
                <a:spcPct val="20000"/>
              </a:spcBef>
              <a:buClr>
                <a:srgbClr val="000000"/>
              </a:buClr>
              <a:buFont typeface="Wingdings" pitchFamily="2" charset="2"/>
              <a:buChar char="Ø"/>
            </a:pPr>
            <a:r>
              <a:rPr lang="da-DK" altLang="it-IT" sz="2400" kern="0" dirty="0">
                <a:solidFill>
                  <a:srgbClr val="F47B22"/>
                </a:solidFill>
              </a:rPr>
              <a:t>What is available (parasitoids: </a:t>
            </a:r>
            <a:r>
              <a:rPr lang="da-DK" altLang="it-IT" sz="2400" i="1" kern="0" dirty="0">
                <a:solidFill>
                  <a:srgbClr val="F47B22"/>
                </a:solidFill>
              </a:rPr>
              <a:t>Cotesia flavipes</a:t>
            </a:r>
            <a:r>
              <a:rPr lang="da-DK" altLang="it-IT" sz="2400" kern="0" dirty="0">
                <a:solidFill>
                  <a:srgbClr val="F47B22"/>
                </a:solidFill>
              </a:rPr>
              <a:t>), already used in ecotoxicological tests (</a:t>
            </a:r>
            <a:r>
              <a:rPr lang="da-DK" altLang="it-IT" sz="2400" i="1" kern="0" dirty="0">
                <a:solidFill>
                  <a:srgbClr val="F47B22"/>
                </a:solidFill>
              </a:rPr>
              <a:t>Daphnia magna</a:t>
            </a:r>
            <a:r>
              <a:rPr lang="da-DK" altLang="it-IT" sz="2400" kern="0" dirty="0">
                <a:solidFill>
                  <a:srgbClr val="F47B22"/>
                </a:solidFill>
              </a:rPr>
              <a:t>, springtail </a:t>
            </a:r>
            <a:r>
              <a:rPr lang="da-DK" altLang="it-IT" sz="2400" i="1" kern="0" dirty="0">
                <a:solidFill>
                  <a:srgbClr val="F47B22"/>
                </a:solidFill>
              </a:rPr>
              <a:t>Folsomia </a:t>
            </a:r>
            <a:r>
              <a:rPr lang="da-DK" altLang="it-IT" sz="2400" kern="0" dirty="0">
                <a:solidFill>
                  <a:srgbClr val="F47B22"/>
                </a:solidFill>
              </a:rPr>
              <a:t>candida), team has experience with organism (green lacewing, </a:t>
            </a:r>
            <a:r>
              <a:rPr lang="da-DK" altLang="it-IT" sz="2400" i="1" kern="0" dirty="0">
                <a:solidFill>
                  <a:srgbClr val="F47B22"/>
                </a:solidFill>
              </a:rPr>
              <a:t>Chrysoperla</a:t>
            </a:r>
            <a:r>
              <a:rPr lang="da-DK" altLang="it-IT" sz="2400" kern="0" dirty="0">
                <a:solidFill>
                  <a:srgbClr val="F47B22"/>
                </a:solidFill>
              </a:rPr>
              <a:t> spp.). Abundance/widespread distribution (Cowgill &amp; al. 2003)</a:t>
            </a:r>
            <a:endParaRPr lang="it-IT" altLang="it-IT" sz="2400" kern="0" dirty="0">
              <a:solidFill>
                <a:srgbClr val="F47B22"/>
              </a:solidFill>
            </a:endParaRPr>
          </a:p>
          <a:p>
            <a:endParaRPr lang="it-IT" dirty="0" err="1">
              <a:solidFill>
                <a:srgbClr val="0F5494"/>
              </a:solidFill>
            </a:endParaRPr>
          </a:p>
        </p:txBody>
      </p:sp>
    </p:spTree>
    <p:extLst>
      <p:ext uri="{BB962C8B-B14F-4D97-AF65-F5344CB8AC3E}">
        <p14:creationId xmlns:p14="http://schemas.microsoft.com/office/powerpoint/2010/main" val="1993041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11</a:t>
            </a:fld>
            <a:endParaRPr lang="en-GB"/>
          </a:p>
        </p:txBody>
      </p:sp>
      <p:sp>
        <p:nvSpPr>
          <p:cNvPr id="2" name="Titolo 1"/>
          <p:cNvSpPr>
            <a:spLocks noGrp="1"/>
          </p:cNvSpPr>
          <p:nvPr>
            <p:ph type="title"/>
          </p:nvPr>
        </p:nvSpPr>
        <p:spPr/>
        <p:txBody>
          <a:bodyPr/>
          <a:lstStyle/>
          <a:p>
            <a:r>
              <a:rPr lang="it-IT" dirty="0" err="1"/>
              <a:t>Selection</a:t>
            </a:r>
            <a:r>
              <a:rPr lang="it-IT" dirty="0"/>
              <a:t> of </a:t>
            </a:r>
            <a:r>
              <a:rPr lang="it-IT" dirty="0" err="1"/>
              <a:t>focal</a:t>
            </a:r>
            <a:r>
              <a:rPr lang="it-IT" dirty="0"/>
              <a:t> </a:t>
            </a:r>
            <a:r>
              <a:rPr lang="it-IT" dirty="0" err="1"/>
              <a:t>species</a:t>
            </a:r>
            <a:endParaRPr lang="it-IT" dirty="0"/>
          </a:p>
        </p:txBody>
      </p:sp>
      <p:grpSp>
        <p:nvGrpSpPr>
          <p:cNvPr id="4" name="Group 260"/>
          <p:cNvGrpSpPr>
            <a:grpSpLocks/>
          </p:cNvGrpSpPr>
          <p:nvPr/>
        </p:nvGrpSpPr>
        <p:grpSpPr bwMode="auto">
          <a:xfrm>
            <a:off x="1952996" y="1635389"/>
            <a:ext cx="3324225" cy="2298700"/>
            <a:chOff x="4654577" y="1873997"/>
            <a:chExt cx="4143367" cy="3333008"/>
          </a:xfrm>
        </p:grpSpPr>
        <p:grpSp>
          <p:nvGrpSpPr>
            <p:cNvPr id="5" name="Group 258"/>
            <p:cNvGrpSpPr>
              <a:grpSpLocks/>
            </p:cNvGrpSpPr>
            <p:nvPr/>
          </p:nvGrpSpPr>
          <p:grpSpPr bwMode="auto">
            <a:xfrm>
              <a:off x="4654577" y="2000240"/>
              <a:ext cx="4143367" cy="3206765"/>
              <a:chOff x="4654577" y="2000240"/>
              <a:chExt cx="4143367" cy="3206765"/>
            </a:xfrm>
          </p:grpSpPr>
          <p:pic>
            <p:nvPicPr>
              <p:cNvPr id="7" name="Picture 17" descr="Chrysoperl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396" y="2071678"/>
                <a:ext cx="919185" cy="58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257"/>
              <p:cNvGrpSpPr>
                <a:grpSpLocks/>
              </p:cNvGrpSpPr>
              <p:nvPr/>
            </p:nvGrpSpPr>
            <p:grpSpPr bwMode="auto">
              <a:xfrm>
                <a:off x="4654577" y="2000240"/>
                <a:ext cx="4143367" cy="3206765"/>
                <a:chOff x="4654577" y="2000240"/>
                <a:chExt cx="4143367" cy="3206765"/>
              </a:xfrm>
            </p:grpSpPr>
            <p:grpSp>
              <p:nvGrpSpPr>
                <p:cNvPr id="9" name="Group 254"/>
                <p:cNvGrpSpPr>
                  <a:grpSpLocks/>
                </p:cNvGrpSpPr>
                <p:nvPr/>
              </p:nvGrpSpPr>
              <p:grpSpPr bwMode="auto">
                <a:xfrm>
                  <a:off x="4654577" y="2293941"/>
                  <a:ext cx="4143367" cy="2913064"/>
                  <a:chOff x="4654577" y="2293941"/>
                  <a:chExt cx="4143367" cy="2913064"/>
                </a:xfrm>
              </p:grpSpPr>
              <p:grpSp>
                <p:nvGrpSpPr>
                  <p:cNvPr id="11" name="Group 244"/>
                  <p:cNvGrpSpPr>
                    <a:grpSpLocks/>
                  </p:cNvGrpSpPr>
                  <p:nvPr/>
                </p:nvGrpSpPr>
                <p:grpSpPr bwMode="auto">
                  <a:xfrm>
                    <a:off x="4654577" y="2293941"/>
                    <a:ext cx="4143367" cy="2913064"/>
                    <a:chOff x="4654577" y="2293941"/>
                    <a:chExt cx="4143367" cy="2913064"/>
                  </a:xfrm>
                </p:grpSpPr>
                <p:grpSp>
                  <p:nvGrpSpPr>
                    <p:cNvPr id="13" name="Group 62"/>
                    <p:cNvGrpSpPr>
                      <a:grpSpLocks/>
                    </p:cNvGrpSpPr>
                    <p:nvPr/>
                  </p:nvGrpSpPr>
                  <p:grpSpPr bwMode="auto">
                    <a:xfrm>
                      <a:off x="4654577" y="2293941"/>
                      <a:ext cx="3989387" cy="2913064"/>
                      <a:chOff x="1728" y="618"/>
                      <a:chExt cx="2513" cy="1835"/>
                    </a:xfrm>
                  </p:grpSpPr>
                  <p:sp>
                    <p:nvSpPr>
                      <p:cNvPr id="15" name="Text Box 63"/>
                      <p:cNvSpPr txBox="1">
                        <a:spLocks noChangeArrowheads="1"/>
                      </p:cNvSpPr>
                      <p:nvPr/>
                    </p:nvSpPr>
                    <p:spPr bwMode="auto">
                      <a:xfrm>
                        <a:off x="2348" y="771"/>
                        <a:ext cx="1181" cy="211"/>
                      </a:xfrm>
                      <a:prstGeom prst="rect">
                        <a:avLst/>
                      </a:prstGeom>
                      <a:ln w="12700">
                        <a:headEnd/>
                        <a:tailEnd/>
                      </a:ln>
                    </p:spPr>
                    <p:style>
                      <a:lnRef idx="2">
                        <a:schemeClr val="accent2"/>
                      </a:lnRef>
                      <a:fillRef idx="1">
                        <a:schemeClr val="lt1"/>
                      </a:fillRef>
                      <a:effectRef idx="0">
                        <a:schemeClr val="accent2"/>
                      </a:effectRef>
                      <a:fontRef idx="minor">
                        <a:schemeClr val="dk1"/>
                      </a:fontRef>
                    </p:style>
                    <p:txBody>
                      <a:bodyPr wrap="none">
                        <a:spAutoFit/>
                      </a:bodyPr>
                      <a:lstStyle/>
                      <a:p>
                        <a:pPr algn="ctr" eaLnBrk="1" hangingPunct="1">
                          <a:lnSpc>
                            <a:spcPct val="90000"/>
                          </a:lnSpc>
                          <a:spcAft>
                            <a:spcPct val="40000"/>
                          </a:spcAft>
                          <a:defRPr/>
                        </a:pPr>
                        <a:r>
                          <a:rPr lang="en-GB" sz="1000" b="1" dirty="0"/>
                          <a:t>Predators/</a:t>
                        </a:r>
                        <a:r>
                          <a:rPr lang="en-GB" sz="1000" b="1" dirty="0" err="1"/>
                          <a:t>Parasitoids</a:t>
                        </a:r>
                        <a:endParaRPr lang="en-GB" sz="1000" b="1" dirty="0"/>
                      </a:p>
                    </p:txBody>
                  </p:sp>
                  <p:pic>
                    <p:nvPicPr>
                      <p:cNvPr id="16" name="Picture 65" descr="Cantharis pellucid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9325317">
                        <a:off x="1728" y="619"/>
                        <a:ext cx="771"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9" descr="spid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2" y="2029"/>
                        <a:ext cx="953"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7" descr="Chrysoperla larv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79" y="618"/>
                        <a:ext cx="862" cy="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6" descr="Coccinella septempunctat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67186">
                        <a:off x="3334" y="1071"/>
                        <a:ext cx="499" cy="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4" descr="aphidius grafik"/>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4" y="1257"/>
                        <a:ext cx="499"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8" descr="Oriu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4" y="1162"/>
                        <a:ext cx="5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Picture 14" descr="Theridion impressum"/>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15272" y="2786058"/>
                      <a:ext cx="1082672" cy="108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Picture 202" descr="Stethoru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4227755">
                    <a:off x="4924602" y="2991954"/>
                    <a:ext cx="466725"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21" descr="Propylea quartuordecimpunctat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43768" y="2000240"/>
                  <a:ext cx="331771" cy="37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6" name="Picture 168" descr="cocinella septempunctata larva"/>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46031">
              <a:off x="5866324" y="1873997"/>
              <a:ext cx="7921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107"/>
          <p:cNvGrpSpPr>
            <a:grpSpLocks/>
          </p:cNvGrpSpPr>
          <p:nvPr/>
        </p:nvGrpSpPr>
        <p:grpSpPr bwMode="auto">
          <a:xfrm>
            <a:off x="5405190" y="1710890"/>
            <a:ext cx="4867275" cy="1804987"/>
            <a:chOff x="3592954" y="4198615"/>
            <a:chExt cx="5330384" cy="2601323"/>
          </a:xfrm>
        </p:grpSpPr>
        <p:sp>
          <p:nvSpPr>
            <p:cNvPr id="23" name="Text Box 48"/>
            <p:cNvSpPr txBox="1">
              <a:spLocks noChangeArrowheads="1"/>
            </p:cNvSpPr>
            <p:nvPr/>
          </p:nvSpPr>
          <p:spPr bwMode="auto">
            <a:xfrm>
              <a:off x="4781783" y="4933025"/>
              <a:ext cx="932536" cy="332672"/>
            </a:xfrm>
            <a:prstGeom prst="rect">
              <a:avLst/>
            </a:prstGeom>
            <a:ln w="12700">
              <a:headEnd/>
              <a:tailEnd/>
            </a:ln>
          </p:spPr>
          <p:style>
            <a:lnRef idx="2">
              <a:schemeClr val="accent2"/>
            </a:lnRef>
            <a:fillRef idx="1">
              <a:schemeClr val="lt1"/>
            </a:fillRef>
            <a:effectRef idx="0">
              <a:schemeClr val="accent2"/>
            </a:effectRef>
            <a:fontRef idx="minor">
              <a:schemeClr val="dk1"/>
            </a:fontRef>
          </p:style>
          <p:txBody>
            <a:bodyPr wrap="none">
              <a:spAutoFit/>
            </a:bodyPr>
            <a:lstStyle/>
            <a:p>
              <a:pPr algn="ctr" eaLnBrk="1" hangingPunct="1">
                <a:lnSpc>
                  <a:spcPct val="90000"/>
                </a:lnSpc>
                <a:spcAft>
                  <a:spcPct val="40000"/>
                </a:spcAft>
                <a:defRPr/>
              </a:pPr>
              <a:r>
                <a:rPr lang="en-GB" sz="1000" b="1" dirty="0"/>
                <a:t>Herbivores</a:t>
              </a:r>
            </a:p>
          </p:txBody>
        </p:sp>
        <p:grpSp>
          <p:nvGrpSpPr>
            <p:cNvPr id="24" name="Group 270"/>
            <p:cNvGrpSpPr>
              <a:grpSpLocks/>
            </p:cNvGrpSpPr>
            <p:nvPr/>
          </p:nvGrpSpPr>
          <p:grpSpPr bwMode="auto">
            <a:xfrm>
              <a:off x="3592954" y="4198615"/>
              <a:ext cx="5330384" cy="2601323"/>
              <a:chOff x="3592511" y="4198517"/>
              <a:chExt cx="5330329" cy="2602228"/>
            </a:xfrm>
          </p:grpSpPr>
          <p:grpSp>
            <p:nvGrpSpPr>
              <p:cNvPr id="25" name="Group 264"/>
              <p:cNvGrpSpPr>
                <a:grpSpLocks/>
              </p:cNvGrpSpPr>
              <p:nvPr/>
            </p:nvGrpSpPr>
            <p:grpSpPr bwMode="auto">
              <a:xfrm>
                <a:off x="3592511" y="4198517"/>
                <a:ext cx="5314043" cy="2602228"/>
                <a:chOff x="3592511" y="4198517"/>
                <a:chExt cx="5314043" cy="2602228"/>
              </a:xfrm>
            </p:grpSpPr>
            <p:grpSp>
              <p:nvGrpSpPr>
                <p:cNvPr id="31" name="Group 249"/>
                <p:cNvGrpSpPr>
                  <a:grpSpLocks/>
                </p:cNvGrpSpPr>
                <p:nvPr/>
              </p:nvGrpSpPr>
              <p:grpSpPr bwMode="auto">
                <a:xfrm>
                  <a:off x="3592511" y="4198517"/>
                  <a:ext cx="5314043" cy="2528274"/>
                  <a:chOff x="3592511" y="4198517"/>
                  <a:chExt cx="5314043" cy="2528274"/>
                </a:xfrm>
              </p:grpSpPr>
              <p:sp>
                <p:nvSpPr>
                  <p:cNvPr id="34" name="Text Box 3"/>
                  <p:cNvSpPr txBox="1">
                    <a:spLocks noChangeArrowheads="1"/>
                  </p:cNvSpPr>
                  <p:nvPr/>
                </p:nvSpPr>
                <p:spPr bwMode="auto">
                  <a:xfrm>
                    <a:off x="7351210" y="4928605"/>
                    <a:ext cx="1140475" cy="532462"/>
                  </a:xfrm>
                  <a:prstGeom prst="rect">
                    <a:avLst/>
                  </a:prstGeom>
                  <a:ln w="12700">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lnSpc>
                        <a:spcPct val="90000"/>
                      </a:lnSpc>
                      <a:spcAft>
                        <a:spcPct val="40000"/>
                      </a:spcAft>
                      <a:defRPr/>
                    </a:pPr>
                    <a:r>
                      <a:rPr lang="en-GB" sz="1000" b="1" dirty="0"/>
                      <a:t>Phloem feeders</a:t>
                    </a:r>
                  </a:p>
                </p:txBody>
              </p:sp>
              <p:grpSp>
                <p:nvGrpSpPr>
                  <p:cNvPr id="35" name="Group 49"/>
                  <p:cNvGrpSpPr>
                    <a:grpSpLocks/>
                  </p:cNvGrpSpPr>
                  <p:nvPr/>
                </p:nvGrpSpPr>
                <p:grpSpPr bwMode="auto">
                  <a:xfrm>
                    <a:off x="3592511" y="4367218"/>
                    <a:ext cx="4783141" cy="1684338"/>
                    <a:chOff x="1717" y="1766"/>
                    <a:chExt cx="3013" cy="1061"/>
                  </a:xfrm>
                </p:grpSpPr>
                <p:pic>
                  <p:nvPicPr>
                    <p:cNvPr id="40" name="Picture 53" descr="Lygus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45" y="2380"/>
                      <a:ext cx="589" cy="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54" descr="Thrips"/>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3084589">
                      <a:off x="2205" y="2290"/>
                      <a:ext cx="18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 name="Group 55"/>
                    <p:cNvGrpSpPr>
                      <a:grpSpLocks/>
                    </p:cNvGrpSpPr>
                    <p:nvPr/>
                  </p:nvGrpSpPr>
                  <p:grpSpPr bwMode="auto">
                    <a:xfrm>
                      <a:off x="3662" y="1766"/>
                      <a:ext cx="1068" cy="759"/>
                      <a:chOff x="4706" y="2356"/>
                      <a:chExt cx="1068" cy="759"/>
                    </a:xfrm>
                  </p:grpSpPr>
                  <p:pic>
                    <p:nvPicPr>
                      <p:cNvPr id="49" name="Picture 56" descr="Sitobion avenae"/>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706" y="2890"/>
                        <a:ext cx="295"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58" descr="Sitobion avenae"/>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693670">
                        <a:off x="5469" y="2356"/>
                        <a:ext cx="30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 name="Group 59"/>
                    <p:cNvGrpSpPr>
                      <a:grpSpLocks/>
                    </p:cNvGrpSpPr>
                    <p:nvPr/>
                  </p:nvGrpSpPr>
                  <p:grpSpPr bwMode="auto">
                    <a:xfrm>
                      <a:off x="2603" y="1841"/>
                      <a:ext cx="320" cy="305"/>
                      <a:chOff x="3014" y="2081"/>
                      <a:chExt cx="475" cy="455"/>
                    </a:xfrm>
                  </p:grpSpPr>
                  <p:pic>
                    <p:nvPicPr>
                      <p:cNvPr id="47" name="Picture 60" descr="Tetranychus urticae"/>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42" y="2201"/>
                        <a:ext cx="247"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61" descr="Tetranychus urticae"/>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514089">
                        <a:off x="3014" y="2081"/>
                        <a:ext cx="247"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Picture 51" descr="Heliothis zea"/>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rot="-1705965">
                      <a:off x="1717" y="1834"/>
                      <a:ext cx="862"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50" descr="Diabrotica virgifera"/>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834" y="2192"/>
                      <a:ext cx="593"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52" descr="Eupteryx"/>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rot="7463946">
                      <a:off x="3194" y="1886"/>
                      <a:ext cx="217" cy="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Picture 78" descr="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rot="9582582" flipV="1">
                    <a:off x="7018859" y="4563063"/>
                    <a:ext cx="594457" cy="50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79" descr="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rot="13653557" flipH="1">
                    <a:off x="7404869" y="5258124"/>
                    <a:ext cx="695032" cy="43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84" descr="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rot="16200000" flipV="1">
                    <a:off x="8382503" y="4320221"/>
                    <a:ext cx="645755" cy="40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87" descr="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rot="2382582" flipH="1">
                    <a:off x="7611581" y="6234626"/>
                    <a:ext cx="577843" cy="49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5" descr="Oulema melanopus"/>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rot="-669689">
                  <a:off x="3892799" y="5491648"/>
                  <a:ext cx="444226" cy="84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6" descr="Phyllotreta"/>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rot="9412749">
                  <a:off x="4897907" y="6367644"/>
                  <a:ext cx="263410" cy="43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 name="Picture 57" descr="Metapolophium dirhodum"/>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rot="1967693">
                <a:off x="7067352" y="5801360"/>
                <a:ext cx="397973" cy="19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9" descr="Metapolophium dirhodum"/>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9170371">
                <a:off x="7250862" y="6351665"/>
                <a:ext cx="415332" cy="21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60" descr="Metapolophium dirhodum"/>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8154614">
                <a:off x="8087791" y="5701876"/>
                <a:ext cx="467400" cy="23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62" descr="Metapolophium dirhodum"/>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5047587">
                <a:off x="8369922" y="5302259"/>
                <a:ext cx="361777" cy="20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63" descr="Metapolophium dirhodum"/>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282719">
                <a:off x="8456590" y="4863190"/>
                <a:ext cx="466250" cy="235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8194" name="Picture 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9190" y="4153345"/>
            <a:ext cx="11672168" cy="230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1558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12</a:t>
            </a:fld>
            <a:endParaRPr lang="en-GB"/>
          </a:p>
        </p:txBody>
      </p:sp>
      <p:sp>
        <p:nvSpPr>
          <p:cNvPr id="2" name="Titolo 1"/>
          <p:cNvSpPr>
            <a:spLocks noGrp="1"/>
          </p:cNvSpPr>
          <p:nvPr>
            <p:ph type="title"/>
          </p:nvPr>
        </p:nvSpPr>
        <p:spPr/>
        <p:txBody>
          <a:bodyPr/>
          <a:lstStyle/>
          <a:p>
            <a:r>
              <a:rPr lang="it-IT" dirty="0" err="1">
                <a:solidFill>
                  <a:srgbClr val="0F5494"/>
                </a:solidFill>
              </a:rPr>
              <a:t>Functional</a:t>
            </a:r>
            <a:r>
              <a:rPr lang="it-IT" dirty="0">
                <a:solidFill>
                  <a:srgbClr val="0F5494"/>
                </a:solidFill>
              </a:rPr>
              <a:t> </a:t>
            </a:r>
            <a:r>
              <a:rPr lang="it-IT" dirty="0" err="1">
                <a:solidFill>
                  <a:srgbClr val="0F5494"/>
                </a:solidFill>
              </a:rPr>
              <a:t>groups</a:t>
            </a:r>
            <a:endParaRPr lang="it-IT" dirty="0">
              <a:solidFill>
                <a:srgbClr val="0F5494"/>
              </a:solidFill>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456" y="1483813"/>
            <a:ext cx="7776864" cy="4563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CasellaDiTesto 6"/>
          <p:cNvSpPr txBox="1"/>
          <p:nvPr/>
        </p:nvSpPr>
        <p:spPr>
          <a:xfrm>
            <a:off x="1379984" y="6147076"/>
            <a:ext cx="4716016" cy="646331"/>
          </a:xfrm>
          <a:prstGeom prst="rect">
            <a:avLst/>
          </a:prstGeom>
          <a:noFill/>
        </p:spPr>
        <p:txBody>
          <a:bodyPr wrap="square" rtlCol="0">
            <a:spAutoFit/>
          </a:bodyPr>
          <a:lstStyle/>
          <a:p>
            <a:pPr eaLnBrk="0" hangingPunct="0"/>
            <a:r>
              <a:rPr lang="it-IT" dirty="0">
                <a:solidFill>
                  <a:srgbClr val="000000"/>
                </a:solidFill>
                <a:ea typeface="Verdana" panose="020B0604030504040204" pitchFamily="34" charset="0"/>
                <a:cs typeface="Arial"/>
              </a:rPr>
              <a:t>Christiaens et al., 2018</a:t>
            </a:r>
          </a:p>
          <a:p>
            <a:pPr eaLnBrk="0" hangingPunct="0"/>
            <a:r>
              <a:rPr lang="it-IT" dirty="0">
                <a:solidFill>
                  <a:srgbClr val="000000"/>
                </a:solidFill>
                <a:ea typeface="Verdana" panose="020B0604030504040204" pitchFamily="34" charset="0"/>
                <a:cs typeface="Arial"/>
              </a:rPr>
              <a:t>EFSA </a:t>
            </a:r>
            <a:r>
              <a:rPr lang="it-IT" dirty="0" err="1">
                <a:solidFill>
                  <a:srgbClr val="000000"/>
                </a:solidFill>
                <a:ea typeface="Verdana" panose="020B0604030504040204" pitchFamily="34" charset="0"/>
                <a:cs typeface="Arial"/>
              </a:rPr>
              <a:t>Supporting</a:t>
            </a:r>
            <a:r>
              <a:rPr lang="it-IT" dirty="0">
                <a:solidFill>
                  <a:srgbClr val="000000"/>
                </a:solidFill>
                <a:ea typeface="Verdana" panose="020B0604030504040204" pitchFamily="34" charset="0"/>
                <a:cs typeface="Arial"/>
              </a:rPr>
              <a:t> Publications</a:t>
            </a:r>
          </a:p>
        </p:txBody>
      </p:sp>
    </p:spTree>
    <p:extLst>
      <p:ext uri="{BB962C8B-B14F-4D97-AF65-F5344CB8AC3E}">
        <p14:creationId xmlns:p14="http://schemas.microsoft.com/office/powerpoint/2010/main" val="538920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13</a:t>
            </a:fld>
            <a:endParaRPr lang="en-GB"/>
          </a:p>
        </p:txBody>
      </p:sp>
      <p:sp>
        <p:nvSpPr>
          <p:cNvPr id="2" name="Titolo 1"/>
          <p:cNvSpPr>
            <a:spLocks noGrp="1"/>
          </p:cNvSpPr>
          <p:nvPr>
            <p:ph type="title"/>
          </p:nvPr>
        </p:nvSpPr>
        <p:spPr/>
        <p:txBody>
          <a:bodyPr/>
          <a:lstStyle/>
          <a:p>
            <a:r>
              <a:rPr lang="it-IT" dirty="0" err="1">
                <a:solidFill>
                  <a:srgbClr val="0F5494"/>
                </a:solidFill>
              </a:rPr>
              <a:t>Functional</a:t>
            </a:r>
            <a:r>
              <a:rPr lang="it-IT" dirty="0">
                <a:solidFill>
                  <a:srgbClr val="0F5494"/>
                </a:solidFill>
              </a:rPr>
              <a:t> </a:t>
            </a:r>
            <a:r>
              <a:rPr lang="it-IT" dirty="0" err="1">
                <a:solidFill>
                  <a:srgbClr val="0F5494"/>
                </a:solidFill>
              </a:rPr>
              <a:t>diversity</a:t>
            </a:r>
            <a:r>
              <a:rPr lang="it-IT" dirty="0">
                <a:solidFill>
                  <a:srgbClr val="0F5494"/>
                </a:solidFill>
              </a:rPr>
              <a:t>: </a:t>
            </a:r>
            <a:r>
              <a:rPr lang="it-IT" dirty="0" err="1">
                <a:solidFill>
                  <a:srgbClr val="0F5494"/>
                </a:solidFill>
              </a:rPr>
              <a:t>pros</a:t>
            </a:r>
            <a:r>
              <a:rPr lang="it-IT" dirty="0">
                <a:solidFill>
                  <a:srgbClr val="0F5494"/>
                </a:solidFill>
              </a:rPr>
              <a:t> and </a:t>
            </a:r>
            <a:r>
              <a:rPr lang="it-IT" dirty="0" err="1">
                <a:solidFill>
                  <a:srgbClr val="0F5494"/>
                </a:solidFill>
              </a:rPr>
              <a:t>cons</a:t>
            </a:r>
            <a:endParaRPr lang="it-IT" dirty="0">
              <a:solidFill>
                <a:srgbClr val="0F5494"/>
              </a:solidFill>
            </a:endParaRPr>
          </a:p>
        </p:txBody>
      </p:sp>
      <p:sp>
        <p:nvSpPr>
          <p:cNvPr id="4" name="CasellaDiTesto 3"/>
          <p:cNvSpPr txBox="1"/>
          <p:nvPr/>
        </p:nvSpPr>
        <p:spPr>
          <a:xfrm>
            <a:off x="553580" y="1893050"/>
            <a:ext cx="9459664" cy="3477875"/>
          </a:xfrm>
          <a:prstGeom prst="rect">
            <a:avLst/>
          </a:prstGeom>
          <a:noFill/>
        </p:spPr>
        <p:txBody>
          <a:bodyPr wrap="square" rtlCol="0">
            <a:spAutoFit/>
          </a:bodyPr>
          <a:lstStyle/>
          <a:p>
            <a:pPr marL="341313" indent="-341313" defTabSz="447675">
              <a:buFontTx/>
              <a:buChar char="-"/>
            </a:pPr>
            <a:r>
              <a:rPr lang="it-IT" altLang="it-IT" sz="2800" dirty="0" err="1"/>
              <a:t>Gives</a:t>
            </a:r>
            <a:r>
              <a:rPr lang="it-IT" altLang="it-IT" sz="2800" dirty="0"/>
              <a:t> an </a:t>
            </a:r>
            <a:r>
              <a:rPr lang="it-IT" altLang="it-IT" sz="2800" dirty="0" err="1"/>
              <a:t>economic</a:t>
            </a:r>
            <a:r>
              <a:rPr lang="it-IT" altLang="it-IT" sz="2800" dirty="0"/>
              <a:t> </a:t>
            </a:r>
            <a:r>
              <a:rPr lang="it-IT" altLang="it-IT" sz="2800" dirty="0" err="1"/>
              <a:t>value</a:t>
            </a:r>
            <a:r>
              <a:rPr lang="it-IT" altLang="it-IT" sz="2800" dirty="0"/>
              <a:t> to </a:t>
            </a:r>
            <a:r>
              <a:rPr lang="it-IT" altLang="it-IT" sz="2800" dirty="0" err="1"/>
              <a:t>species</a:t>
            </a:r>
            <a:endParaRPr lang="it-IT" altLang="it-IT" sz="2800" dirty="0"/>
          </a:p>
          <a:p>
            <a:pPr marL="341313" indent="-341313" defTabSz="447675">
              <a:buFontTx/>
              <a:buChar char="-"/>
            </a:pPr>
            <a:r>
              <a:rPr lang="it-IT" altLang="it-IT" sz="2800" dirty="0" err="1"/>
              <a:t>Requires</a:t>
            </a:r>
            <a:r>
              <a:rPr lang="it-IT" altLang="it-IT" sz="2800" dirty="0"/>
              <a:t> </a:t>
            </a:r>
            <a:r>
              <a:rPr lang="it-IT" altLang="it-IT" sz="2800" dirty="0" err="1"/>
              <a:t>updated</a:t>
            </a:r>
            <a:r>
              <a:rPr lang="it-IT" altLang="it-IT" sz="2800" dirty="0"/>
              <a:t> </a:t>
            </a:r>
            <a:r>
              <a:rPr lang="it-IT" altLang="it-IT" sz="2800" dirty="0" err="1"/>
              <a:t>estimates</a:t>
            </a:r>
            <a:endParaRPr lang="it-IT" altLang="it-IT" sz="2800" dirty="0"/>
          </a:p>
          <a:p>
            <a:pPr marL="341313" indent="-341313" defTabSz="447675">
              <a:buFontTx/>
              <a:buChar char="-"/>
            </a:pPr>
            <a:r>
              <a:rPr lang="it-IT" altLang="it-IT" sz="2800" dirty="0" err="1"/>
              <a:t>Implications</a:t>
            </a:r>
            <a:r>
              <a:rPr lang="it-IT" altLang="it-IT" sz="2800" dirty="0"/>
              <a:t> for </a:t>
            </a:r>
            <a:r>
              <a:rPr lang="it-IT" altLang="it-IT" sz="2800" dirty="0" err="1"/>
              <a:t>conservation</a:t>
            </a:r>
            <a:r>
              <a:rPr lang="it-IT" altLang="it-IT" sz="2800" dirty="0"/>
              <a:t> </a:t>
            </a:r>
            <a:r>
              <a:rPr lang="it-IT" altLang="it-IT" sz="2800" dirty="0" err="1"/>
              <a:t>ecology</a:t>
            </a:r>
            <a:endParaRPr lang="it-IT" altLang="it-IT" sz="2800" dirty="0"/>
          </a:p>
          <a:p>
            <a:pPr marL="341313" indent="-341313" defTabSz="447675"/>
            <a:endParaRPr lang="it-IT" altLang="it-IT" sz="2800" dirty="0"/>
          </a:p>
          <a:p>
            <a:pPr marL="341313" indent="-341313" defTabSz="447675"/>
            <a:r>
              <a:rPr lang="it-IT" altLang="it-IT" sz="2800" dirty="0" err="1"/>
              <a:t>However</a:t>
            </a:r>
            <a:r>
              <a:rPr lang="it-IT" altLang="it-IT" sz="2800" dirty="0"/>
              <a:t> </a:t>
            </a:r>
            <a:r>
              <a:rPr lang="it-IT" altLang="it-IT" sz="2800" dirty="0" err="1"/>
              <a:t>it</a:t>
            </a:r>
            <a:r>
              <a:rPr lang="it-IT" altLang="it-IT" sz="2800" dirty="0"/>
              <a:t> </a:t>
            </a:r>
            <a:r>
              <a:rPr lang="it-IT" altLang="it-IT" sz="2800" dirty="0" err="1"/>
              <a:t>seems</a:t>
            </a:r>
            <a:r>
              <a:rPr lang="it-IT" altLang="it-IT" sz="2800" dirty="0"/>
              <a:t> to </a:t>
            </a:r>
            <a:r>
              <a:rPr lang="it-IT" altLang="it-IT" sz="2800" dirty="0" err="1"/>
              <a:t>reach</a:t>
            </a:r>
            <a:r>
              <a:rPr lang="it-IT" altLang="it-IT" sz="2800" dirty="0"/>
              <a:t> a </a:t>
            </a:r>
            <a:r>
              <a:rPr lang="it-IT" altLang="it-IT" sz="2800" dirty="0" err="1"/>
              <a:t>broad</a:t>
            </a:r>
            <a:r>
              <a:rPr lang="it-IT" altLang="it-IT" sz="2800" dirty="0"/>
              <a:t> consensus in </a:t>
            </a:r>
            <a:r>
              <a:rPr lang="it-IT" altLang="it-IT" sz="2800" dirty="0" err="1"/>
              <a:t>several</a:t>
            </a:r>
            <a:r>
              <a:rPr lang="it-IT" altLang="it-IT" sz="2800" dirty="0"/>
              <a:t> </a:t>
            </a:r>
            <a:r>
              <a:rPr lang="it-IT" altLang="it-IT" sz="2800" dirty="0" err="1"/>
              <a:t>areas</a:t>
            </a:r>
            <a:r>
              <a:rPr lang="it-IT" altLang="it-IT" sz="2800" dirty="0"/>
              <a:t> of ERA (e.g. </a:t>
            </a:r>
            <a:r>
              <a:rPr lang="it-IT" altLang="it-IT" sz="2800" dirty="0" err="1"/>
              <a:t>pesticides,EFSA</a:t>
            </a:r>
            <a:r>
              <a:rPr lang="it-IT" altLang="it-IT" sz="2800" dirty="0"/>
              <a:t> Journal, 2010, 8:1821)</a:t>
            </a:r>
          </a:p>
          <a:p>
            <a:endParaRPr lang="it-IT" sz="2400" dirty="0" err="1">
              <a:solidFill>
                <a:srgbClr val="AFC651"/>
              </a:solidFill>
            </a:endParaRPr>
          </a:p>
        </p:txBody>
      </p:sp>
      <p:sp>
        <p:nvSpPr>
          <p:cNvPr id="5" name="TextBox 4">
            <a:extLst>
              <a:ext uri="{FF2B5EF4-FFF2-40B4-BE49-F238E27FC236}">
                <a16:creationId xmlns:a16="http://schemas.microsoft.com/office/drawing/2014/main" id="{08E25CE7-C3F3-478E-A722-751F638792DF}"/>
              </a:ext>
            </a:extLst>
          </p:cNvPr>
          <p:cNvSpPr txBox="1"/>
          <p:nvPr/>
        </p:nvSpPr>
        <p:spPr>
          <a:xfrm>
            <a:off x="9624392" y="332657"/>
            <a:ext cx="576064"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spTree>
    <p:extLst>
      <p:ext uri="{BB962C8B-B14F-4D97-AF65-F5344CB8AC3E}">
        <p14:creationId xmlns:p14="http://schemas.microsoft.com/office/powerpoint/2010/main" val="4277312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idx="1"/>
          </p:nvPr>
        </p:nvSpPr>
        <p:spPr>
          <a:xfrm>
            <a:off x="617625" y="1354610"/>
            <a:ext cx="10324354" cy="2929714"/>
          </a:xfrm>
        </p:spPr>
        <p:txBody>
          <a:bodyPr/>
          <a:lstStyle/>
          <a:p>
            <a:pPr marL="800100" lvl="1" indent="-342900" algn="just">
              <a:buFont typeface="Arial" pitchFamily="34" charset="0"/>
              <a:buChar char="•"/>
            </a:pPr>
            <a:r>
              <a:rPr lang="it-IT" altLang="it-IT" sz="1800" b="1" dirty="0" err="1"/>
              <a:t>Lethal</a:t>
            </a:r>
            <a:r>
              <a:rPr lang="it-IT" altLang="it-IT" sz="1800" b="1" dirty="0"/>
              <a:t> vs. Sublethal effects</a:t>
            </a:r>
            <a:endParaRPr lang="bg-BG" altLang="it-IT" sz="1800" b="1" dirty="0"/>
          </a:p>
          <a:p>
            <a:pPr lvl="1" algn="just">
              <a:lnSpc>
                <a:spcPts val="900"/>
              </a:lnSpc>
              <a:buFont typeface="Wingdings" panose="05000000000000000000" pitchFamily="2" charset="2"/>
              <a:buChar char="ü"/>
            </a:pPr>
            <a:r>
              <a:rPr lang="bg-BG" altLang="it-IT" sz="1800" b="1" dirty="0"/>
              <a:t>  </a:t>
            </a:r>
            <a:r>
              <a:rPr lang="it-IT" altLang="it-IT" dirty="0"/>
              <a:t>Sublethal effects over time may lead to extinction of a local population</a:t>
            </a:r>
            <a:endParaRPr lang="bg-BG" altLang="it-IT" dirty="0"/>
          </a:p>
          <a:p>
            <a:pPr lvl="1" algn="just">
              <a:lnSpc>
                <a:spcPts val="900"/>
              </a:lnSpc>
              <a:buFont typeface="Wingdings" panose="05000000000000000000" pitchFamily="2" charset="2"/>
              <a:buChar char="ü"/>
            </a:pPr>
            <a:r>
              <a:rPr lang="it-IT" altLang="it-IT" dirty="0"/>
              <a:t> Low risk pesticides are unlikely to produce lethal effects in a short period</a:t>
            </a:r>
          </a:p>
          <a:p>
            <a:pPr marL="1257300" lvl="2" indent="-342900" algn="just">
              <a:buFont typeface="Arial" pitchFamily="34" charset="0"/>
              <a:buChar char="•"/>
            </a:pPr>
            <a:endParaRPr lang="bg-BG" altLang="it-IT" dirty="0">
              <a:solidFill>
                <a:schemeClr val="tx1"/>
              </a:solidFill>
            </a:endParaRPr>
          </a:p>
          <a:p>
            <a:pPr marL="1257300" lvl="2" indent="-342900" algn="just">
              <a:buFont typeface="Arial" pitchFamily="34" charset="0"/>
              <a:buChar char="•"/>
            </a:pPr>
            <a:endParaRPr lang="bg-BG" altLang="it-IT" dirty="0"/>
          </a:p>
          <a:p>
            <a:pPr marL="914400" lvl="2" indent="0" algn="just">
              <a:buNone/>
            </a:pPr>
            <a:r>
              <a:rPr lang="it-IT" altLang="it-IT" dirty="0"/>
              <a:t>(Arpaia et al., 2022)</a:t>
            </a:r>
            <a:endParaRPr lang="bg-BG" altLang="it-IT" dirty="0">
              <a:solidFill>
                <a:schemeClr val="tx1"/>
              </a:solidFill>
            </a:endParaRPr>
          </a:p>
          <a:p>
            <a:pPr marL="800100" lvl="1" indent="-342900" algn="just">
              <a:lnSpc>
                <a:spcPts val="1600"/>
              </a:lnSpc>
              <a:buFont typeface="Arial" pitchFamily="34" charset="0"/>
              <a:buChar char="•"/>
            </a:pPr>
            <a:r>
              <a:rPr lang="it-IT" altLang="it-IT" sz="1800" b="1" dirty="0">
                <a:solidFill>
                  <a:schemeClr val="tx1"/>
                </a:solidFill>
              </a:rPr>
              <a:t>Acute vs. </a:t>
            </a:r>
            <a:r>
              <a:rPr lang="it-IT" altLang="it-IT" sz="1800" b="1" dirty="0" err="1">
                <a:solidFill>
                  <a:schemeClr val="tx1"/>
                </a:solidFill>
              </a:rPr>
              <a:t>chronic</a:t>
            </a:r>
            <a:r>
              <a:rPr lang="it-IT" altLang="it-IT" sz="1800" b="1" dirty="0">
                <a:solidFill>
                  <a:schemeClr val="tx1"/>
                </a:solidFill>
              </a:rPr>
              <a:t> </a:t>
            </a:r>
            <a:r>
              <a:rPr lang="it-IT" altLang="it-IT" sz="1800" b="1" dirty="0" err="1">
                <a:solidFill>
                  <a:schemeClr val="tx1"/>
                </a:solidFill>
              </a:rPr>
              <a:t>effects</a:t>
            </a:r>
            <a:r>
              <a:rPr lang="it-IT" altLang="it-IT" sz="1800" b="1" dirty="0">
                <a:solidFill>
                  <a:schemeClr val="tx1"/>
                </a:solidFill>
              </a:rPr>
              <a:t>    </a:t>
            </a:r>
          </a:p>
          <a:p>
            <a:pPr lvl="2" algn="just">
              <a:lnSpc>
                <a:spcPts val="1600"/>
              </a:lnSpc>
              <a:buFont typeface="Wingdings" panose="05000000000000000000" pitchFamily="2" charset="2"/>
              <a:buChar char="ü"/>
            </a:pPr>
            <a:r>
              <a:rPr lang="it-IT" altLang="it-IT" dirty="0" err="1">
                <a:solidFill>
                  <a:schemeClr val="tx1"/>
                </a:solidFill>
              </a:rPr>
              <a:t>Repeated</a:t>
            </a:r>
            <a:r>
              <a:rPr lang="it-IT" altLang="it-IT" dirty="0">
                <a:solidFill>
                  <a:schemeClr val="tx1"/>
                </a:solidFill>
              </a:rPr>
              <a:t> </a:t>
            </a:r>
            <a:r>
              <a:rPr lang="it-IT" altLang="it-IT" dirty="0" err="1">
                <a:solidFill>
                  <a:schemeClr val="tx1"/>
                </a:solidFill>
              </a:rPr>
              <a:t>exposure</a:t>
            </a:r>
            <a:r>
              <a:rPr lang="it-IT" altLang="it-IT" dirty="0">
                <a:solidFill>
                  <a:schemeClr val="tx1"/>
                </a:solidFill>
              </a:rPr>
              <a:t> to the </a:t>
            </a:r>
            <a:r>
              <a:rPr lang="it-IT" altLang="it-IT" dirty="0" err="1">
                <a:solidFill>
                  <a:schemeClr val="tx1"/>
                </a:solidFill>
              </a:rPr>
              <a:t>stressor</a:t>
            </a:r>
            <a:r>
              <a:rPr lang="it-IT" altLang="it-IT" dirty="0">
                <a:solidFill>
                  <a:schemeClr val="tx1"/>
                </a:solidFill>
              </a:rPr>
              <a:t> </a:t>
            </a:r>
            <a:r>
              <a:rPr lang="it-IT" altLang="it-IT" dirty="0" err="1">
                <a:solidFill>
                  <a:schemeClr val="tx1"/>
                </a:solidFill>
              </a:rPr>
              <a:t>may</a:t>
            </a:r>
            <a:r>
              <a:rPr lang="it-IT" altLang="it-IT" dirty="0">
                <a:solidFill>
                  <a:schemeClr val="tx1"/>
                </a:solidFill>
              </a:rPr>
              <a:t> induce </a:t>
            </a:r>
            <a:r>
              <a:rPr lang="it-IT" altLang="it-IT" dirty="0" err="1">
                <a:solidFill>
                  <a:schemeClr val="tx1"/>
                </a:solidFill>
              </a:rPr>
              <a:t>effects</a:t>
            </a:r>
            <a:r>
              <a:rPr lang="it-IT" altLang="it-IT" dirty="0">
                <a:solidFill>
                  <a:schemeClr val="tx1"/>
                </a:solidFill>
              </a:rPr>
              <a:t> </a:t>
            </a:r>
            <a:r>
              <a:rPr lang="it-IT" altLang="it-IT" dirty="0" err="1">
                <a:solidFill>
                  <a:schemeClr val="tx1"/>
                </a:solidFill>
              </a:rPr>
              <a:t>that</a:t>
            </a:r>
            <a:r>
              <a:rPr lang="it-IT" altLang="it-IT" dirty="0">
                <a:solidFill>
                  <a:schemeClr val="tx1"/>
                </a:solidFill>
              </a:rPr>
              <a:t> are </a:t>
            </a:r>
            <a:r>
              <a:rPr lang="it-IT" altLang="it-IT" dirty="0" err="1">
                <a:solidFill>
                  <a:schemeClr val="tx1"/>
                </a:solidFill>
              </a:rPr>
              <a:t>not</a:t>
            </a:r>
            <a:r>
              <a:rPr lang="it-IT" altLang="it-IT" dirty="0">
                <a:solidFill>
                  <a:schemeClr val="tx1"/>
                </a:solidFill>
              </a:rPr>
              <a:t> </a:t>
            </a:r>
            <a:r>
              <a:rPr lang="it-IT" altLang="it-IT" dirty="0" err="1">
                <a:solidFill>
                  <a:schemeClr val="tx1"/>
                </a:solidFill>
              </a:rPr>
              <a:t>immediately</a:t>
            </a:r>
            <a:r>
              <a:rPr lang="it-IT" altLang="it-IT" dirty="0">
                <a:solidFill>
                  <a:schemeClr val="tx1"/>
                </a:solidFill>
              </a:rPr>
              <a:t> </a:t>
            </a:r>
            <a:r>
              <a:rPr lang="it-IT" altLang="it-IT" dirty="0" err="1">
                <a:solidFill>
                  <a:schemeClr val="tx1"/>
                </a:solidFill>
              </a:rPr>
              <a:t>detectable</a:t>
            </a:r>
            <a:r>
              <a:rPr lang="it-IT" altLang="it-IT" dirty="0">
                <a:solidFill>
                  <a:schemeClr val="tx1"/>
                </a:solidFill>
              </a:rPr>
              <a:t> (</a:t>
            </a:r>
            <a:r>
              <a:rPr lang="it-IT" altLang="it-IT" dirty="0" err="1">
                <a:solidFill>
                  <a:schemeClr val="tx1"/>
                </a:solidFill>
              </a:rPr>
              <a:t>adult</a:t>
            </a:r>
            <a:r>
              <a:rPr lang="it-IT" altLang="it-IT" dirty="0">
                <a:solidFill>
                  <a:schemeClr val="tx1"/>
                </a:solidFill>
              </a:rPr>
              <a:t> </a:t>
            </a:r>
            <a:r>
              <a:rPr lang="it-IT" altLang="it-IT" dirty="0" err="1">
                <a:solidFill>
                  <a:schemeClr val="tx1"/>
                </a:solidFill>
              </a:rPr>
              <a:t>eclosion</a:t>
            </a:r>
            <a:r>
              <a:rPr lang="it-IT" altLang="it-IT" dirty="0">
                <a:solidFill>
                  <a:schemeClr val="tx1"/>
                </a:solidFill>
              </a:rPr>
              <a:t> </a:t>
            </a:r>
            <a:r>
              <a:rPr lang="it-IT" altLang="it-IT" dirty="0" err="1">
                <a:solidFill>
                  <a:schemeClr val="tx1"/>
                </a:solidFill>
              </a:rPr>
              <a:t>is</a:t>
            </a:r>
            <a:r>
              <a:rPr lang="it-IT" altLang="it-IT" dirty="0">
                <a:solidFill>
                  <a:schemeClr val="tx1"/>
                </a:solidFill>
              </a:rPr>
              <a:t> a </a:t>
            </a:r>
            <a:r>
              <a:rPr lang="it-IT" altLang="it-IT" dirty="0" err="1">
                <a:solidFill>
                  <a:schemeClr val="tx1"/>
                </a:solidFill>
              </a:rPr>
              <a:t>fundamental</a:t>
            </a:r>
            <a:r>
              <a:rPr lang="it-IT" altLang="it-IT" dirty="0">
                <a:solidFill>
                  <a:schemeClr val="tx1"/>
                </a:solidFill>
              </a:rPr>
              <a:t> </a:t>
            </a:r>
            <a:r>
              <a:rPr lang="it-IT" altLang="it-IT" dirty="0" err="1">
                <a:solidFill>
                  <a:schemeClr val="tx1"/>
                </a:solidFill>
              </a:rPr>
              <a:t>parameter</a:t>
            </a:r>
            <a:r>
              <a:rPr lang="it-IT" altLang="it-IT" dirty="0">
                <a:solidFill>
                  <a:schemeClr val="tx1"/>
                </a:solidFill>
              </a:rPr>
              <a:t> to monitor)</a:t>
            </a:r>
          </a:p>
          <a:p>
            <a:pPr marL="800100" lvl="1" indent="-342900" algn="just">
              <a:lnSpc>
                <a:spcPts val="1600"/>
              </a:lnSpc>
              <a:buFont typeface="Arial" pitchFamily="34" charset="0"/>
              <a:buChar char="•"/>
            </a:pPr>
            <a:r>
              <a:rPr lang="it-IT" altLang="it-IT" sz="1800" b="1" dirty="0" err="1"/>
              <a:t>Reproductive</a:t>
            </a:r>
            <a:r>
              <a:rPr lang="it-IT" altLang="it-IT" sz="1800" b="1" dirty="0"/>
              <a:t> </a:t>
            </a:r>
            <a:r>
              <a:rPr lang="it-IT" altLang="it-IT" sz="1800" b="1" dirty="0" err="1"/>
              <a:t>effects</a:t>
            </a:r>
            <a:endParaRPr lang="it-IT" altLang="it-IT" sz="1800" b="1" dirty="0"/>
          </a:p>
          <a:p>
            <a:pPr lvl="2" algn="just">
              <a:lnSpc>
                <a:spcPts val="1600"/>
              </a:lnSpc>
              <a:buFont typeface="Wingdings" panose="05000000000000000000" pitchFamily="2" charset="2"/>
              <a:buChar char="ü"/>
            </a:pPr>
            <a:r>
              <a:rPr lang="it-IT" altLang="it-IT" dirty="0" err="1"/>
              <a:t>Fertility</a:t>
            </a:r>
            <a:r>
              <a:rPr lang="it-IT" altLang="it-IT" dirty="0"/>
              <a:t> and </a:t>
            </a:r>
            <a:r>
              <a:rPr lang="it-IT" altLang="it-IT" dirty="0" err="1"/>
              <a:t>fecundity</a:t>
            </a:r>
            <a:r>
              <a:rPr lang="it-IT" altLang="it-IT" dirty="0"/>
              <a:t> are </a:t>
            </a:r>
            <a:r>
              <a:rPr lang="it-IT" altLang="it-IT" dirty="0" err="1"/>
              <a:t>sensible</a:t>
            </a:r>
            <a:r>
              <a:rPr lang="it-IT" altLang="it-IT" dirty="0"/>
              <a:t> </a:t>
            </a:r>
            <a:r>
              <a:rPr lang="it-IT" altLang="it-IT" dirty="0" err="1"/>
              <a:t>indicators</a:t>
            </a:r>
            <a:r>
              <a:rPr lang="it-IT" altLang="it-IT" dirty="0"/>
              <a:t> of </a:t>
            </a:r>
            <a:r>
              <a:rPr lang="it-IT" altLang="it-IT" dirty="0" err="1"/>
              <a:t>population</a:t>
            </a:r>
            <a:r>
              <a:rPr lang="it-IT" altLang="it-IT" dirty="0"/>
              <a:t> </a:t>
            </a:r>
            <a:r>
              <a:rPr lang="it-IT" altLang="it-IT" dirty="0" err="1"/>
              <a:t>dynamics</a:t>
            </a:r>
            <a:r>
              <a:rPr lang="it-IT" altLang="it-IT" dirty="0"/>
              <a:t>. An appropriate </a:t>
            </a:r>
            <a:r>
              <a:rPr lang="it-IT" altLang="it-IT" dirty="0" err="1"/>
              <a:t>measurement</a:t>
            </a:r>
            <a:r>
              <a:rPr lang="it-IT" altLang="it-IT" dirty="0"/>
              <a:t> </a:t>
            </a:r>
            <a:r>
              <a:rPr lang="it-IT" altLang="it-IT" dirty="0" err="1"/>
              <a:t>endpoint</a:t>
            </a:r>
            <a:r>
              <a:rPr lang="it-IT" altLang="it-IT" dirty="0"/>
              <a:t> </a:t>
            </a:r>
            <a:r>
              <a:rPr lang="it-IT" altLang="it-IT" dirty="0" err="1"/>
              <a:t>could</a:t>
            </a:r>
            <a:r>
              <a:rPr lang="it-IT" altLang="it-IT" dirty="0"/>
              <a:t> be the relative fitness</a:t>
            </a:r>
          </a:p>
        </p:txBody>
      </p:sp>
      <p:sp>
        <p:nvSpPr>
          <p:cNvPr id="62467" name="Rectangle 4"/>
          <p:cNvSpPr>
            <a:spLocks noGrp="1" noChangeArrowheads="1"/>
          </p:cNvSpPr>
          <p:nvPr>
            <p:ph type="title"/>
          </p:nvPr>
        </p:nvSpPr>
        <p:spPr bwMode="auto">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eaLnBrk="1" hangingPunct="1"/>
            <a:r>
              <a:rPr lang="it-IT" altLang="it-IT" sz="4000" b="0" dirty="0">
                <a:solidFill>
                  <a:srgbClr val="024EA2"/>
                </a:solidFill>
              </a:rPr>
              <a:t>Measurement endpoints</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0300" y="2554479"/>
            <a:ext cx="5612114" cy="1461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6520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idx="1"/>
          </p:nvPr>
        </p:nvSpPr>
        <p:spPr>
          <a:xfrm>
            <a:off x="948380" y="1375032"/>
            <a:ext cx="10905699" cy="3881904"/>
          </a:xfrm>
        </p:spPr>
        <p:txBody>
          <a:bodyPr/>
          <a:lstStyle/>
          <a:p>
            <a:pPr marL="342900" indent="-342900">
              <a:lnSpc>
                <a:spcPts val="1500"/>
              </a:lnSpc>
            </a:pPr>
            <a:r>
              <a:rPr lang="it-IT" altLang="it-IT" sz="1800" b="1" dirty="0" err="1"/>
              <a:t>Lethal</a:t>
            </a:r>
            <a:r>
              <a:rPr lang="it-IT" altLang="it-IT" sz="1800" b="1" dirty="0"/>
              <a:t> vs. </a:t>
            </a:r>
            <a:r>
              <a:rPr lang="it-IT" altLang="it-IT" sz="1800" b="1" dirty="0" err="1"/>
              <a:t>Sublethal</a:t>
            </a:r>
            <a:r>
              <a:rPr lang="it-IT" altLang="it-IT" sz="1800" b="1" dirty="0"/>
              <a:t> </a:t>
            </a:r>
            <a:r>
              <a:rPr lang="it-IT" altLang="it-IT" sz="1800" b="1" dirty="0" err="1"/>
              <a:t>effects</a:t>
            </a:r>
            <a:endParaRPr lang="it-IT" altLang="it-IT" sz="1800" b="1" dirty="0"/>
          </a:p>
          <a:p>
            <a:pPr marL="800100" lvl="1" indent="-342900">
              <a:lnSpc>
                <a:spcPts val="1500"/>
              </a:lnSpc>
            </a:pPr>
            <a:r>
              <a:rPr lang="it-IT" altLang="it-IT" sz="1800" dirty="0" err="1"/>
              <a:t>Sublethal</a:t>
            </a:r>
            <a:r>
              <a:rPr lang="it-IT" altLang="it-IT" sz="1800" dirty="0"/>
              <a:t> </a:t>
            </a:r>
            <a:r>
              <a:rPr lang="it-IT" altLang="it-IT" sz="1800" dirty="0" err="1"/>
              <a:t>effects</a:t>
            </a:r>
            <a:r>
              <a:rPr lang="it-IT" altLang="it-IT" sz="1800" dirty="0"/>
              <a:t> over time </a:t>
            </a:r>
            <a:r>
              <a:rPr lang="it-IT" altLang="it-IT" sz="1800" dirty="0" err="1"/>
              <a:t>may</a:t>
            </a:r>
            <a:r>
              <a:rPr lang="it-IT" altLang="it-IT" sz="1800" dirty="0"/>
              <a:t> </a:t>
            </a:r>
            <a:r>
              <a:rPr lang="it-IT" altLang="it-IT" sz="1800" dirty="0" err="1"/>
              <a:t>lead</a:t>
            </a:r>
            <a:r>
              <a:rPr lang="it-IT" altLang="it-IT" sz="1800" dirty="0"/>
              <a:t> to </a:t>
            </a:r>
            <a:r>
              <a:rPr lang="it-IT" altLang="it-IT" sz="1800" dirty="0" err="1"/>
              <a:t>extinction</a:t>
            </a:r>
            <a:r>
              <a:rPr lang="it-IT" altLang="it-IT" sz="1800" dirty="0"/>
              <a:t> of a </a:t>
            </a:r>
            <a:r>
              <a:rPr lang="it-IT" altLang="it-IT" sz="1800" dirty="0" err="1"/>
              <a:t>local</a:t>
            </a:r>
            <a:r>
              <a:rPr lang="it-IT" altLang="it-IT" sz="1800" dirty="0"/>
              <a:t> </a:t>
            </a:r>
            <a:r>
              <a:rPr lang="it-IT" altLang="it-IT" sz="1800" dirty="0" err="1"/>
              <a:t>population</a:t>
            </a:r>
            <a:endParaRPr lang="it-IT" altLang="it-IT" sz="1800" dirty="0"/>
          </a:p>
          <a:p>
            <a:pPr marL="800100" lvl="1" indent="-342900">
              <a:lnSpc>
                <a:spcPts val="1500"/>
              </a:lnSpc>
            </a:pPr>
            <a:r>
              <a:rPr lang="it-IT" altLang="it-IT" sz="1800" dirty="0" err="1">
                <a:solidFill>
                  <a:schemeClr val="tx1"/>
                </a:solidFill>
              </a:rPr>
              <a:t>Low</a:t>
            </a:r>
            <a:r>
              <a:rPr lang="it-IT" altLang="it-IT" sz="1800" dirty="0">
                <a:solidFill>
                  <a:schemeClr val="tx1"/>
                </a:solidFill>
              </a:rPr>
              <a:t> </a:t>
            </a:r>
            <a:r>
              <a:rPr lang="it-IT" altLang="it-IT" sz="1800" dirty="0" err="1">
                <a:solidFill>
                  <a:schemeClr val="tx1"/>
                </a:solidFill>
              </a:rPr>
              <a:t>risk</a:t>
            </a:r>
            <a:r>
              <a:rPr lang="it-IT" altLang="it-IT" sz="1800" dirty="0">
                <a:solidFill>
                  <a:schemeClr val="tx1"/>
                </a:solidFill>
              </a:rPr>
              <a:t> </a:t>
            </a:r>
            <a:r>
              <a:rPr lang="it-IT" altLang="it-IT" sz="1800" dirty="0" err="1">
                <a:solidFill>
                  <a:schemeClr val="tx1"/>
                </a:solidFill>
              </a:rPr>
              <a:t>pesticides</a:t>
            </a:r>
            <a:r>
              <a:rPr lang="it-IT" altLang="it-IT" sz="1800" dirty="0">
                <a:solidFill>
                  <a:schemeClr val="tx1"/>
                </a:solidFill>
              </a:rPr>
              <a:t> are </a:t>
            </a:r>
            <a:r>
              <a:rPr lang="it-IT" altLang="it-IT" sz="1800" dirty="0" err="1">
                <a:solidFill>
                  <a:schemeClr val="tx1"/>
                </a:solidFill>
              </a:rPr>
              <a:t>unlikely</a:t>
            </a:r>
            <a:r>
              <a:rPr lang="it-IT" altLang="it-IT" sz="1800" dirty="0">
                <a:solidFill>
                  <a:schemeClr val="tx1"/>
                </a:solidFill>
              </a:rPr>
              <a:t> to produce </a:t>
            </a:r>
            <a:r>
              <a:rPr lang="it-IT" altLang="it-IT" sz="1800" dirty="0" err="1">
                <a:solidFill>
                  <a:schemeClr val="tx1"/>
                </a:solidFill>
              </a:rPr>
              <a:t>lethal</a:t>
            </a:r>
            <a:r>
              <a:rPr lang="it-IT" altLang="it-IT" sz="1800" dirty="0">
                <a:solidFill>
                  <a:schemeClr val="tx1"/>
                </a:solidFill>
              </a:rPr>
              <a:t> </a:t>
            </a:r>
            <a:r>
              <a:rPr lang="it-IT" altLang="it-IT" sz="1800" dirty="0" err="1">
                <a:solidFill>
                  <a:schemeClr val="tx1"/>
                </a:solidFill>
              </a:rPr>
              <a:t>effects</a:t>
            </a:r>
            <a:r>
              <a:rPr lang="it-IT" altLang="it-IT" sz="1800" dirty="0">
                <a:solidFill>
                  <a:schemeClr val="tx1"/>
                </a:solidFill>
              </a:rPr>
              <a:t> in a short </a:t>
            </a:r>
            <a:r>
              <a:rPr lang="it-IT" altLang="it-IT" sz="1800" dirty="0" err="1">
                <a:solidFill>
                  <a:schemeClr val="tx1"/>
                </a:solidFill>
              </a:rPr>
              <a:t>period</a:t>
            </a:r>
            <a:endParaRPr lang="it-IT" altLang="it-IT" sz="1800" dirty="0"/>
          </a:p>
          <a:p>
            <a:pPr marL="342900" indent="-342900">
              <a:lnSpc>
                <a:spcPts val="1500"/>
              </a:lnSpc>
            </a:pPr>
            <a:r>
              <a:rPr lang="it-IT" altLang="it-IT" sz="1800" b="1" dirty="0">
                <a:solidFill>
                  <a:schemeClr val="tx1"/>
                </a:solidFill>
              </a:rPr>
              <a:t>Acute vs. </a:t>
            </a:r>
            <a:r>
              <a:rPr lang="it-IT" altLang="it-IT" sz="1800" b="1" dirty="0" err="1">
                <a:solidFill>
                  <a:schemeClr val="tx1"/>
                </a:solidFill>
              </a:rPr>
              <a:t>chronic</a:t>
            </a:r>
            <a:r>
              <a:rPr lang="it-IT" altLang="it-IT" sz="1800" b="1" dirty="0">
                <a:solidFill>
                  <a:schemeClr val="tx1"/>
                </a:solidFill>
              </a:rPr>
              <a:t> </a:t>
            </a:r>
            <a:r>
              <a:rPr lang="it-IT" altLang="it-IT" sz="1800" b="1" dirty="0" err="1">
                <a:solidFill>
                  <a:schemeClr val="tx1"/>
                </a:solidFill>
              </a:rPr>
              <a:t>effects</a:t>
            </a:r>
            <a:endParaRPr lang="it-IT" altLang="it-IT" sz="1800" b="1" dirty="0">
              <a:solidFill>
                <a:schemeClr val="tx1"/>
              </a:solidFill>
            </a:endParaRPr>
          </a:p>
          <a:p>
            <a:pPr marL="800100" lvl="1" indent="-342900"/>
            <a:r>
              <a:rPr lang="it-IT" altLang="it-IT" sz="1800" dirty="0">
                <a:solidFill>
                  <a:schemeClr val="tx1"/>
                </a:solidFill>
              </a:rPr>
              <a:t>Repeated exposure to the stressor may induce effects that are not immediately detectable (adult eclosion is a fundamental parameter to monitor)</a:t>
            </a:r>
            <a:endParaRPr lang="it-IT" altLang="it-IT" sz="1800" dirty="0"/>
          </a:p>
          <a:p>
            <a:pPr marL="0" indent="-457200">
              <a:lnSpc>
                <a:spcPts val="1500"/>
              </a:lnSpc>
            </a:pPr>
            <a:r>
              <a:rPr lang="it-IT" altLang="it-IT" sz="1800" b="1" dirty="0">
                <a:solidFill>
                  <a:schemeClr val="tx1"/>
                </a:solidFill>
                <a:cs typeface="Arial" panose="020B0604020202020204" pitchFamily="34" charset="0"/>
              </a:rPr>
              <a:t>Reproductive effects</a:t>
            </a:r>
          </a:p>
          <a:p>
            <a:pPr marL="800100" lvl="1" indent="-342900"/>
            <a:r>
              <a:rPr lang="it-IT" altLang="it-IT" sz="1800" dirty="0">
                <a:solidFill>
                  <a:schemeClr val="tx1"/>
                </a:solidFill>
                <a:cs typeface="Arial" panose="020B0604020202020204" pitchFamily="34" charset="0"/>
              </a:rPr>
              <a:t>Fertility and fecundity are sensible indicators of population dynamics. An appropriate measurement endpoint could be the relative fitness</a:t>
            </a:r>
            <a:r>
              <a:rPr lang="it-IT" altLang="it-IT" sz="1800" dirty="0">
                <a:solidFill>
                  <a:schemeClr val="tx1"/>
                </a:solidFill>
              </a:rPr>
              <a:t>                                                                     </a:t>
            </a:r>
          </a:p>
          <a:p>
            <a:pPr lvl="3" indent="0">
              <a:buNone/>
            </a:pPr>
            <a:r>
              <a:rPr lang="it-IT" altLang="it-IT" dirty="0"/>
              <a:t>          </a:t>
            </a:r>
          </a:p>
          <a:p>
            <a:pPr lvl="3" indent="0">
              <a:buNone/>
            </a:pPr>
            <a:endParaRPr lang="it-IT" altLang="it-IT" dirty="0">
              <a:solidFill>
                <a:schemeClr val="tx1"/>
              </a:solidFill>
            </a:endParaRPr>
          </a:p>
          <a:p>
            <a:pPr lvl="3" indent="0">
              <a:buNone/>
            </a:pPr>
            <a:r>
              <a:rPr lang="it-IT" altLang="it-IT" dirty="0"/>
              <a:t>      </a:t>
            </a:r>
            <a:r>
              <a:rPr lang="it-IT" altLang="it-IT" dirty="0">
                <a:solidFill>
                  <a:schemeClr val="tx1"/>
                </a:solidFill>
              </a:rPr>
              <a:t>Cascone et al., 2018</a:t>
            </a:r>
          </a:p>
          <a:p>
            <a:pPr marL="800100" lvl="1" indent="-342900"/>
            <a:endParaRPr lang="it-IT" altLang="it-IT" dirty="0">
              <a:solidFill>
                <a:schemeClr val="tx1"/>
              </a:solidFill>
            </a:endParaRPr>
          </a:p>
          <a:p>
            <a:pPr marL="800100" lvl="1" indent="-342900">
              <a:buFont typeface="Arial" pitchFamily="34" charset="0"/>
              <a:buChar char="•"/>
            </a:pPr>
            <a:endParaRPr lang="it-IT" altLang="it-IT" dirty="0">
              <a:solidFill>
                <a:schemeClr val="tx1"/>
              </a:solidFill>
            </a:endParaRPr>
          </a:p>
        </p:txBody>
      </p:sp>
      <p:sp>
        <p:nvSpPr>
          <p:cNvPr id="62467" name="Rectangle 4"/>
          <p:cNvSpPr>
            <a:spLocks noGrp="1" noChangeArrowheads="1"/>
          </p:cNvSpPr>
          <p:nvPr>
            <p:ph type="title"/>
          </p:nvPr>
        </p:nvSpPr>
        <p:spPr bwMode="auto">
          <a:xfrm>
            <a:off x="3226084" y="482860"/>
            <a:ext cx="7407669" cy="78235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eaLnBrk="1" hangingPunct="1"/>
            <a:r>
              <a:rPr lang="it-IT" altLang="it-IT" sz="4000" b="0" dirty="0">
                <a:solidFill>
                  <a:srgbClr val="024EA2"/>
                </a:solidFill>
                <a:latin typeface="Arial" panose="020B0604020202020204" pitchFamily="34" charset="0"/>
                <a:cs typeface="Arial" panose="020B0604020202020204" pitchFamily="34" charset="0"/>
              </a:rPr>
              <a:t>Measurement endpoints</a:t>
            </a:r>
            <a:endParaRPr lang="it-IT" altLang="it-IT" sz="4000" b="0" dirty="0">
              <a:solidFill>
                <a:srgbClr val="024EA2"/>
              </a:solidFill>
            </a:endParaRPr>
          </a:p>
        </p:txBody>
      </p:sp>
      <p:pic>
        <p:nvPicPr>
          <p:cNvPr id="1126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7921" y="5050658"/>
            <a:ext cx="2581154" cy="1807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271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3028949" y="595876"/>
            <a:ext cx="9022637" cy="78235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nSpc>
                <a:spcPct val="80000"/>
              </a:lnSpc>
            </a:pPr>
            <a:r>
              <a:rPr lang="en-GB" sz="3600" b="0" dirty="0"/>
              <a:t>How can an ecological response occur</a:t>
            </a:r>
            <a:endParaRPr lang="it-IT" altLang="it-IT" sz="3600" b="0" dirty="0">
              <a:solidFill>
                <a:schemeClr val="accent2"/>
              </a:solidFill>
              <a:latin typeface="Verdana" pitchFamily="34" charset="0"/>
            </a:endParaRPr>
          </a:p>
        </p:txBody>
      </p:sp>
      <p:pic>
        <p:nvPicPr>
          <p:cNvPr id="20530" name="Picture 50" descr="Figure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1605" y="1577975"/>
            <a:ext cx="799147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1" name="Text Box 51"/>
          <p:cNvSpPr txBox="1">
            <a:spLocks noChangeArrowheads="1"/>
          </p:cNvSpPr>
          <p:nvPr/>
        </p:nvSpPr>
        <p:spPr bwMode="auto">
          <a:xfrm>
            <a:off x="1649412" y="5061795"/>
            <a:ext cx="8893175" cy="120032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en-GB" altLang="it-IT" b="1" dirty="0" err="1"/>
              <a:t>Tritrophic</a:t>
            </a:r>
            <a:r>
              <a:rPr lang="en-GB" altLang="it-IT" b="1" dirty="0"/>
              <a:t> interactions showing (1) GM plant, (2) herbivore or </a:t>
            </a:r>
            <a:r>
              <a:rPr lang="en-GB" altLang="it-IT" b="1" dirty="0" err="1"/>
              <a:t>detrivore</a:t>
            </a:r>
            <a:r>
              <a:rPr lang="en-GB" altLang="it-IT" b="1" dirty="0"/>
              <a:t>, and (3) higher order consumer (such as natural enemy). TP is transgenic product, QP is plant quality, QH is herbivore quality and ER is the ecological response (e.g. death, delayed development) by the natural enemies. </a:t>
            </a:r>
            <a:r>
              <a:rPr lang="en-GB" altLang="it-IT" b="1" dirty="0">
                <a:solidFill>
                  <a:schemeClr val="accent2"/>
                </a:solidFill>
              </a:rPr>
              <a:t>Andow et al., 2006</a:t>
            </a:r>
            <a:endParaRPr lang="it-IT" altLang="it-IT" b="1" dirty="0">
              <a:solidFill>
                <a:schemeClr val="accent2"/>
              </a:solidFill>
            </a:endParaRPr>
          </a:p>
        </p:txBody>
      </p:sp>
    </p:spTree>
    <p:extLst>
      <p:ext uri="{BB962C8B-B14F-4D97-AF65-F5344CB8AC3E}">
        <p14:creationId xmlns:p14="http://schemas.microsoft.com/office/powerpoint/2010/main" val="338066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593892" y="1785761"/>
            <a:ext cx="7672150" cy="3286478"/>
          </a:xfrm>
        </p:spPr>
      </p:pic>
      <p:sp>
        <p:nvSpPr>
          <p:cNvPr id="141314" name="Titolo 1"/>
          <p:cNvSpPr>
            <a:spLocks noGrp="1"/>
          </p:cNvSpPr>
          <p:nvPr>
            <p:ph type="title"/>
          </p:nvPr>
        </p:nvSpPr>
        <p:spPr/>
        <p:txBody>
          <a:bodyPr vert="horz" lIns="90351" tIns="44276" rIns="90351" bIns="44276" rtlCol="0" anchor="b" anchorCtr="0">
            <a:noAutofit/>
          </a:bodyPr>
          <a:lstStyle/>
          <a:p>
            <a:r>
              <a:rPr lang="it-IT" altLang="it-IT" b="1" dirty="0">
                <a:solidFill>
                  <a:srgbClr val="024EA2"/>
                </a:solidFill>
                <a:latin typeface="Verdana" pitchFamily="34" charset="0"/>
              </a:rPr>
              <a:t>Direct vs. </a:t>
            </a:r>
            <a:r>
              <a:rPr lang="it-IT" altLang="it-IT" b="1" dirty="0" err="1">
                <a:solidFill>
                  <a:srgbClr val="024EA2"/>
                </a:solidFill>
                <a:latin typeface="Verdana" pitchFamily="34" charset="0"/>
              </a:rPr>
              <a:t>Indirect</a:t>
            </a:r>
            <a:r>
              <a:rPr lang="it-IT" altLang="it-IT" b="1" dirty="0">
                <a:solidFill>
                  <a:srgbClr val="024EA2"/>
                </a:solidFill>
                <a:latin typeface="Verdana" pitchFamily="34" charset="0"/>
              </a:rPr>
              <a:t> </a:t>
            </a:r>
            <a:r>
              <a:rPr lang="it-IT" altLang="it-IT" b="1" dirty="0" err="1">
                <a:solidFill>
                  <a:srgbClr val="024EA2"/>
                </a:solidFill>
                <a:latin typeface="Verdana" pitchFamily="34" charset="0"/>
              </a:rPr>
              <a:t>effects</a:t>
            </a:r>
            <a:endParaRPr lang="it-IT" altLang="it-IT" b="1" dirty="0">
              <a:solidFill>
                <a:srgbClr val="024EA2"/>
              </a:solidFill>
              <a:latin typeface="Verdana" pitchFamily="34" charset="0"/>
            </a:endParaRPr>
          </a:p>
        </p:txBody>
      </p:sp>
      <p:sp>
        <p:nvSpPr>
          <p:cNvPr id="141316" name="Text Box 4"/>
          <p:cNvSpPr txBox="1">
            <a:spLocks noChangeArrowheads="1"/>
          </p:cNvSpPr>
          <p:nvPr/>
        </p:nvSpPr>
        <p:spPr bwMode="auto">
          <a:xfrm>
            <a:off x="8112200" y="6413278"/>
            <a:ext cx="2520305" cy="40009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0" tIns="45715" rIns="91430" bIns="45715">
            <a:spAutoFit/>
          </a:bodyPr>
          <a:lstStyle/>
          <a:p>
            <a:pPr>
              <a:spcBef>
                <a:spcPct val="50000"/>
              </a:spcBef>
            </a:pPr>
            <a:r>
              <a:rPr lang="it-IT" altLang="it-IT" sz="2000" dirty="0" err="1">
                <a:solidFill>
                  <a:schemeClr val="accent2"/>
                </a:solidFill>
              </a:rPr>
              <a:t>Naranjo</a:t>
            </a:r>
            <a:r>
              <a:rPr lang="it-IT" altLang="it-IT" sz="2000" dirty="0">
                <a:solidFill>
                  <a:schemeClr val="accent2"/>
                </a:solidFill>
              </a:rPr>
              <a:t>, 2009</a:t>
            </a:r>
          </a:p>
        </p:txBody>
      </p:sp>
    </p:spTree>
    <p:extLst>
      <p:ext uri="{BB962C8B-B14F-4D97-AF65-F5344CB8AC3E}">
        <p14:creationId xmlns:p14="http://schemas.microsoft.com/office/powerpoint/2010/main" val="3939167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it-IT" altLang="it-IT" b="1" dirty="0">
                <a:solidFill>
                  <a:schemeClr val="tx1"/>
                </a:solidFill>
                <a:cs typeface="Tahoma" pitchFamily="34" charset="0"/>
              </a:rPr>
              <a:t>Natural </a:t>
            </a:r>
            <a:r>
              <a:rPr lang="it-IT" altLang="it-IT" b="1" dirty="0" err="1">
                <a:solidFill>
                  <a:schemeClr val="tx1"/>
                </a:solidFill>
                <a:cs typeface="Tahoma" pitchFamily="34" charset="0"/>
              </a:rPr>
              <a:t>Predation</a:t>
            </a:r>
            <a:r>
              <a:rPr lang="it-IT" altLang="it-IT" b="1" dirty="0">
                <a:solidFill>
                  <a:schemeClr val="tx1"/>
                </a:solidFill>
                <a:cs typeface="Tahoma" pitchFamily="34" charset="0"/>
              </a:rPr>
              <a:t> on CPB </a:t>
            </a:r>
            <a:r>
              <a:rPr lang="it-IT" altLang="it-IT" b="1" dirty="0" err="1">
                <a:solidFill>
                  <a:schemeClr val="tx1"/>
                </a:solidFill>
                <a:cs typeface="Tahoma" pitchFamily="34" charset="0"/>
              </a:rPr>
              <a:t>Eggmasses</a:t>
            </a:r>
            <a:endParaRPr lang="en-GB" altLang="it-IT" b="1" dirty="0">
              <a:solidFill>
                <a:schemeClr val="tx1"/>
              </a:solidFill>
              <a:cs typeface="Tahoma" pitchFamily="34" charset="0"/>
            </a:endParaRPr>
          </a:p>
        </p:txBody>
      </p:sp>
      <p:graphicFrame>
        <p:nvGraphicFramePr>
          <p:cNvPr id="28675" name="Object 3"/>
          <p:cNvGraphicFramePr>
            <a:graphicFrameLocks noChangeAspect="1"/>
          </p:cNvGraphicFramePr>
          <p:nvPr>
            <p:extLst>
              <p:ext uri="{D42A27DB-BD31-4B8C-83A1-F6EECF244321}">
                <p14:modId xmlns:p14="http://schemas.microsoft.com/office/powerpoint/2010/main" val="3869112041"/>
              </p:ext>
            </p:extLst>
          </p:nvPr>
        </p:nvGraphicFramePr>
        <p:xfrm>
          <a:off x="6157244" y="4024152"/>
          <a:ext cx="4320480" cy="2613406"/>
        </p:xfrm>
        <a:graphic>
          <a:graphicData uri="http://schemas.openxmlformats.org/presentationml/2006/ole">
            <mc:AlternateContent xmlns:mc="http://schemas.openxmlformats.org/markup-compatibility/2006">
              <mc:Choice xmlns:v="urn:schemas-microsoft-com:vml" Requires="v">
                <p:oleObj name="Grafico" r:id="rId3" imgW="4677032" imgH="2676715" progId="Excel.Chart.8">
                  <p:embed/>
                </p:oleObj>
              </mc:Choice>
              <mc:Fallback>
                <p:oleObj name="Grafico" r:id="rId3" imgW="4677032" imgH="2676715" progId="Excel.Chart.8">
                  <p:embed/>
                  <p:pic>
                    <p:nvPicPr>
                      <p:cNvPr id="28675"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7244" y="4024152"/>
                        <a:ext cx="4320480" cy="2613406"/>
                      </a:xfrm>
                      <a:prstGeom prst="rect">
                        <a:avLst/>
                      </a:prstGeom>
                      <a:noFill/>
                      <a:ln>
                        <a:noFill/>
                      </a:ln>
                      <a:effectLst/>
                    </p:spPr>
                  </p:pic>
                </p:oleObj>
              </mc:Fallback>
            </mc:AlternateContent>
          </a:graphicData>
        </a:graphic>
      </p:graphicFrame>
      <p:graphicFrame>
        <p:nvGraphicFramePr>
          <p:cNvPr id="28676" name="Object 4"/>
          <p:cNvGraphicFramePr>
            <a:graphicFrameLocks noChangeAspect="1"/>
          </p:cNvGraphicFramePr>
          <p:nvPr>
            <p:extLst>
              <p:ext uri="{D42A27DB-BD31-4B8C-83A1-F6EECF244321}">
                <p14:modId xmlns:p14="http://schemas.microsoft.com/office/powerpoint/2010/main" val="1484026308"/>
              </p:ext>
            </p:extLst>
          </p:nvPr>
        </p:nvGraphicFramePr>
        <p:xfrm>
          <a:off x="1894805" y="1615846"/>
          <a:ext cx="4139952" cy="2720540"/>
        </p:xfrm>
        <a:graphic>
          <a:graphicData uri="http://schemas.openxmlformats.org/presentationml/2006/ole">
            <mc:AlternateContent xmlns:mc="http://schemas.openxmlformats.org/markup-compatibility/2006">
              <mc:Choice xmlns:v="urn:schemas-microsoft-com:vml" Requires="v">
                <p:oleObj name="Grafico" r:id="rId5" imgW="4667639" imgH="2914909" progId="Excel.Chart.8">
                  <p:embed/>
                </p:oleObj>
              </mc:Choice>
              <mc:Fallback>
                <p:oleObj name="Grafico" r:id="rId5" imgW="4667639" imgH="2914909" progId="Excel.Chart.8">
                  <p:embed/>
                  <p:pic>
                    <p:nvPicPr>
                      <p:cNvPr id="28676"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4805" y="1615846"/>
                        <a:ext cx="4139952" cy="2720540"/>
                      </a:xfrm>
                      <a:prstGeom prst="rect">
                        <a:avLst/>
                      </a:prstGeom>
                      <a:noFill/>
                      <a:ln>
                        <a:noFill/>
                      </a:ln>
                      <a:effectLst/>
                    </p:spPr>
                  </p:pic>
                </p:oleObj>
              </mc:Fallback>
            </mc:AlternateContent>
          </a:graphicData>
        </a:graphic>
      </p:graphicFrame>
      <p:pic>
        <p:nvPicPr>
          <p:cNvPr id="28677" name="Picture 5" descr="coccinell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24864" y="1723177"/>
            <a:ext cx="12954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6" descr="Orius_MT01_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48664" y="2995452"/>
            <a:ext cx="13716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8679" name="Object 7"/>
          <p:cNvGraphicFramePr>
            <a:graphicFrameLocks noChangeAspect="1"/>
          </p:cNvGraphicFramePr>
          <p:nvPr/>
        </p:nvGraphicFramePr>
        <p:xfrm>
          <a:off x="1676400" y="4374977"/>
          <a:ext cx="1752600" cy="1304925"/>
        </p:xfrm>
        <a:graphic>
          <a:graphicData uri="http://schemas.openxmlformats.org/presentationml/2006/ole">
            <mc:AlternateContent xmlns:mc="http://schemas.openxmlformats.org/markup-compatibility/2006">
              <mc:Choice xmlns:v="urn:schemas-microsoft-com:vml" Requires="v">
                <p:oleObj name="Image" r:id="rId9" imgW="6912813" imgH="5146488" progId="Photoshop.Image.4">
                  <p:embed/>
                </p:oleObj>
              </mc:Choice>
              <mc:Fallback>
                <p:oleObj name="Image" r:id="rId9" imgW="6912813" imgH="5146488" progId="Photoshop.Image.4">
                  <p:embed/>
                  <p:pic>
                    <p:nvPicPr>
                      <p:cNvPr id="28679" name="Object 7"/>
                      <p:cNvPicPr>
                        <a:picLocks noChangeAspect="1" noChangeArrowheads="1"/>
                      </p:cNvPicPr>
                      <p:nvPr/>
                    </p:nvPicPr>
                    <p:blipFill>
                      <a:blip r:embed="rId10">
                        <a:lum bright="-12000" contrast="12000"/>
                        <a:extLst>
                          <a:ext uri="{28A0092B-C50C-407E-A947-70E740481C1C}">
                            <a14:useLocalDpi xmlns:a14="http://schemas.microsoft.com/office/drawing/2010/main" val="0"/>
                          </a:ext>
                        </a:extLst>
                      </a:blip>
                      <a:srcRect/>
                      <a:stretch>
                        <a:fillRect/>
                      </a:stretch>
                    </p:blipFill>
                    <p:spPr bwMode="auto">
                      <a:xfrm>
                        <a:off x="1676400" y="4374977"/>
                        <a:ext cx="175260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8680" name="Picture 8" descr="bug">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82812" y="4375780"/>
            <a:ext cx="160972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9" descr="damselbug">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51988" y="2005966"/>
            <a:ext cx="219392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6157244" y="711255"/>
            <a:ext cx="4498174" cy="707886"/>
          </a:xfrm>
          <a:prstGeom prst="rect">
            <a:avLst/>
          </a:prstGeom>
          <a:noFill/>
        </p:spPr>
        <p:txBody>
          <a:bodyPr wrap="square" rtlCol="0">
            <a:spAutoFit/>
          </a:bodyPr>
          <a:lstStyle/>
          <a:p>
            <a:r>
              <a:rPr lang="it-IT" altLang="it-IT" sz="4000" dirty="0">
                <a:latin typeface="+mj-lt"/>
                <a:ea typeface="+mj-ea"/>
                <a:cs typeface="Tahoma" pitchFamily="34" charset="0"/>
              </a:rPr>
              <a:t>Arpaia et al., 2009</a:t>
            </a:r>
            <a:endParaRPr lang="it-IT" sz="4000" dirty="0">
              <a:latin typeface="+mj-lt"/>
              <a:ea typeface="+mj-ea"/>
              <a:cs typeface="Tahoma" pitchFamily="34" charset="0"/>
            </a:endParaRPr>
          </a:p>
        </p:txBody>
      </p:sp>
    </p:spTree>
    <p:extLst>
      <p:ext uri="{BB962C8B-B14F-4D97-AF65-F5344CB8AC3E}">
        <p14:creationId xmlns:p14="http://schemas.microsoft.com/office/powerpoint/2010/main" val="2746956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19</a:t>
            </a:fld>
            <a:endParaRPr lang="en-GB"/>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641" y="1340768"/>
            <a:ext cx="6579497"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9828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id="{A6C69497-AE7B-4E22-8C31-9929216162AB}"/>
              </a:ext>
            </a:extLst>
          </p:cNvPr>
          <p:cNvSpPr>
            <a:spLocks noGrp="1"/>
          </p:cNvSpPr>
          <p:nvPr>
            <p:ph idx="1"/>
          </p:nvPr>
        </p:nvSpPr>
        <p:spPr/>
        <p:txBody>
          <a:bodyPr/>
          <a:lstStyle/>
          <a:p>
            <a:r>
              <a:rPr lang="it-IT" sz="2800" dirty="0" err="1"/>
              <a:t>Defining</a:t>
            </a:r>
            <a:r>
              <a:rPr lang="it-IT" sz="2800" dirty="0"/>
              <a:t> </a:t>
            </a:r>
            <a:r>
              <a:rPr lang="it-IT" sz="2800" dirty="0" err="1"/>
              <a:t>what</a:t>
            </a:r>
            <a:r>
              <a:rPr lang="it-IT" sz="2800" dirty="0"/>
              <a:t> are non-target </a:t>
            </a:r>
            <a:r>
              <a:rPr lang="it-IT" sz="2800" dirty="0" err="1"/>
              <a:t>organisms</a:t>
            </a:r>
            <a:r>
              <a:rPr lang="it-IT" sz="2800" dirty="0"/>
              <a:t> and </a:t>
            </a:r>
            <a:r>
              <a:rPr lang="it-IT" sz="2800" dirty="0" err="1"/>
              <a:t>why</a:t>
            </a:r>
            <a:r>
              <a:rPr lang="it-IT" sz="2800" dirty="0"/>
              <a:t> </a:t>
            </a:r>
            <a:r>
              <a:rPr lang="it-IT" sz="2800" dirty="0" err="1"/>
              <a:t>they</a:t>
            </a:r>
            <a:r>
              <a:rPr lang="it-IT" sz="2800" dirty="0"/>
              <a:t> are </a:t>
            </a:r>
            <a:r>
              <a:rPr lang="it-IT" sz="2800" dirty="0" err="1"/>
              <a:t>relevant</a:t>
            </a:r>
            <a:r>
              <a:rPr lang="it-IT" sz="2800" dirty="0"/>
              <a:t> for </a:t>
            </a:r>
            <a:r>
              <a:rPr lang="it-IT" sz="2800" dirty="0" err="1"/>
              <a:t>environmental</a:t>
            </a:r>
            <a:r>
              <a:rPr lang="it-IT" sz="2800" dirty="0"/>
              <a:t> risk </a:t>
            </a:r>
            <a:r>
              <a:rPr lang="it-IT" sz="2800" dirty="0" err="1"/>
              <a:t>assessment</a:t>
            </a:r>
            <a:r>
              <a:rPr lang="it-IT" sz="2800" dirty="0"/>
              <a:t> (ERA)</a:t>
            </a:r>
          </a:p>
          <a:p>
            <a:r>
              <a:rPr lang="it-IT" sz="2800" dirty="0" err="1"/>
              <a:t>Selecting</a:t>
            </a:r>
            <a:r>
              <a:rPr lang="it-IT" sz="2800" dirty="0"/>
              <a:t> </a:t>
            </a:r>
            <a:r>
              <a:rPr lang="it-IT" sz="2800" dirty="0" err="1"/>
              <a:t>focal</a:t>
            </a:r>
            <a:r>
              <a:rPr lang="it-IT" sz="2800" dirty="0"/>
              <a:t> non-target </a:t>
            </a:r>
            <a:r>
              <a:rPr lang="it-IT" sz="2800" dirty="0" err="1"/>
              <a:t>organisms</a:t>
            </a:r>
            <a:r>
              <a:rPr lang="it-IT" sz="2800" dirty="0"/>
              <a:t> for ERA</a:t>
            </a:r>
          </a:p>
          <a:p>
            <a:r>
              <a:rPr lang="it-IT" sz="2800" dirty="0"/>
              <a:t>How to </a:t>
            </a:r>
            <a:r>
              <a:rPr lang="it-IT" sz="2800" dirty="0" err="1"/>
              <a:t>detect</a:t>
            </a:r>
            <a:r>
              <a:rPr lang="it-IT" sz="2800" dirty="0"/>
              <a:t> </a:t>
            </a:r>
            <a:r>
              <a:rPr lang="it-IT" sz="2800" dirty="0" err="1"/>
              <a:t>effects</a:t>
            </a:r>
            <a:r>
              <a:rPr lang="it-IT" sz="2800" dirty="0"/>
              <a:t> on non-target </a:t>
            </a:r>
            <a:r>
              <a:rPr lang="it-IT" sz="2800" dirty="0" err="1"/>
              <a:t>organisms</a:t>
            </a:r>
            <a:endParaRPr lang="it-IT" sz="2800" dirty="0"/>
          </a:p>
          <a:p>
            <a:r>
              <a:rPr lang="it-IT" sz="2800" dirty="0"/>
              <a:t>Thinking </a:t>
            </a:r>
            <a:r>
              <a:rPr lang="it-IT" sz="2800" dirty="0" err="1"/>
              <a:t>beyond</a:t>
            </a:r>
            <a:r>
              <a:rPr lang="it-IT" sz="2800" dirty="0"/>
              <a:t> </a:t>
            </a:r>
            <a:r>
              <a:rPr lang="it-IT" sz="2800" dirty="0" err="1"/>
              <a:t>ecotoxicology</a:t>
            </a:r>
            <a:endParaRPr lang="it-IT" sz="2800" dirty="0"/>
          </a:p>
          <a:p>
            <a:endParaRPr lang="it-IT" sz="2800" dirty="0"/>
          </a:p>
        </p:txBody>
      </p:sp>
      <p:sp>
        <p:nvSpPr>
          <p:cNvPr id="3" name="Titolo 2">
            <a:extLst>
              <a:ext uri="{FF2B5EF4-FFF2-40B4-BE49-F238E27FC236}">
                <a16:creationId xmlns:a16="http://schemas.microsoft.com/office/drawing/2014/main" id="{F655631D-182F-0B22-4532-D0601ED38703}"/>
              </a:ext>
            </a:extLst>
          </p:cNvPr>
          <p:cNvSpPr>
            <a:spLocks noGrp="1"/>
          </p:cNvSpPr>
          <p:nvPr>
            <p:ph type="title"/>
          </p:nvPr>
        </p:nvSpPr>
        <p:spPr/>
        <p:txBody>
          <a:bodyPr/>
          <a:lstStyle/>
          <a:p>
            <a:r>
              <a:rPr lang="it-IT" dirty="0" err="1"/>
              <a:t>What</a:t>
            </a:r>
            <a:r>
              <a:rPr lang="it-IT" dirty="0"/>
              <a:t> to </a:t>
            </a:r>
            <a:r>
              <a:rPr lang="it-IT" dirty="0" err="1"/>
              <a:t>expect</a:t>
            </a:r>
            <a:r>
              <a:rPr lang="it-IT" dirty="0"/>
              <a:t> from </a:t>
            </a:r>
            <a:r>
              <a:rPr lang="it-IT" dirty="0" err="1"/>
              <a:t>this</a:t>
            </a:r>
            <a:r>
              <a:rPr lang="it-IT" dirty="0"/>
              <a:t> </a:t>
            </a:r>
            <a:r>
              <a:rPr lang="it-IT" dirty="0" err="1"/>
              <a:t>lecture</a:t>
            </a:r>
            <a:endParaRPr lang="it-IT" dirty="0"/>
          </a:p>
        </p:txBody>
      </p:sp>
    </p:spTree>
    <p:extLst>
      <p:ext uri="{BB962C8B-B14F-4D97-AF65-F5344CB8AC3E}">
        <p14:creationId xmlns:p14="http://schemas.microsoft.com/office/powerpoint/2010/main" val="1959392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20</a:t>
            </a:fld>
            <a:endParaRPr lang="en-GB"/>
          </a:p>
        </p:txBody>
      </p:sp>
      <p:sp>
        <p:nvSpPr>
          <p:cNvPr id="2" name="Titolo 1"/>
          <p:cNvSpPr>
            <a:spLocks noGrp="1"/>
          </p:cNvSpPr>
          <p:nvPr>
            <p:ph type="title"/>
          </p:nvPr>
        </p:nvSpPr>
        <p:spPr>
          <a:xfrm>
            <a:off x="2957031" y="452593"/>
            <a:ext cx="8457372" cy="782357"/>
          </a:xfrm>
        </p:spPr>
        <p:txBody>
          <a:bodyPr/>
          <a:lstStyle/>
          <a:p>
            <a:pPr eaLnBrk="1" hangingPunct="1"/>
            <a:r>
              <a:rPr lang="it-IT" dirty="0" err="1">
                <a:solidFill>
                  <a:srgbClr val="024EA2"/>
                </a:solidFill>
              </a:rPr>
              <a:t>History</a:t>
            </a:r>
            <a:r>
              <a:rPr lang="it-IT" dirty="0">
                <a:solidFill>
                  <a:srgbClr val="024EA2"/>
                </a:solidFill>
              </a:rPr>
              <a:t> of </a:t>
            </a:r>
            <a:r>
              <a:rPr lang="it-IT" dirty="0" err="1">
                <a:solidFill>
                  <a:srgbClr val="024EA2"/>
                </a:solidFill>
              </a:rPr>
              <a:t>safe</a:t>
            </a:r>
            <a:r>
              <a:rPr lang="it-IT" dirty="0">
                <a:solidFill>
                  <a:srgbClr val="024EA2"/>
                </a:solidFill>
              </a:rPr>
              <a:t> use for </a:t>
            </a:r>
            <a:r>
              <a:rPr lang="it-IT" dirty="0" err="1">
                <a:solidFill>
                  <a:srgbClr val="024EA2"/>
                </a:solidFill>
              </a:rPr>
              <a:t>pesticides</a:t>
            </a:r>
            <a:r>
              <a:rPr lang="it-IT" dirty="0">
                <a:solidFill>
                  <a:srgbClr val="024EA2"/>
                </a:solidFill>
              </a:rPr>
              <a:t>?</a:t>
            </a:r>
          </a:p>
        </p:txBody>
      </p:sp>
      <p:sp>
        <p:nvSpPr>
          <p:cNvPr id="4" name="CasellaDiTesto 3"/>
          <p:cNvSpPr txBox="1"/>
          <p:nvPr/>
        </p:nvSpPr>
        <p:spPr>
          <a:xfrm>
            <a:off x="379122" y="1841438"/>
            <a:ext cx="4610568" cy="1569660"/>
          </a:xfrm>
          <a:prstGeom prst="rect">
            <a:avLst/>
          </a:prstGeom>
          <a:noFill/>
        </p:spPr>
        <p:txBody>
          <a:bodyPr wrap="square" rtlCol="0">
            <a:spAutoFit/>
          </a:bodyPr>
          <a:lstStyle/>
          <a:p>
            <a:r>
              <a:rPr lang="it-IT" sz="2400" dirty="0"/>
              <a:t>The </a:t>
            </a:r>
            <a:r>
              <a:rPr lang="it-IT" sz="2400" dirty="0" err="1"/>
              <a:t>classical</a:t>
            </a:r>
            <a:r>
              <a:rPr lang="it-IT" sz="2400" dirty="0"/>
              <a:t> </a:t>
            </a:r>
            <a:r>
              <a:rPr lang="it-IT" sz="2400" dirty="0" err="1"/>
              <a:t>ecotoxicological</a:t>
            </a:r>
            <a:r>
              <a:rPr lang="it-IT" sz="2400" dirty="0"/>
              <a:t> </a:t>
            </a:r>
            <a:r>
              <a:rPr lang="it-IT" sz="2400" dirty="0" err="1"/>
              <a:t>approach</a:t>
            </a:r>
            <a:r>
              <a:rPr lang="it-IT" sz="2400" dirty="0"/>
              <a:t> </a:t>
            </a:r>
            <a:r>
              <a:rPr lang="it-IT" sz="2400" dirty="0" err="1"/>
              <a:t>has</a:t>
            </a:r>
            <a:r>
              <a:rPr lang="it-IT" sz="2400" dirty="0"/>
              <a:t> </a:t>
            </a:r>
            <a:r>
              <a:rPr lang="it-IT" sz="2400" dirty="0" err="1"/>
              <a:t>worked</a:t>
            </a:r>
            <a:r>
              <a:rPr lang="it-IT" sz="2400" dirty="0"/>
              <a:t> </a:t>
            </a:r>
            <a:r>
              <a:rPr lang="it-IT" sz="2400" dirty="0" err="1"/>
              <a:t>normally</a:t>
            </a:r>
            <a:r>
              <a:rPr lang="it-IT" sz="2400" dirty="0"/>
              <a:t> </a:t>
            </a:r>
            <a:r>
              <a:rPr lang="it-IT" sz="2400" dirty="0" err="1"/>
              <a:t>well</a:t>
            </a:r>
            <a:r>
              <a:rPr lang="it-IT" sz="2400" dirty="0"/>
              <a:t> for </a:t>
            </a:r>
            <a:r>
              <a:rPr lang="it-IT" sz="2400" dirty="0" err="1"/>
              <a:t>pesticides</a:t>
            </a:r>
            <a:r>
              <a:rPr lang="it-IT" sz="2400" dirty="0"/>
              <a:t> for </a:t>
            </a:r>
            <a:r>
              <a:rPr lang="it-IT" sz="2400" dirty="0" err="1"/>
              <a:t>many</a:t>
            </a:r>
            <a:r>
              <a:rPr lang="it-IT" sz="2400" dirty="0"/>
              <a:t> </a:t>
            </a:r>
            <a:r>
              <a:rPr lang="it-IT" sz="2400" dirty="0" err="1"/>
              <a:t>years</a:t>
            </a:r>
            <a:r>
              <a:rPr lang="it-IT" sz="2400" dirty="0"/>
              <a:t>, </a:t>
            </a:r>
            <a:r>
              <a:rPr lang="it-IT" sz="2400" dirty="0" err="1"/>
              <a:t>however</a:t>
            </a:r>
            <a:r>
              <a:rPr lang="it-IT" sz="2400" dirty="0"/>
              <a:t>…</a:t>
            </a:r>
          </a:p>
        </p:txBody>
      </p:sp>
      <p:sp>
        <p:nvSpPr>
          <p:cNvPr id="7" name="TextBox 6">
            <a:extLst>
              <a:ext uri="{FF2B5EF4-FFF2-40B4-BE49-F238E27FC236}">
                <a16:creationId xmlns:a16="http://schemas.microsoft.com/office/drawing/2014/main" id="{D4416336-1560-47E7-9F8C-A58EF2F6C7EF}"/>
              </a:ext>
            </a:extLst>
          </p:cNvPr>
          <p:cNvSpPr txBox="1"/>
          <p:nvPr/>
        </p:nvSpPr>
        <p:spPr>
          <a:xfrm>
            <a:off x="10425776" y="382106"/>
            <a:ext cx="576064"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pic>
        <p:nvPicPr>
          <p:cNvPr id="6" name="Immagine 5">
            <a:extLst>
              <a:ext uri="{FF2B5EF4-FFF2-40B4-BE49-F238E27FC236}">
                <a16:creationId xmlns:a16="http://schemas.microsoft.com/office/drawing/2014/main" id="{E98B66E7-C6ED-1119-43A9-37F181562627}"/>
              </a:ext>
            </a:extLst>
          </p:cNvPr>
          <p:cNvPicPr>
            <a:picLocks noChangeAspect="1"/>
          </p:cNvPicPr>
          <p:nvPr/>
        </p:nvPicPr>
        <p:blipFill>
          <a:blip r:embed="rId2"/>
          <a:stretch>
            <a:fillRect/>
          </a:stretch>
        </p:blipFill>
        <p:spPr>
          <a:xfrm>
            <a:off x="5965535" y="1399653"/>
            <a:ext cx="5148368" cy="4527013"/>
          </a:xfrm>
          <a:prstGeom prst="rect">
            <a:avLst/>
          </a:prstGeom>
        </p:spPr>
      </p:pic>
    </p:spTree>
    <p:extLst>
      <p:ext uri="{BB962C8B-B14F-4D97-AF65-F5344CB8AC3E}">
        <p14:creationId xmlns:p14="http://schemas.microsoft.com/office/powerpoint/2010/main" val="3954440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21</a:t>
            </a:fld>
            <a:endParaRPr lang="en-GB"/>
          </a:p>
        </p:txBody>
      </p:sp>
      <p:sp>
        <p:nvSpPr>
          <p:cNvPr id="2" name="Titolo 1"/>
          <p:cNvSpPr>
            <a:spLocks noGrp="1"/>
          </p:cNvSpPr>
          <p:nvPr>
            <p:ph type="title"/>
          </p:nvPr>
        </p:nvSpPr>
        <p:spPr>
          <a:xfrm>
            <a:off x="3359649" y="482860"/>
            <a:ext cx="6840808" cy="782357"/>
          </a:xfrm>
        </p:spPr>
        <p:txBody>
          <a:bodyPr/>
          <a:lstStyle/>
          <a:p>
            <a:pPr algn="ctr"/>
            <a:r>
              <a:rPr lang="it-IT" dirty="0" err="1">
                <a:solidFill>
                  <a:srgbClr val="024EA2"/>
                </a:solidFill>
              </a:rPr>
              <a:t>Neonicotinoids</a:t>
            </a:r>
            <a:endParaRPr lang="it-IT" dirty="0">
              <a:solidFill>
                <a:srgbClr val="024EA2"/>
              </a:solidFill>
            </a:endParaRPr>
          </a:p>
        </p:txBody>
      </p:sp>
      <p:sp>
        <p:nvSpPr>
          <p:cNvPr id="4" name="CasellaDiTesto 3"/>
          <p:cNvSpPr txBox="1"/>
          <p:nvPr/>
        </p:nvSpPr>
        <p:spPr>
          <a:xfrm>
            <a:off x="447674" y="1415420"/>
            <a:ext cx="5746108" cy="4524315"/>
          </a:xfrm>
          <a:prstGeom prst="rect">
            <a:avLst/>
          </a:prstGeom>
          <a:noFill/>
        </p:spPr>
        <p:txBody>
          <a:bodyPr wrap="square" rtlCol="0">
            <a:spAutoFit/>
          </a:bodyPr>
          <a:lstStyle/>
          <a:p>
            <a:pPr marL="342900" indent="-342900" algn="just">
              <a:buFont typeface="Arial" panose="020B0604020202020204" pitchFamily="34" charset="0"/>
              <a:buChar char="•"/>
            </a:pPr>
            <a:r>
              <a:rPr lang="en-US" sz="2400" dirty="0"/>
              <a:t>Based on the Risk Assessment Conclusions published by EFSA for the active substances </a:t>
            </a:r>
            <a:r>
              <a:rPr lang="en-US" sz="2400" b="1" dirty="0">
                <a:solidFill>
                  <a:schemeClr val="accent4"/>
                </a:solidFill>
              </a:rPr>
              <a:t>clothianidin, imidacloprid and thiamethoxam</a:t>
            </a:r>
            <a:r>
              <a:rPr lang="en-US" sz="2400" dirty="0"/>
              <a:t>,</a:t>
            </a:r>
            <a:r>
              <a:rPr lang="en-US" sz="2400" b="1" dirty="0">
                <a:solidFill>
                  <a:schemeClr val="accent4"/>
                </a:solidFill>
              </a:rPr>
              <a:t> </a:t>
            </a:r>
            <a:r>
              <a:rPr lang="en-US" sz="2400" dirty="0"/>
              <a:t>the EC Implementing Regulations published on 30 May 2018 indicates all outdoor uses of the three substances are banned and only the use in permanent greenhouses remains possible.</a:t>
            </a:r>
          </a:p>
          <a:p>
            <a:pPr marL="342900" indent="-342900" algn="just">
              <a:buFont typeface="Arial" panose="020B0604020202020204" pitchFamily="34" charset="0"/>
              <a:buChar char="•"/>
            </a:pPr>
            <a:r>
              <a:rPr lang="en-US" sz="2400" dirty="0"/>
              <a:t>A fourth neonicotinoid, thiacloprid was banned in November 2019</a:t>
            </a:r>
            <a:endParaRPr lang="it-IT" sz="2400" dirty="0" err="1"/>
          </a:p>
        </p:txBody>
      </p:sp>
      <p:sp>
        <p:nvSpPr>
          <p:cNvPr id="6" name="TextBox 5">
            <a:extLst>
              <a:ext uri="{FF2B5EF4-FFF2-40B4-BE49-F238E27FC236}">
                <a16:creationId xmlns:a16="http://schemas.microsoft.com/office/drawing/2014/main" id="{08F56468-7CCE-43E8-9AA0-8AD68DD5542F}"/>
              </a:ext>
            </a:extLst>
          </p:cNvPr>
          <p:cNvSpPr txBox="1"/>
          <p:nvPr/>
        </p:nvSpPr>
        <p:spPr>
          <a:xfrm>
            <a:off x="9624392" y="332657"/>
            <a:ext cx="576064"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pic>
        <p:nvPicPr>
          <p:cNvPr id="5" name="Immagine 4">
            <a:extLst>
              <a:ext uri="{FF2B5EF4-FFF2-40B4-BE49-F238E27FC236}">
                <a16:creationId xmlns:a16="http://schemas.microsoft.com/office/drawing/2014/main" id="{994CDE21-75C0-6AA8-EC9B-782228A38AC3}"/>
              </a:ext>
            </a:extLst>
          </p:cNvPr>
          <p:cNvPicPr>
            <a:picLocks noChangeAspect="1"/>
          </p:cNvPicPr>
          <p:nvPr/>
        </p:nvPicPr>
        <p:blipFill>
          <a:blip r:embed="rId2"/>
          <a:stretch>
            <a:fillRect/>
          </a:stretch>
        </p:blipFill>
        <p:spPr>
          <a:xfrm>
            <a:off x="6567477" y="1606971"/>
            <a:ext cx="5372110" cy="3181624"/>
          </a:xfrm>
          <a:prstGeom prst="rect">
            <a:avLst/>
          </a:prstGeom>
        </p:spPr>
      </p:pic>
    </p:spTree>
    <p:extLst>
      <p:ext uri="{BB962C8B-B14F-4D97-AF65-F5344CB8AC3E}">
        <p14:creationId xmlns:p14="http://schemas.microsoft.com/office/powerpoint/2010/main" val="26429019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a:xfrm>
            <a:off x="848473" y="2544970"/>
            <a:ext cx="10905699" cy="3881904"/>
          </a:xfrm>
        </p:spPr>
        <p:txBody>
          <a:bodyPr/>
          <a:lstStyle/>
          <a:p>
            <a:pPr algn="just"/>
            <a:r>
              <a:rPr lang="en-US" altLang="it-IT" sz="2800" dirty="0">
                <a:solidFill>
                  <a:schemeClr val="tx2"/>
                </a:solidFill>
              </a:rPr>
              <a:t>Extrapolation of lab studies to field situation (Birch et al., 2007; Duan et al., 2010.) </a:t>
            </a:r>
          </a:p>
          <a:p>
            <a:pPr algn="just"/>
            <a:r>
              <a:rPr lang="en-US" altLang="it-IT" sz="2800" dirty="0">
                <a:solidFill>
                  <a:schemeClr val="tx2"/>
                </a:solidFill>
              </a:rPr>
              <a:t>Chronic effects are rarely considered</a:t>
            </a:r>
          </a:p>
          <a:p>
            <a:pPr algn="just"/>
            <a:r>
              <a:rPr lang="en-US" altLang="it-IT" sz="2800" dirty="0">
                <a:solidFill>
                  <a:schemeClr val="tx2"/>
                </a:solidFill>
              </a:rPr>
              <a:t>For GMOs ignores possible position or pleiotropic effects due to the genetic modification</a:t>
            </a:r>
          </a:p>
          <a:p>
            <a:pPr algn="just"/>
            <a:r>
              <a:rPr lang="en-US" altLang="it-IT" sz="2800" dirty="0">
                <a:solidFill>
                  <a:schemeClr val="tx2"/>
                </a:solidFill>
              </a:rPr>
              <a:t>Ignores unintended effects</a:t>
            </a:r>
          </a:p>
          <a:p>
            <a:endParaRPr lang="en-US" altLang="it-IT" dirty="0">
              <a:solidFill>
                <a:schemeClr val="tx1"/>
              </a:solidFill>
              <a:latin typeface="Verdana" pitchFamily="34" charset="0"/>
            </a:endParaRPr>
          </a:p>
        </p:txBody>
      </p:sp>
      <p:sp>
        <p:nvSpPr>
          <p:cNvPr id="79874" name="Rectangle 2"/>
          <p:cNvSpPr>
            <a:spLocks noGrp="1" noChangeArrowheads="1"/>
          </p:cNvSpPr>
          <p:nvPr>
            <p:ph type="title"/>
          </p:nvPr>
        </p:nvSpPr>
        <p:spPr bwMode="auto">
          <a:xfrm>
            <a:off x="2537186" y="661958"/>
            <a:ext cx="8529478" cy="78235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lnSpc>
                <a:spcPct val="80000"/>
              </a:lnSpc>
            </a:pPr>
            <a:r>
              <a:rPr lang="it-IT" altLang="it-IT" sz="4000" b="0" dirty="0">
                <a:latin typeface="Verdana" pitchFamily="34" charset="0"/>
              </a:rPr>
              <a:t>Limitations of the eco-toxicological concept for ERA</a:t>
            </a:r>
          </a:p>
        </p:txBody>
      </p:sp>
      <p:sp>
        <p:nvSpPr>
          <p:cNvPr id="5" name="TextBox 4">
            <a:extLst>
              <a:ext uri="{FF2B5EF4-FFF2-40B4-BE49-F238E27FC236}">
                <a16:creationId xmlns:a16="http://schemas.microsoft.com/office/drawing/2014/main" id="{17D9717E-F85A-4636-A097-B1573C444CA6}"/>
              </a:ext>
            </a:extLst>
          </p:cNvPr>
          <p:cNvSpPr txBox="1"/>
          <p:nvPr/>
        </p:nvSpPr>
        <p:spPr>
          <a:xfrm>
            <a:off x="10600437" y="200293"/>
            <a:ext cx="576064" cy="461665"/>
          </a:xfrm>
          <a:prstGeom prst="rect">
            <a:avLst/>
          </a:prstGeom>
          <a:noFill/>
        </p:spPr>
        <p:txBody>
          <a:bodyPr wrap="square" rtlCol="0">
            <a:spAutoFit/>
          </a:bodyPr>
          <a:lstStyle/>
          <a:p>
            <a:r>
              <a:rPr lang="fr-BE" sz="2400" dirty="0">
                <a:solidFill>
                  <a:srgbClr val="0F5494"/>
                </a:solidFill>
              </a:rPr>
              <a:t>*</a:t>
            </a:r>
            <a:endParaRPr lang="en-GB" sz="2400" dirty="0" err="1">
              <a:solidFill>
                <a:srgbClr val="0F5494"/>
              </a:solidFill>
            </a:endParaRPr>
          </a:p>
        </p:txBody>
      </p:sp>
    </p:spTree>
    <p:extLst>
      <p:ext uri="{BB962C8B-B14F-4D97-AF65-F5344CB8AC3E}">
        <p14:creationId xmlns:p14="http://schemas.microsoft.com/office/powerpoint/2010/main" val="1629538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idx="1"/>
          </p:nvPr>
        </p:nvSpPr>
        <p:spPr>
          <a:xfrm>
            <a:off x="373950" y="1614825"/>
            <a:ext cx="6883686" cy="782357"/>
          </a:xfrm>
        </p:spPr>
        <p:txBody>
          <a:bodyPr/>
          <a:lstStyle/>
          <a:p>
            <a:pPr marL="273050" indent="-273050" algn="just">
              <a:lnSpc>
                <a:spcPct val="90000"/>
              </a:lnSpc>
              <a:spcBef>
                <a:spcPct val="0"/>
              </a:spcBef>
              <a:buNone/>
            </a:pPr>
            <a:r>
              <a:rPr lang="it-IT" altLang="it-IT" sz="1800" dirty="0">
                <a:ea typeface="Verdana" panose="020B0604030504040204" pitchFamily="34" charset="0"/>
              </a:rPr>
              <a:t>Non-</a:t>
            </a:r>
            <a:r>
              <a:rPr lang="it-IT" altLang="it-IT" sz="1800" dirty="0" err="1">
                <a:ea typeface="Verdana" panose="020B0604030504040204" pitchFamily="34" charset="0"/>
              </a:rPr>
              <a:t>toxic</a:t>
            </a:r>
            <a:r>
              <a:rPr lang="it-IT" altLang="it-IT" sz="1800" dirty="0">
                <a:ea typeface="Verdana" panose="020B0604030504040204" pitchFamily="34" charset="0"/>
              </a:rPr>
              <a:t> </a:t>
            </a:r>
            <a:r>
              <a:rPr lang="it-IT" altLang="it-IT" sz="1800" dirty="0" err="1">
                <a:ea typeface="Verdana" panose="020B0604030504040204" pitchFamily="34" charset="0"/>
              </a:rPr>
              <a:t>effects</a:t>
            </a:r>
            <a:r>
              <a:rPr lang="it-IT" altLang="it-IT" sz="1800" dirty="0">
                <a:ea typeface="Verdana" panose="020B0604030504040204" pitchFamily="34" charset="0"/>
              </a:rPr>
              <a:t> </a:t>
            </a:r>
            <a:r>
              <a:rPr lang="it-IT" altLang="it-IT" sz="1800" dirty="0" err="1">
                <a:ea typeface="Verdana" panose="020B0604030504040204" pitchFamily="34" charset="0"/>
              </a:rPr>
              <a:t>might</a:t>
            </a:r>
            <a:r>
              <a:rPr lang="it-IT" altLang="it-IT" sz="1800" dirty="0">
                <a:ea typeface="Verdana" panose="020B0604030504040204" pitchFamily="34" charset="0"/>
              </a:rPr>
              <a:t> </a:t>
            </a:r>
            <a:r>
              <a:rPr lang="it-IT" altLang="it-IT" sz="1800" dirty="0" err="1">
                <a:ea typeface="Verdana" panose="020B0604030504040204" pitchFamily="34" charset="0"/>
              </a:rPr>
              <a:t>also</a:t>
            </a:r>
            <a:r>
              <a:rPr lang="it-IT" altLang="it-IT" sz="1800" dirty="0">
                <a:ea typeface="Verdana" panose="020B0604030504040204" pitchFamily="34" charset="0"/>
              </a:rPr>
              <a:t> be </a:t>
            </a:r>
            <a:r>
              <a:rPr lang="it-IT" altLang="it-IT" sz="1800" dirty="0" err="1">
                <a:ea typeface="Verdana" panose="020B0604030504040204" pitchFamily="34" charset="0"/>
              </a:rPr>
              <a:t>important</a:t>
            </a:r>
            <a:r>
              <a:rPr lang="it-IT" altLang="it-IT" sz="1800" dirty="0">
                <a:ea typeface="Verdana" panose="020B0604030504040204" pitchFamily="34" charset="0"/>
              </a:rPr>
              <a:t>, e.g., for </a:t>
            </a:r>
            <a:r>
              <a:rPr lang="it-IT" altLang="it-IT" sz="1800" dirty="0" err="1">
                <a:ea typeface="Verdana" panose="020B0604030504040204" pitchFamily="34" charset="0"/>
              </a:rPr>
              <a:t>pollinators</a:t>
            </a:r>
            <a:r>
              <a:rPr lang="it-IT" altLang="it-IT" sz="1800" dirty="0">
                <a:ea typeface="Verdana" panose="020B0604030504040204" pitchFamily="34" charset="0"/>
              </a:rPr>
              <a:t> (Arpaia et al., 2006)</a:t>
            </a:r>
          </a:p>
          <a:p>
            <a:pPr marL="273050" indent="-273050" algn="just">
              <a:lnSpc>
                <a:spcPct val="90000"/>
              </a:lnSpc>
              <a:spcBef>
                <a:spcPts val="600"/>
              </a:spcBef>
              <a:buNone/>
            </a:pPr>
            <a:endParaRPr lang="it-IT" altLang="it-IT" sz="1800" dirty="0">
              <a:ea typeface="Verdana" panose="020B0604030504040204" pitchFamily="34" charset="0"/>
            </a:endParaRPr>
          </a:p>
          <a:p>
            <a:pPr marL="0" indent="0" algn="l">
              <a:buNone/>
            </a:pPr>
            <a:endParaRPr lang="en-GB" sz="2000" dirty="0">
              <a:latin typeface="Verdana" panose="020B0604030504040204" pitchFamily="34" charset="0"/>
              <a:ea typeface="Verdana" panose="020B0604030504040204" pitchFamily="34" charset="0"/>
            </a:endParaRPr>
          </a:p>
        </p:txBody>
      </p:sp>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23</a:t>
            </a:fld>
            <a:endParaRPr lang="en-GB"/>
          </a:p>
        </p:txBody>
      </p:sp>
      <p:sp>
        <p:nvSpPr>
          <p:cNvPr id="6" name="Title 5"/>
          <p:cNvSpPr>
            <a:spLocks noGrp="1"/>
          </p:cNvSpPr>
          <p:nvPr>
            <p:ph type="title"/>
          </p:nvPr>
        </p:nvSpPr>
        <p:spPr/>
        <p:txBody>
          <a:bodyPr/>
          <a:lstStyle/>
          <a:p>
            <a:pPr algn="l"/>
            <a:r>
              <a:rPr lang="it-IT" altLang="it-IT" dirty="0">
                <a:solidFill>
                  <a:srgbClr val="024EA2"/>
                </a:solidFill>
                <a:latin typeface="+mn-lt"/>
              </a:rPr>
              <a:t>Cry3Bb-expressing </a:t>
            </a:r>
            <a:r>
              <a:rPr lang="it-IT" altLang="it-IT" dirty="0" err="1">
                <a:solidFill>
                  <a:srgbClr val="024EA2"/>
                </a:solidFill>
                <a:latin typeface="+mn-lt"/>
              </a:rPr>
              <a:t>eggplants</a:t>
            </a:r>
            <a:endParaRPr lang="en-GB" dirty="0">
              <a:solidFill>
                <a:srgbClr val="024EA2"/>
              </a:solidFill>
              <a:latin typeface="+mn-lt"/>
            </a:endParaRPr>
          </a:p>
        </p:txBody>
      </p:sp>
      <p:pic>
        <p:nvPicPr>
          <p:cNvPr id="8" name="Picture 3" descr="OBSERVER1"/>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22696" r="22696"/>
          <a:stretch>
            <a:fillRect/>
          </a:stretch>
        </p:blipFill>
        <p:spPr bwMode="auto">
          <a:xfrm>
            <a:off x="7843950" y="1447120"/>
            <a:ext cx="3376223" cy="468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a:extLst>
              <a:ext uri="{FF2B5EF4-FFF2-40B4-BE49-F238E27FC236}">
                <a16:creationId xmlns:a16="http://schemas.microsoft.com/office/drawing/2014/main" id="{28ABD062-3D42-618D-0AF5-D923591903D8}"/>
              </a:ext>
            </a:extLst>
          </p:cNvPr>
          <p:cNvPicPr>
            <a:picLocks noChangeAspect="1"/>
          </p:cNvPicPr>
          <p:nvPr/>
        </p:nvPicPr>
        <p:blipFill>
          <a:blip r:embed="rId3"/>
          <a:stretch>
            <a:fillRect/>
          </a:stretch>
        </p:blipFill>
        <p:spPr>
          <a:xfrm>
            <a:off x="528141" y="2397182"/>
            <a:ext cx="6106518" cy="4048887"/>
          </a:xfrm>
          <a:prstGeom prst="rect">
            <a:avLst/>
          </a:prstGeom>
        </p:spPr>
      </p:pic>
    </p:spTree>
    <p:extLst>
      <p:ext uri="{BB962C8B-B14F-4D97-AF65-F5344CB8AC3E}">
        <p14:creationId xmlns:p14="http://schemas.microsoft.com/office/powerpoint/2010/main" val="23227336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24</a:t>
            </a:fld>
            <a:endParaRPr lang="en-GB"/>
          </a:p>
        </p:txBody>
      </p:sp>
      <p:sp>
        <p:nvSpPr>
          <p:cNvPr id="6" name="Title 5"/>
          <p:cNvSpPr>
            <a:spLocks noGrp="1"/>
          </p:cNvSpPr>
          <p:nvPr>
            <p:ph type="title"/>
          </p:nvPr>
        </p:nvSpPr>
        <p:spPr>
          <a:xfrm>
            <a:off x="3028950" y="482860"/>
            <a:ext cx="7666448" cy="782357"/>
          </a:xfrm>
        </p:spPr>
        <p:txBody>
          <a:bodyPr/>
          <a:lstStyle/>
          <a:p>
            <a:pPr algn="ctr"/>
            <a:r>
              <a:rPr lang="it-IT" altLang="it-IT" dirty="0" err="1">
                <a:solidFill>
                  <a:srgbClr val="024EA2"/>
                </a:solidFill>
                <a:latin typeface="+mn-lt"/>
              </a:rPr>
              <a:t>Vacuum</a:t>
            </a:r>
            <a:r>
              <a:rPr lang="it-IT" altLang="it-IT" dirty="0">
                <a:solidFill>
                  <a:srgbClr val="024EA2"/>
                </a:solidFill>
                <a:latin typeface="+mn-lt"/>
              </a:rPr>
              <a:t> </a:t>
            </a:r>
            <a:r>
              <a:rPr lang="it-IT" altLang="it-IT" dirty="0" err="1">
                <a:solidFill>
                  <a:srgbClr val="024EA2"/>
                </a:solidFill>
                <a:latin typeface="+mn-lt"/>
              </a:rPr>
              <a:t>extraction</a:t>
            </a:r>
            <a:r>
              <a:rPr lang="it-IT" altLang="it-IT" dirty="0">
                <a:solidFill>
                  <a:srgbClr val="024EA2"/>
                </a:solidFill>
                <a:latin typeface="+mn-lt"/>
              </a:rPr>
              <a:t> of </a:t>
            </a:r>
            <a:r>
              <a:rPr lang="it-IT" altLang="it-IT" dirty="0" err="1">
                <a:solidFill>
                  <a:srgbClr val="024EA2"/>
                </a:solidFill>
                <a:latin typeface="+mn-lt"/>
              </a:rPr>
              <a:t>volatiles</a:t>
            </a:r>
            <a:endParaRPr lang="en-GB" dirty="0">
              <a:solidFill>
                <a:srgbClr val="024EA2"/>
              </a:solidFill>
              <a:latin typeface="+mn-lt"/>
            </a:endParaRPr>
          </a:p>
        </p:txBody>
      </p:sp>
      <p:pic>
        <p:nvPicPr>
          <p:cNvPr id="9" name="Picture 6" descr="sito ferrandina 1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2144" y="1916832"/>
            <a:ext cx="297134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ggetto 4"/>
          <p:cNvGraphicFramePr>
            <a:graphicFrameLocks noChangeAspect="1"/>
          </p:cNvGraphicFramePr>
          <p:nvPr/>
        </p:nvGraphicFramePr>
        <p:xfrm>
          <a:off x="1661022" y="1991034"/>
          <a:ext cx="5371083" cy="3814230"/>
        </p:xfrm>
        <a:graphic>
          <a:graphicData uri="http://schemas.openxmlformats.org/presentationml/2006/ole">
            <mc:AlternateContent xmlns:mc="http://schemas.openxmlformats.org/markup-compatibility/2006">
              <mc:Choice xmlns:v="urn:schemas-microsoft-com:vml" Requires="v">
                <p:oleObj name="Grafico" r:id="rId3" imgW="5772049" imgH="4657657" progId="Excel.Chart.8">
                  <p:embed/>
                </p:oleObj>
              </mc:Choice>
              <mc:Fallback>
                <p:oleObj name="Grafico" r:id="rId3" imgW="5772049" imgH="4657657" progId="Excel.Chart.8">
                  <p:embed/>
                  <p:pic>
                    <p:nvPicPr>
                      <p:cNvPr id="5" name="Ogget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1022" y="1991034"/>
                        <a:ext cx="5371083" cy="381423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08919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mappa, atlante&#10;&#10;Descrizione generata automaticamente">
            <a:extLst>
              <a:ext uri="{FF2B5EF4-FFF2-40B4-BE49-F238E27FC236}">
                <a16:creationId xmlns:a16="http://schemas.microsoft.com/office/drawing/2014/main" id="{B11E587F-22DF-C1A2-4F8B-2A5ABDD61C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94" y="1392844"/>
            <a:ext cx="6142383" cy="4837126"/>
          </a:xfrm>
          <a:prstGeom prst="rect">
            <a:avLst/>
          </a:prstGeom>
          <a:noFill/>
          <a:ln w="28575">
            <a:solidFill>
              <a:srgbClr val="6FA528"/>
            </a:solidFill>
          </a:ln>
        </p:spPr>
      </p:pic>
      <p:sp>
        <p:nvSpPr>
          <p:cNvPr id="12" name="Content Placeholder 2">
            <a:extLst>
              <a:ext uri="{FF2B5EF4-FFF2-40B4-BE49-F238E27FC236}">
                <a16:creationId xmlns:a16="http://schemas.microsoft.com/office/drawing/2014/main" id="{430FDA55-2C52-296B-60B1-356E988AF918}"/>
              </a:ext>
            </a:extLst>
          </p:cNvPr>
          <p:cNvSpPr>
            <a:spLocks noGrp="1"/>
          </p:cNvSpPr>
          <p:nvPr>
            <p:ph idx="1"/>
          </p:nvPr>
        </p:nvSpPr>
        <p:spPr>
          <a:xfrm>
            <a:off x="6790162" y="2008655"/>
            <a:ext cx="5185815" cy="3769957"/>
          </a:xfrm>
        </p:spPr>
        <p:txBody>
          <a:bodyPr/>
          <a:lstStyle/>
          <a:p>
            <a:pPr>
              <a:lnSpc>
                <a:spcPct val="115000"/>
              </a:lnSpc>
              <a:spcAft>
                <a:spcPts val="1000"/>
              </a:spcAft>
            </a:pPr>
            <a:r>
              <a:rPr lang="en-US" sz="18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Drought tolerance is a complex quantitative polygenic trait controlled by a large number of genes</a:t>
            </a: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it-IT" sz="1800" kern="100" dirty="0">
                <a:solidFill>
                  <a:srgbClr val="000000"/>
                </a:solidFill>
                <a:latin typeface="Arial" panose="020B0604020202020204" pitchFamily="34" charset="0"/>
                <a:cs typeface="Times New Roman" panose="02020603050405020304" pitchFamily="18" charset="0"/>
              </a:rPr>
              <a:t>and </a:t>
            </a:r>
            <a:r>
              <a:rPr lang="it-IT" sz="1800" kern="100" dirty="0" err="1">
                <a:solidFill>
                  <a:srgbClr val="000000"/>
                </a:solidFill>
                <a:latin typeface="Arial" panose="020B0604020202020204" pitchFamily="34" charset="0"/>
                <a:cs typeface="Times New Roman" panose="02020603050405020304" pitchFamily="18" charset="0"/>
              </a:rPr>
              <a:t>thus</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it</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is</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difficult</a:t>
            </a:r>
            <a:r>
              <a:rPr lang="it-IT" sz="1800" kern="100" dirty="0">
                <a:solidFill>
                  <a:srgbClr val="000000"/>
                </a:solidFill>
                <a:latin typeface="Arial" panose="020B0604020202020204" pitchFamily="34" charset="0"/>
                <a:cs typeface="Times New Roman" panose="02020603050405020304" pitchFamily="18" charset="0"/>
              </a:rPr>
              <a:t> to </a:t>
            </a:r>
            <a:r>
              <a:rPr lang="it-IT" sz="1800" kern="100" dirty="0" err="1">
                <a:solidFill>
                  <a:srgbClr val="000000"/>
                </a:solidFill>
                <a:latin typeface="Arial" panose="020B0604020202020204" pitchFamily="34" charset="0"/>
                <a:cs typeface="Times New Roman" panose="02020603050405020304" pitchFamily="18" charset="0"/>
              </a:rPr>
              <a:t>understand</a:t>
            </a:r>
            <a:r>
              <a:rPr lang="it-IT" sz="1800" kern="100" dirty="0">
                <a:solidFill>
                  <a:srgbClr val="000000"/>
                </a:solidFill>
                <a:latin typeface="Arial" panose="020B0604020202020204" pitchFamily="34" charset="0"/>
                <a:cs typeface="Times New Roman" panose="02020603050405020304" pitchFamily="18" charset="0"/>
              </a:rPr>
              <a:t> the </a:t>
            </a:r>
            <a:r>
              <a:rPr lang="it-IT" sz="1800" kern="100" dirty="0" err="1">
                <a:solidFill>
                  <a:srgbClr val="000000"/>
                </a:solidFill>
                <a:latin typeface="Arial" panose="020B0604020202020204" pitchFamily="34" charset="0"/>
                <a:cs typeface="Times New Roman" panose="02020603050405020304" pitchFamily="18" charset="0"/>
              </a:rPr>
              <a:t>molecular</a:t>
            </a:r>
            <a:r>
              <a:rPr lang="it-IT" sz="1800" kern="100" dirty="0">
                <a:solidFill>
                  <a:srgbClr val="000000"/>
                </a:solidFill>
                <a:latin typeface="Arial" panose="020B0604020202020204" pitchFamily="34" charset="0"/>
                <a:cs typeface="Times New Roman" panose="02020603050405020304" pitchFamily="18" charset="0"/>
              </a:rPr>
              <a:t> and </a:t>
            </a:r>
            <a:r>
              <a:rPr lang="it-IT" sz="1800" kern="100" dirty="0" err="1">
                <a:solidFill>
                  <a:srgbClr val="000000"/>
                </a:solidFill>
                <a:latin typeface="Arial" panose="020B0604020202020204" pitchFamily="34" charset="0"/>
                <a:cs typeface="Times New Roman" panose="02020603050405020304" pitchFamily="18" charset="0"/>
              </a:rPr>
              <a:t>physiological</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mechanisms</a:t>
            </a:r>
            <a:endParaRPr lang="it-IT" sz="1800" kern="100" dirty="0">
              <a:solidFill>
                <a:srgbClr val="000000"/>
              </a:solidFill>
              <a:latin typeface="Arial" panose="020B0604020202020204" pitchFamily="34" charset="0"/>
              <a:cs typeface="Times New Roman" panose="02020603050405020304" pitchFamily="18" charset="0"/>
            </a:endParaRPr>
          </a:p>
          <a:p>
            <a:pPr marL="342900" lvl="0" indent="-342900">
              <a:spcAft>
                <a:spcPts val="600"/>
              </a:spcAft>
              <a:buSzPts val="1250"/>
              <a:buFont typeface="Arial" panose="020B0604020202020204" pitchFamily="34" charset="0"/>
              <a:buAutoNum type="arabicPeriod"/>
            </a:pPr>
            <a:r>
              <a:rPr lang="en-US" sz="1800"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Osmoprotectants</a:t>
            </a:r>
            <a:r>
              <a:rPr lang="en-US" sz="18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metabolites and protective genes</a:t>
            </a:r>
          </a:p>
          <a:p>
            <a:pPr marL="342900" lvl="0" indent="-342900">
              <a:spcAft>
                <a:spcPts val="600"/>
              </a:spcAft>
              <a:buSzPts val="1250"/>
              <a:buFont typeface="Arial" panose="020B0604020202020204" pitchFamily="34" charset="0"/>
              <a:buAutoNum type="arabicPeriod"/>
            </a:pPr>
            <a:r>
              <a:rPr lang="en-US" sz="18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transcription factors and signaling molecules</a:t>
            </a:r>
            <a:endParaRPr lang="it-IT"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a:p>
            <a:pPr lvl="1"/>
            <a:endParaRPr lang="en-US" dirty="0"/>
          </a:p>
        </p:txBody>
      </p:sp>
      <p:sp>
        <p:nvSpPr>
          <p:cNvPr id="11" name="Title 3">
            <a:extLst>
              <a:ext uri="{FF2B5EF4-FFF2-40B4-BE49-F238E27FC236}">
                <a16:creationId xmlns:a16="http://schemas.microsoft.com/office/drawing/2014/main" id="{DFC9ECDA-1678-725A-ECC0-5BFABAD186C7}"/>
              </a:ext>
            </a:extLst>
          </p:cNvPr>
          <p:cNvSpPr>
            <a:spLocks noGrp="1"/>
          </p:cNvSpPr>
          <p:nvPr>
            <p:ph type="title"/>
          </p:nvPr>
        </p:nvSpPr>
        <p:spPr>
          <a:xfrm>
            <a:off x="3982483" y="441559"/>
            <a:ext cx="7487858" cy="807411"/>
          </a:xfrm>
          <a:solidFill>
            <a:schemeClr val="bg1"/>
          </a:solidFill>
        </p:spPr>
        <p:txBody>
          <a:bodyPr/>
          <a:lstStyle/>
          <a:p>
            <a:r>
              <a:rPr lang="en-US" sz="4000" dirty="0"/>
              <a:t>Resistance to abiotic stresses</a:t>
            </a:r>
          </a:p>
        </p:txBody>
      </p:sp>
      <p:sp>
        <p:nvSpPr>
          <p:cNvPr id="5" name="CasellaDiTesto 4">
            <a:extLst>
              <a:ext uri="{FF2B5EF4-FFF2-40B4-BE49-F238E27FC236}">
                <a16:creationId xmlns:a16="http://schemas.microsoft.com/office/drawing/2014/main" id="{0B224830-F1DA-EDC0-0818-C09E1C22D249}"/>
              </a:ext>
            </a:extLst>
          </p:cNvPr>
          <p:cNvSpPr txBox="1"/>
          <p:nvPr/>
        </p:nvSpPr>
        <p:spPr>
          <a:xfrm>
            <a:off x="6817659" y="1392844"/>
            <a:ext cx="4908176" cy="461665"/>
          </a:xfrm>
          <a:prstGeom prst="rect">
            <a:avLst/>
          </a:prstGeom>
          <a:noFill/>
        </p:spPr>
        <p:txBody>
          <a:bodyPr wrap="square" rtlCol="0">
            <a:spAutoFit/>
          </a:bodyPr>
          <a:lstStyle/>
          <a:p>
            <a:r>
              <a:rPr lang="it-IT" sz="2400" b="1" dirty="0" err="1">
                <a:solidFill>
                  <a:srgbClr val="00B050"/>
                </a:solidFill>
              </a:rPr>
              <a:t>Genetically</a:t>
            </a:r>
            <a:r>
              <a:rPr lang="it-IT" sz="2400" b="1" dirty="0">
                <a:solidFill>
                  <a:srgbClr val="00B050"/>
                </a:solidFill>
              </a:rPr>
              <a:t> </a:t>
            </a:r>
            <a:r>
              <a:rPr lang="it-IT" sz="2400" b="1" dirty="0" err="1">
                <a:solidFill>
                  <a:srgbClr val="00B050"/>
                </a:solidFill>
              </a:rPr>
              <a:t>modified</a:t>
            </a:r>
            <a:r>
              <a:rPr lang="it-IT" sz="2400" b="1" dirty="0">
                <a:solidFill>
                  <a:srgbClr val="00B050"/>
                </a:solidFill>
              </a:rPr>
              <a:t> </a:t>
            </a:r>
            <a:r>
              <a:rPr lang="it-IT" sz="2400" b="1" dirty="0" err="1">
                <a:solidFill>
                  <a:srgbClr val="00B050"/>
                </a:solidFill>
              </a:rPr>
              <a:t>wheat</a:t>
            </a:r>
            <a:endParaRPr lang="it-IT" sz="2400" b="1" dirty="0">
              <a:solidFill>
                <a:srgbClr val="00B050"/>
              </a:solidFill>
            </a:endParaRPr>
          </a:p>
        </p:txBody>
      </p:sp>
    </p:spTree>
    <p:extLst>
      <p:ext uri="{BB962C8B-B14F-4D97-AF65-F5344CB8AC3E}">
        <p14:creationId xmlns:p14="http://schemas.microsoft.com/office/powerpoint/2010/main" val="27703495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B839EA67-55A4-F9C3-5F10-2138319EC6D3}"/>
              </a:ext>
            </a:extLst>
          </p:cNvPr>
          <p:cNvSpPr>
            <a:spLocks noGrp="1"/>
          </p:cNvSpPr>
          <p:nvPr>
            <p:ph type="body" sz="quarter" idx="3"/>
          </p:nvPr>
        </p:nvSpPr>
        <p:spPr/>
        <p:txBody>
          <a:bodyPr/>
          <a:lstStyle/>
          <a:p>
            <a:r>
              <a:rPr lang="it-IT" dirty="0" err="1"/>
              <a:t>Limitations</a:t>
            </a:r>
            <a:r>
              <a:rPr lang="it-IT" dirty="0"/>
              <a:t> of </a:t>
            </a:r>
            <a:r>
              <a:rPr lang="it-IT" dirty="0" err="1"/>
              <a:t>transgenesis</a:t>
            </a:r>
            <a:endParaRPr lang="it-IT" dirty="0"/>
          </a:p>
        </p:txBody>
      </p:sp>
      <p:sp>
        <p:nvSpPr>
          <p:cNvPr id="9" name="Segnaposto contenuto 8">
            <a:extLst>
              <a:ext uri="{FF2B5EF4-FFF2-40B4-BE49-F238E27FC236}">
                <a16:creationId xmlns:a16="http://schemas.microsoft.com/office/drawing/2014/main" id="{906092F9-6701-A3DE-A0CF-7275AAA5D136}"/>
              </a:ext>
            </a:extLst>
          </p:cNvPr>
          <p:cNvSpPr>
            <a:spLocks noGrp="1"/>
          </p:cNvSpPr>
          <p:nvPr>
            <p:ph sz="quarter" idx="4"/>
          </p:nvPr>
        </p:nvSpPr>
        <p:spPr>
          <a:xfrm>
            <a:off x="5930283" y="2576099"/>
            <a:ext cx="5425105" cy="3097331"/>
          </a:xfrm>
        </p:spPr>
        <p:txBody>
          <a:bodyPr/>
          <a:lstStyle/>
          <a:p>
            <a:pPr>
              <a:spcAft>
                <a:spcPts val="0"/>
              </a:spcAft>
            </a:pPr>
            <a:r>
              <a:rPr lang="en-US" sz="1800" dirty="0">
                <a:solidFill>
                  <a:srgbClr val="000000"/>
                </a:solidFill>
                <a:effectLst/>
                <a:latin typeface="Arial" panose="020B0604020202020204" pitchFamily="34" charset="0"/>
                <a:ea typeface="Calibri" panose="020F0502020204030204" pitchFamily="34" charset="0"/>
              </a:rPr>
              <a:t>Wheat has a complex and large hexaploidy genome, </a:t>
            </a:r>
            <a:r>
              <a:rPr lang="it-IT" sz="1800" dirty="0" err="1">
                <a:solidFill>
                  <a:srgbClr val="000000"/>
                </a:solidFill>
                <a:latin typeface="Arial" panose="020B0604020202020204" pitchFamily="34" charset="0"/>
              </a:rPr>
              <a:t>which</a:t>
            </a:r>
            <a:r>
              <a:rPr lang="it-IT" sz="1800" dirty="0">
                <a:solidFill>
                  <a:srgbClr val="000000"/>
                </a:solidFill>
                <a:latin typeface="Arial" panose="020B0604020202020204" pitchFamily="34" charset="0"/>
              </a:rPr>
              <a:t> </a:t>
            </a:r>
            <a:r>
              <a:rPr lang="it-IT" sz="1800" dirty="0" err="1">
                <a:solidFill>
                  <a:srgbClr val="000000"/>
                </a:solidFill>
                <a:latin typeface="Arial" panose="020B0604020202020204" pitchFamily="34" charset="0"/>
              </a:rPr>
              <a:t>contains</a:t>
            </a:r>
            <a:r>
              <a:rPr lang="it-IT" sz="1800" dirty="0">
                <a:solidFill>
                  <a:srgbClr val="000000"/>
                </a:solidFill>
                <a:latin typeface="Arial" panose="020B0604020202020204" pitchFamily="34" charset="0"/>
              </a:rPr>
              <a:t> </a:t>
            </a:r>
            <a:r>
              <a:rPr lang="it-IT" sz="1800" dirty="0" err="1">
                <a:solidFill>
                  <a:srgbClr val="000000"/>
                </a:solidFill>
                <a:latin typeface="Arial" panose="020B0604020202020204" pitchFamily="34" charset="0"/>
              </a:rPr>
              <a:t>almost</a:t>
            </a:r>
            <a:r>
              <a:rPr lang="it-IT" sz="1800" dirty="0">
                <a:solidFill>
                  <a:srgbClr val="000000"/>
                </a:solidFill>
                <a:latin typeface="Arial" panose="020B0604020202020204" pitchFamily="34" charset="0"/>
              </a:rPr>
              <a:t> 128,000 </a:t>
            </a:r>
            <a:r>
              <a:rPr lang="it-IT" sz="1800" dirty="0" err="1">
                <a:solidFill>
                  <a:srgbClr val="000000"/>
                </a:solidFill>
                <a:latin typeface="Arial" panose="020B0604020202020204" pitchFamily="34" charset="0"/>
              </a:rPr>
              <a:t>genes</a:t>
            </a:r>
            <a:r>
              <a:rPr lang="it-IT" sz="1800" dirty="0">
                <a:solidFill>
                  <a:srgbClr val="000000"/>
                </a:solidFill>
                <a:latin typeface="Arial" panose="020B0604020202020204" pitchFamily="34" charset="0"/>
              </a:rPr>
              <a:t>, with </a:t>
            </a:r>
            <a:r>
              <a:rPr lang="it-IT" sz="1800" b="1" dirty="0">
                <a:solidFill>
                  <a:srgbClr val="000000"/>
                </a:solidFill>
                <a:latin typeface="Arial" panose="020B0604020202020204" pitchFamily="34" charset="0"/>
              </a:rPr>
              <a:t>80–85% of </a:t>
            </a:r>
            <a:r>
              <a:rPr lang="it-IT" sz="1800" b="1" dirty="0" err="1">
                <a:solidFill>
                  <a:srgbClr val="000000"/>
                </a:solidFill>
                <a:latin typeface="Arial" panose="020B0604020202020204" pitchFamily="34" charset="0"/>
              </a:rPr>
              <a:t>them</a:t>
            </a:r>
            <a:r>
              <a:rPr lang="it-IT" sz="1800" b="1" dirty="0">
                <a:solidFill>
                  <a:srgbClr val="000000"/>
                </a:solidFill>
                <a:latin typeface="Arial" panose="020B0604020202020204" pitchFamily="34" charset="0"/>
              </a:rPr>
              <a:t> </a:t>
            </a:r>
            <a:r>
              <a:rPr lang="it-IT" sz="1800" b="1" dirty="0" err="1">
                <a:solidFill>
                  <a:srgbClr val="000000"/>
                </a:solidFill>
                <a:latin typeface="Arial" panose="020B0604020202020204" pitchFamily="34" charset="0"/>
              </a:rPr>
              <a:t>being</a:t>
            </a:r>
            <a:r>
              <a:rPr lang="it-IT" sz="1800" b="1" dirty="0">
                <a:solidFill>
                  <a:srgbClr val="000000"/>
                </a:solidFill>
                <a:latin typeface="Arial" panose="020B0604020202020204" pitchFamily="34" charset="0"/>
              </a:rPr>
              <a:t> </a:t>
            </a:r>
            <a:r>
              <a:rPr lang="it-IT" sz="1800" b="1" dirty="0" err="1">
                <a:solidFill>
                  <a:srgbClr val="000000"/>
                </a:solidFill>
                <a:latin typeface="Arial" panose="020B0604020202020204" pitchFamily="34" charset="0"/>
              </a:rPr>
              <a:t>repetitive</a:t>
            </a:r>
            <a:r>
              <a:rPr lang="it-IT" sz="1800" b="1" dirty="0">
                <a:solidFill>
                  <a:srgbClr val="000000"/>
                </a:solidFill>
                <a:latin typeface="Arial" panose="020B0604020202020204" pitchFamily="34" charset="0"/>
              </a:rPr>
              <a:t> </a:t>
            </a:r>
            <a:r>
              <a:rPr lang="it-IT" sz="1800" b="1" dirty="0" err="1">
                <a:solidFill>
                  <a:srgbClr val="000000"/>
                </a:solidFill>
                <a:latin typeface="Arial" panose="020B0604020202020204" pitchFamily="34" charset="0"/>
              </a:rPr>
              <a:t>sequences</a:t>
            </a:r>
            <a:r>
              <a:rPr lang="it-IT" sz="1800" dirty="0">
                <a:solidFill>
                  <a:srgbClr val="000000"/>
                </a:solidFill>
                <a:latin typeface="Arial" panose="020B0604020202020204" pitchFamily="34" charset="0"/>
              </a:rPr>
              <a:t> of DNA due to </a:t>
            </a:r>
            <a:r>
              <a:rPr lang="it-IT" sz="1800" dirty="0" err="1">
                <a:solidFill>
                  <a:srgbClr val="000000"/>
                </a:solidFill>
                <a:latin typeface="Arial" panose="020B0604020202020204" pitchFamily="34" charset="0"/>
              </a:rPr>
              <a:t>hexaploidy</a:t>
            </a:r>
            <a:r>
              <a:rPr lang="it-IT" sz="1800" dirty="0">
                <a:solidFill>
                  <a:srgbClr val="000000"/>
                </a:solidFill>
                <a:latin typeface="Arial" panose="020B0604020202020204" pitchFamily="34" charset="0"/>
              </a:rPr>
              <a:t>;</a:t>
            </a:r>
          </a:p>
          <a:p>
            <a:pPr>
              <a:spcAft>
                <a:spcPts val="0"/>
              </a:spcAft>
            </a:pPr>
            <a:r>
              <a:rPr lang="en-US" sz="18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Wheat transformation</a:t>
            </a: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may</a:t>
            </a:r>
            <a:r>
              <a:rPr lang="it-IT" sz="1800" kern="100" dirty="0">
                <a:solidFill>
                  <a:srgbClr val="000000"/>
                </a:solidFill>
                <a:latin typeface="Arial" panose="020B0604020202020204" pitchFamily="34" charset="0"/>
                <a:cs typeface="Times New Roman" panose="02020603050405020304" pitchFamily="18" charset="0"/>
              </a:rPr>
              <a:t> generate </a:t>
            </a:r>
            <a:r>
              <a:rPr lang="it-IT" sz="1800" b="1" kern="100" dirty="0" err="1">
                <a:solidFill>
                  <a:srgbClr val="000000"/>
                </a:solidFill>
                <a:latin typeface="Arial" panose="020B0604020202020204" pitchFamily="34" charset="0"/>
                <a:cs typeface="Times New Roman" panose="02020603050405020304" pitchFamily="18" charset="0"/>
              </a:rPr>
              <a:t>completely</a:t>
            </a:r>
            <a:r>
              <a:rPr lang="it-IT" sz="1800" b="1" kern="100" dirty="0">
                <a:solidFill>
                  <a:srgbClr val="000000"/>
                </a:solidFill>
                <a:latin typeface="Arial" panose="020B0604020202020204" pitchFamily="34" charset="0"/>
                <a:cs typeface="Times New Roman" panose="02020603050405020304" pitchFamily="18" charset="0"/>
              </a:rPr>
              <a:t> new interactions </a:t>
            </a:r>
            <a:r>
              <a:rPr lang="it-IT" sz="1800" b="1" kern="100" dirty="0" err="1">
                <a:solidFill>
                  <a:srgbClr val="000000"/>
                </a:solidFill>
                <a:latin typeface="Arial" panose="020B0604020202020204" pitchFamily="34" charset="0"/>
                <a:cs typeface="Times New Roman" panose="02020603050405020304" pitchFamily="18" charset="0"/>
              </a:rPr>
              <a:t>between</a:t>
            </a:r>
            <a:r>
              <a:rPr lang="it-IT" sz="1800" b="1" kern="100" dirty="0">
                <a:solidFill>
                  <a:srgbClr val="000000"/>
                </a:solidFill>
                <a:latin typeface="Arial" panose="020B0604020202020204" pitchFamily="34" charset="0"/>
                <a:cs typeface="Times New Roman" panose="02020603050405020304" pitchFamily="18" charset="0"/>
              </a:rPr>
              <a:t> </a:t>
            </a:r>
            <a:r>
              <a:rPr lang="it-IT" sz="1800" b="1" kern="100" dirty="0" err="1">
                <a:solidFill>
                  <a:srgbClr val="000000"/>
                </a:solidFill>
                <a:latin typeface="Arial" panose="020B0604020202020204" pitchFamily="34" charset="0"/>
                <a:cs typeface="Times New Roman" panose="02020603050405020304" pitchFamily="18" charset="0"/>
              </a:rPr>
              <a:t>genes</a:t>
            </a:r>
            <a:r>
              <a:rPr lang="it-IT" sz="1800" kern="100" dirty="0">
                <a:solidFill>
                  <a:srgbClr val="000000"/>
                </a:solidFill>
                <a:latin typeface="Arial" panose="020B0604020202020204" pitchFamily="34" charset="0"/>
                <a:cs typeface="Times New Roman" panose="02020603050405020304" pitchFamily="18" charset="0"/>
              </a:rPr>
              <a:t> making </a:t>
            </a:r>
            <a:r>
              <a:rPr lang="it-IT" sz="1800" kern="100" dirty="0" err="1">
                <a:solidFill>
                  <a:srgbClr val="000000"/>
                </a:solidFill>
                <a:latin typeface="Arial" panose="020B0604020202020204" pitchFamily="34" charset="0"/>
                <a:cs typeface="Times New Roman" panose="02020603050405020304" pitchFamily="18" charset="0"/>
              </a:rPr>
              <a:t>them</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function</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differently</a:t>
            </a:r>
            <a:r>
              <a:rPr lang="it-IT" sz="1800" kern="100" dirty="0">
                <a:solidFill>
                  <a:srgbClr val="000000"/>
                </a:solidFill>
                <a:latin typeface="Arial" panose="020B0604020202020204" pitchFamily="34" charset="0"/>
                <a:cs typeface="Times New Roman" panose="02020603050405020304" pitchFamily="18" charset="0"/>
              </a:rPr>
              <a:t> from </a:t>
            </a:r>
            <a:r>
              <a:rPr lang="it-IT" sz="1800" kern="100" dirty="0" err="1">
                <a:solidFill>
                  <a:srgbClr val="000000"/>
                </a:solidFill>
                <a:latin typeface="Arial" panose="020B0604020202020204" pitchFamily="34" charset="0"/>
                <a:cs typeface="Times New Roman" panose="02020603050405020304" pitchFamily="18" charset="0"/>
              </a:rPr>
              <a:t>what</a:t>
            </a:r>
            <a:r>
              <a:rPr lang="it-IT" sz="1800" kern="100" dirty="0">
                <a:solidFill>
                  <a:srgbClr val="000000"/>
                </a:solidFill>
                <a:latin typeface="Arial" panose="020B0604020202020204" pitchFamily="34" charset="0"/>
                <a:cs typeface="Times New Roman" panose="02020603050405020304" pitchFamily="18" charset="0"/>
              </a:rPr>
              <a:t> </a:t>
            </a:r>
            <a:r>
              <a:rPr lang="it-IT" sz="1800" kern="100" dirty="0" err="1">
                <a:solidFill>
                  <a:srgbClr val="000000"/>
                </a:solidFill>
                <a:latin typeface="Arial" panose="020B0604020202020204" pitchFamily="34" charset="0"/>
                <a:cs typeface="Times New Roman" panose="02020603050405020304" pitchFamily="18" charset="0"/>
              </a:rPr>
              <a:t>would</a:t>
            </a:r>
            <a:r>
              <a:rPr lang="it-IT" sz="1800" kern="100" dirty="0">
                <a:solidFill>
                  <a:srgbClr val="000000"/>
                </a:solidFill>
                <a:latin typeface="Arial" panose="020B0604020202020204" pitchFamily="34" charset="0"/>
                <a:cs typeface="Times New Roman" panose="02020603050405020304" pitchFamily="18" charset="0"/>
              </a:rPr>
              <a:t> be </a:t>
            </a:r>
            <a:r>
              <a:rPr lang="it-IT" sz="1800" kern="100" dirty="0" err="1">
                <a:solidFill>
                  <a:srgbClr val="000000"/>
                </a:solidFill>
                <a:latin typeface="Arial" panose="020B0604020202020204" pitchFamily="34" charset="0"/>
                <a:cs typeface="Times New Roman" panose="02020603050405020304" pitchFamily="18" charset="0"/>
              </a:rPr>
              <a:t>expected</a:t>
            </a:r>
            <a:endParaRPr lang="it-IT" sz="1800" kern="100" dirty="0">
              <a:solidFill>
                <a:srgbClr val="000000"/>
              </a:solidFill>
              <a:latin typeface="Arial" panose="020B0604020202020204" pitchFamily="34" charset="0"/>
              <a:cs typeface="Times New Roman" panose="02020603050405020304" pitchFamily="18" charset="0"/>
            </a:endParaRPr>
          </a:p>
          <a:p>
            <a:pPr>
              <a:spcAft>
                <a:spcPts val="0"/>
              </a:spcAft>
            </a:pPr>
            <a:r>
              <a:rPr lang="it-IT" sz="1800" kern="100" dirty="0">
                <a:solidFill>
                  <a:srgbClr val="000000"/>
                </a:solidFill>
                <a:latin typeface="Arial" panose="020B0604020202020204" pitchFamily="34" charset="0"/>
                <a:cs typeface="Times New Roman" panose="02020603050405020304" pitchFamily="18" charset="0"/>
              </a:rPr>
              <a:t> </a:t>
            </a:r>
            <a:r>
              <a:rPr lang="en-US" sz="1800" kern="100" dirty="0">
                <a:solidFill>
                  <a:srgbClr val="000000"/>
                </a:solidFill>
                <a:latin typeface="Arial" panose="020B0604020202020204" pitchFamily="34" charset="0"/>
                <a:cs typeface="Times New Roman" panose="02020603050405020304" pitchFamily="18" charset="0"/>
              </a:rPr>
              <a:t>Transgenic wheat lines with DREB1A gene, selected under control conditions </a:t>
            </a:r>
            <a:r>
              <a:rPr lang="en-US" sz="1800" b="1" kern="100" dirty="0">
                <a:solidFill>
                  <a:srgbClr val="000000"/>
                </a:solidFill>
                <a:latin typeface="Arial" panose="020B0604020202020204" pitchFamily="34" charset="0"/>
                <a:cs typeface="Times New Roman" panose="02020603050405020304" pitchFamily="18" charset="0"/>
              </a:rPr>
              <a:t>failed to show improved yield under water deficit in the field</a:t>
            </a:r>
          </a:p>
          <a:p>
            <a:pPr>
              <a:spcAft>
                <a:spcPts val="0"/>
              </a:spcAft>
            </a:pPr>
            <a:endParaRPr lang="it-IT" sz="1800" kern="100" dirty="0">
              <a:solidFill>
                <a:srgbClr val="000000"/>
              </a:solidFill>
              <a:latin typeface="Arial" panose="020B0604020202020204" pitchFamily="34" charset="0"/>
              <a:cs typeface="Times New Roman" panose="02020603050405020304" pitchFamily="18" charset="0"/>
            </a:endParaRPr>
          </a:p>
        </p:txBody>
      </p:sp>
      <p:sp>
        <p:nvSpPr>
          <p:cNvPr id="5" name="Titolo 4">
            <a:extLst>
              <a:ext uri="{FF2B5EF4-FFF2-40B4-BE49-F238E27FC236}">
                <a16:creationId xmlns:a16="http://schemas.microsoft.com/office/drawing/2014/main" id="{A05E3047-C200-60D2-CC30-4BB48C908D31}"/>
              </a:ext>
            </a:extLst>
          </p:cNvPr>
          <p:cNvSpPr>
            <a:spLocks noGrp="1"/>
          </p:cNvSpPr>
          <p:nvPr>
            <p:ph type="title"/>
          </p:nvPr>
        </p:nvSpPr>
        <p:spPr>
          <a:xfrm>
            <a:off x="3224258" y="472116"/>
            <a:ext cx="8457372" cy="782357"/>
          </a:xfrm>
        </p:spPr>
        <p:txBody>
          <a:bodyPr/>
          <a:lstStyle/>
          <a:p>
            <a:r>
              <a:rPr lang="it-IT" dirty="0" err="1"/>
              <a:t>Transgenic</a:t>
            </a:r>
            <a:r>
              <a:rPr lang="it-IT" dirty="0"/>
              <a:t> </a:t>
            </a:r>
            <a:r>
              <a:rPr lang="it-IT" dirty="0" err="1"/>
              <a:t>drought-tolerant</a:t>
            </a:r>
            <a:r>
              <a:rPr lang="it-IT" dirty="0"/>
              <a:t> </a:t>
            </a:r>
            <a:r>
              <a:rPr lang="it-IT" dirty="0" err="1"/>
              <a:t>wheat</a:t>
            </a:r>
            <a:r>
              <a:rPr lang="it-IT" dirty="0"/>
              <a:t> </a:t>
            </a:r>
          </a:p>
        </p:txBody>
      </p:sp>
      <p:pic>
        <p:nvPicPr>
          <p:cNvPr id="14" name="Immagine 13">
            <a:extLst>
              <a:ext uri="{FF2B5EF4-FFF2-40B4-BE49-F238E27FC236}">
                <a16:creationId xmlns:a16="http://schemas.microsoft.com/office/drawing/2014/main" id="{59975D45-EA7A-3E90-D0C2-7B8BD9495AF1}"/>
              </a:ext>
            </a:extLst>
          </p:cNvPr>
          <p:cNvPicPr>
            <a:picLocks noChangeAspect="1"/>
          </p:cNvPicPr>
          <p:nvPr/>
        </p:nvPicPr>
        <p:blipFill>
          <a:blip r:embed="rId2"/>
          <a:stretch>
            <a:fillRect/>
          </a:stretch>
        </p:blipFill>
        <p:spPr>
          <a:xfrm>
            <a:off x="856093" y="1964010"/>
            <a:ext cx="4554107" cy="2645893"/>
          </a:xfrm>
          <a:prstGeom prst="rect">
            <a:avLst/>
          </a:prstGeom>
        </p:spPr>
      </p:pic>
    </p:spTree>
    <p:extLst>
      <p:ext uri="{BB962C8B-B14F-4D97-AF65-F5344CB8AC3E}">
        <p14:creationId xmlns:p14="http://schemas.microsoft.com/office/powerpoint/2010/main" val="3621029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C240E13D-52A5-42D0-4877-034556FE2A76}"/>
              </a:ext>
            </a:extLst>
          </p:cNvPr>
          <p:cNvPicPr>
            <a:picLocks noChangeAspect="1"/>
          </p:cNvPicPr>
          <p:nvPr/>
        </p:nvPicPr>
        <p:blipFill>
          <a:blip r:embed="rId2"/>
          <a:stretch>
            <a:fillRect/>
          </a:stretch>
        </p:blipFill>
        <p:spPr>
          <a:xfrm>
            <a:off x="768532" y="2013143"/>
            <a:ext cx="5255890" cy="3109273"/>
          </a:xfrm>
          <a:prstGeom prst="rect">
            <a:avLst/>
          </a:prstGeom>
        </p:spPr>
      </p:pic>
      <p:sp>
        <p:nvSpPr>
          <p:cNvPr id="7" name="Segnaposto contenuto 6">
            <a:extLst>
              <a:ext uri="{FF2B5EF4-FFF2-40B4-BE49-F238E27FC236}">
                <a16:creationId xmlns:a16="http://schemas.microsoft.com/office/drawing/2014/main" id="{D91E62A5-45EB-E597-1183-6F46F5DD33A4}"/>
              </a:ext>
            </a:extLst>
          </p:cNvPr>
          <p:cNvSpPr>
            <a:spLocks noGrp="1"/>
          </p:cNvSpPr>
          <p:nvPr>
            <p:ph sz="half" idx="2"/>
          </p:nvPr>
        </p:nvSpPr>
        <p:spPr/>
        <p:txBody>
          <a:bodyPr/>
          <a:lstStyle/>
          <a:p>
            <a:r>
              <a:rPr lang="it-IT" dirty="0" err="1"/>
              <a:t>Possible</a:t>
            </a:r>
            <a:r>
              <a:rPr lang="it-IT" dirty="0"/>
              <a:t> </a:t>
            </a:r>
            <a:r>
              <a:rPr lang="it-IT" dirty="0" err="1"/>
              <a:t>unintended</a:t>
            </a:r>
            <a:r>
              <a:rPr lang="it-IT" dirty="0"/>
              <a:t> </a:t>
            </a:r>
            <a:r>
              <a:rPr lang="it-IT" dirty="0" err="1"/>
              <a:t>effects</a:t>
            </a:r>
            <a:endParaRPr lang="it-IT" dirty="0"/>
          </a:p>
          <a:p>
            <a:r>
              <a:rPr lang="it-IT" dirty="0"/>
              <a:t>- </a:t>
            </a:r>
            <a:r>
              <a:rPr lang="it-IT" dirty="0" err="1"/>
              <a:t>Pleiotropy</a:t>
            </a:r>
            <a:r>
              <a:rPr lang="it-IT" dirty="0"/>
              <a:t> (</a:t>
            </a:r>
            <a:r>
              <a:rPr lang="en-US" dirty="0"/>
              <a:t>one gene influences two or more seemingly unrelated phenotypic traits)</a:t>
            </a:r>
          </a:p>
          <a:p>
            <a:pPr marL="342900" indent="-342900">
              <a:buFontTx/>
              <a:buChar char="-"/>
            </a:pPr>
            <a:r>
              <a:rPr lang="en-US" dirty="0" err="1"/>
              <a:t>Exaploidy</a:t>
            </a:r>
            <a:r>
              <a:rPr lang="en-US" dirty="0"/>
              <a:t> (high numbers of repeated sequences)</a:t>
            </a:r>
          </a:p>
          <a:p>
            <a:pPr marL="342900" indent="-342900">
              <a:buFontTx/>
              <a:buChar char="-"/>
            </a:pPr>
            <a:r>
              <a:rPr lang="en-US" i="1" dirty="0"/>
              <a:t>In planta</a:t>
            </a:r>
            <a:r>
              <a:rPr lang="en-US" dirty="0"/>
              <a:t> tests</a:t>
            </a:r>
            <a:endParaRPr lang="it-IT" dirty="0"/>
          </a:p>
        </p:txBody>
      </p:sp>
      <p:sp>
        <p:nvSpPr>
          <p:cNvPr id="5" name="Titolo 4">
            <a:extLst>
              <a:ext uri="{FF2B5EF4-FFF2-40B4-BE49-F238E27FC236}">
                <a16:creationId xmlns:a16="http://schemas.microsoft.com/office/drawing/2014/main" id="{8B5669F9-4E3C-85B0-51EA-6559AF5FFA53}"/>
              </a:ext>
            </a:extLst>
          </p:cNvPr>
          <p:cNvSpPr>
            <a:spLocks noGrp="1"/>
          </p:cNvSpPr>
          <p:nvPr>
            <p:ph type="title"/>
          </p:nvPr>
        </p:nvSpPr>
        <p:spPr/>
        <p:txBody>
          <a:bodyPr/>
          <a:lstStyle/>
          <a:p>
            <a:r>
              <a:rPr lang="it-IT" sz="3600" dirty="0" err="1"/>
              <a:t>Transgenic</a:t>
            </a:r>
            <a:r>
              <a:rPr lang="it-IT" sz="3600" dirty="0"/>
              <a:t> HB4 </a:t>
            </a:r>
            <a:r>
              <a:rPr lang="it-IT" sz="3600" dirty="0" err="1"/>
              <a:t>drought-tolerant</a:t>
            </a:r>
            <a:r>
              <a:rPr lang="it-IT" sz="3600" dirty="0"/>
              <a:t> </a:t>
            </a:r>
            <a:r>
              <a:rPr lang="it-IT" sz="3600" dirty="0" err="1"/>
              <a:t>wheat</a:t>
            </a:r>
            <a:r>
              <a:rPr lang="it-IT" sz="3600" dirty="0"/>
              <a:t> </a:t>
            </a:r>
          </a:p>
        </p:txBody>
      </p:sp>
    </p:spTree>
    <p:extLst>
      <p:ext uri="{BB962C8B-B14F-4D97-AF65-F5344CB8AC3E}">
        <p14:creationId xmlns:p14="http://schemas.microsoft.com/office/powerpoint/2010/main" val="1531210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2"/>
          <p:cNvSpPr>
            <a:spLocks noGrp="1"/>
          </p:cNvSpPr>
          <p:nvPr>
            <p:ph idx="1"/>
          </p:nvPr>
        </p:nvSpPr>
        <p:spPr>
          <a:xfrm>
            <a:off x="392455" y="1538196"/>
            <a:ext cx="11656110" cy="3881904"/>
          </a:xfrm>
        </p:spPr>
        <p:txBody>
          <a:bodyPr/>
          <a:lstStyle/>
          <a:p>
            <a:pPr marL="0" indent="0">
              <a:buNone/>
              <a:defRPr/>
            </a:pPr>
            <a:r>
              <a:rPr lang="en-US" i="1" dirty="0">
                <a:latin typeface="+mn-lt"/>
              </a:rPr>
              <a:t>In planta </a:t>
            </a:r>
            <a:r>
              <a:rPr lang="en-US" dirty="0">
                <a:latin typeface="+mn-lt"/>
              </a:rPr>
              <a:t>studies:  </a:t>
            </a:r>
          </a:p>
          <a:p>
            <a:pPr>
              <a:defRPr/>
            </a:pPr>
            <a:r>
              <a:rPr lang="en-US" dirty="0">
                <a:latin typeface="+mn-lt"/>
              </a:rPr>
              <a:t> Multi trophic levels can be tested;</a:t>
            </a:r>
          </a:p>
          <a:p>
            <a:pPr>
              <a:defRPr/>
            </a:pPr>
            <a:r>
              <a:rPr lang="en-US" dirty="0">
                <a:latin typeface="+mn-lt"/>
              </a:rPr>
              <a:t>Confined study with soil organisms are feasible and useful;</a:t>
            </a:r>
          </a:p>
          <a:p>
            <a:pPr>
              <a:defRPr/>
            </a:pPr>
            <a:r>
              <a:rPr lang="en-US" dirty="0">
                <a:latin typeface="+mn-lt"/>
              </a:rPr>
              <a:t> Genetic background can be taken into account;</a:t>
            </a:r>
          </a:p>
          <a:p>
            <a:pPr>
              <a:defRPr/>
            </a:pPr>
            <a:r>
              <a:rPr lang="en-US" dirty="0">
                <a:latin typeface="+mn-lt"/>
              </a:rPr>
              <a:t>Multi-generation exposure under suboptimal environmental conditions. </a:t>
            </a:r>
          </a:p>
          <a:p>
            <a:pPr marL="342900" indent="-342900">
              <a:buFontTx/>
              <a:buChar char="-"/>
              <a:defRPr/>
            </a:pPr>
            <a:endParaRPr lang="it-IT" sz="2000" dirty="0">
              <a:latin typeface="+mn-lt"/>
            </a:endParaRPr>
          </a:p>
        </p:txBody>
      </p:sp>
      <p:sp>
        <p:nvSpPr>
          <p:cNvPr id="2" name="Titolo 1"/>
          <p:cNvSpPr>
            <a:spLocks noGrp="1"/>
          </p:cNvSpPr>
          <p:nvPr>
            <p:ph type="title"/>
          </p:nvPr>
        </p:nvSpPr>
        <p:spPr bwMode="auto">
          <a:xfrm>
            <a:off x="3141966" y="585602"/>
            <a:ext cx="8457372" cy="78235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4000" b="0" dirty="0"/>
              <a:t>Plant-environment interactions</a:t>
            </a:r>
            <a:endParaRPr lang="it-IT" sz="4000" b="0" dirty="0"/>
          </a:p>
        </p:txBody>
      </p:sp>
      <p:pic>
        <p:nvPicPr>
          <p:cNvPr id="6" name="Immagine 5">
            <a:extLst>
              <a:ext uri="{FF2B5EF4-FFF2-40B4-BE49-F238E27FC236}">
                <a16:creationId xmlns:a16="http://schemas.microsoft.com/office/drawing/2014/main" id="{D5C7B306-D86D-25A1-2AC4-8DA782E32453}"/>
              </a:ext>
            </a:extLst>
          </p:cNvPr>
          <p:cNvPicPr>
            <a:picLocks noChangeAspect="1"/>
          </p:cNvPicPr>
          <p:nvPr/>
        </p:nvPicPr>
        <p:blipFill>
          <a:blip r:embed="rId2"/>
          <a:stretch>
            <a:fillRect/>
          </a:stretch>
        </p:blipFill>
        <p:spPr>
          <a:xfrm>
            <a:off x="392455" y="4455604"/>
            <a:ext cx="5703545" cy="2226518"/>
          </a:xfrm>
          <a:prstGeom prst="rect">
            <a:avLst/>
          </a:prstGeom>
        </p:spPr>
      </p:pic>
    </p:spTree>
    <p:extLst>
      <p:ext uri="{BB962C8B-B14F-4D97-AF65-F5344CB8AC3E}">
        <p14:creationId xmlns:p14="http://schemas.microsoft.com/office/powerpoint/2010/main" val="4138443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29</a:t>
            </a:fld>
            <a:endParaRPr lang="en-GB"/>
          </a:p>
        </p:txBody>
      </p:sp>
      <p:sp>
        <p:nvSpPr>
          <p:cNvPr id="4" name="TextBox 4">
            <a:extLst>
              <a:ext uri="{FF2B5EF4-FFF2-40B4-BE49-F238E27FC236}">
                <a16:creationId xmlns:a16="http://schemas.microsoft.com/office/drawing/2014/main" id="{1DE18CC4-DE36-AF4F-ADFD-C9C801BA7375}"/>
              </a:ext>
            </a:extLst>
          </p:cNvPr>
          <p:cNvSpPr txBox="1"/>
          <p:nvPr/>
        </p:nvSpPr>
        <p:spPr>
          <a:xfrm>
            <a:off x="1583266" y="2080286"/>
            <a:ext cx="8695267" cy="830997"/>
          </a:xfrm>
          <a:prstGeom prst="rect">
            <a:avLst/>
          </a:prstGeom>
          <a:noFill/>
        </p:spPr>
        <p:txBody>
          <a:bodyPr wrap="square" rtlCol="0">
            <a:spAutoFit/>
          </a:bodyPr>
          <a:lstStyle/>
          <a:p>
            <a:pPr algn="ctr"/>
            <a:r>
              <a:rPr lang="en-IE" sz="4800" dirty="0">
                <a:solidFill>
                  <a:srgbClr val="034EA2"/>
                </a:solidFill>
                <a:latin typeface="+mj-lt"/>
                <a:ea typeface="+mj-ea"/>
                <a:cs typeface="+mj-cs"/>
              </a:rPr>
              <a:t>Thank you for your attention </a:t>
            </a:r>
            <a:r>
              <a:rPr lang="en-IE" sz="4800" dirty="0">
                <a:solidFill>
                  <a:srgbClr val="034EA2"/>
                </a:solidFill>
                <a:latin typeface="+mj-lt"/>
                <a:ea typeface="+mj-ea"/>
                <a:cs typeface="+mj-cs"/>
                <a:sym typeface="Wingdings" panose="05000000000000000000" pitchFamily="2" charset="2"/>
              </a:rPr>
              <a:t> </a:t>
            </a:r>
            <a:endParaRPr lang="en-IE" sz="4800" dirty="0">
              <a:solidFill>
                <a:srgbClr val="034EA2"/>
              </a:solidFill>
              <a:latin typeface="+mj-lt"/>
              <a:ea typeface="+mj-ea"/>
              <a:cs typeface="+mj-cs"/>
            </a:endParaRPr>
          </a:p>
        </p:txBody>
      </p:sp>
      <p:sp>
        <p:nvSpPr>
          <p:cNvPr id="5" name="Rectangle 5">
            <a:extLst>
              <a:ext uri="{FF2B5EF4-FFF2-40B4-BE49-F238E27FC236}">
                <a16:creationId xmlns:a16="http://schemas.microsoft.com/office/drawing/2014/main" id="{4AABDC21-2000-D74B-9192-19B1DDCFAEBE}"/>
              </a:ext>
            </a:extLst>
          </p:cNvPr>
          <p:cNvSpPr/>
          <p:nvPr/>
        </p:nvSpPr>
        <p:spPr>
          <a:xfrm>
            <a:off x="3122587" y="3946718"/>
            <a:ext cx="5616624" cy="830997"/>
          </a:xfrm>
          <a:prstGeom prst="rect">
            <a:avLst/>
          </a:prstGeom>
        </p:spPr>
        <p:txBody>
          <a:bodyPr wrap="square">
            <a:spAutoFit/>
          </a:bodyPr>
          <a:lstStyle/>
          <a:p>
            <a:pPr algn="ctr"/>
            <a:r>
              <a:rPr lang="en-IE" sz="4800" i="1" dirty="0">
                <a:solidFill>
                  <a:srgbClr val="FF0000"/>
                </a:solidFill>
                <a:latin typeface="+mj-lt"/>
                <a:ea typeface="+mj-ea"/>
                <a:cs typeface="+mj-cs"/>
              </a:rPr>
              <a:t>Any questions?</a:t>
            </a:r>
          </a:p>
        </p:txBody>
      </p:sp>
    </p:spTree>
    <p:extLst>
      <p:ext uri="{BB962C8B-B14F-4D97-AF65-F5344CB8AC3E}">
        <p14:creationId xmlns:p14="http://schemas.microsoft.com/office/powerpoint/2010/main" val="2009612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3</a:t>
            </a:fld>
            <a:endParaRPr lang="en-GB"/>
          </a:p>
        </p:txBody>
      </p:sp>
      <p:sp>
        <p:nvSpPr>
          <p:cNvPr id="2" name="Titolo 1"/>
          <p:cNvSpPr>
            <a:spLocks noGrp="1"/>
          </p:cNvSpPr>
          <p:nvPr>
            <p:ph type="title"/>
          </p:nvPr>
        </p:nvSpPr>
        <p:spPr/>
        <p:txBody>
          <a:bodyPr/>
          <a:lstStyle/>
          <a:p>
            <a:r>
              <a:rPr lang="it-IT" dirty="0">
                <a:solidFill>
                  <a:srgbClr val="0F5494"/>
                </a:solidFill>
              </a:rPr>
              <a:t>Non-target </a:t>
            </a:r>
            <a:r>
              <a:rPr lang="it-IT" dirty="0" err="1">
                <a:solidFill>
                  <a:srgbClr val="0F5494"/>
                </a:solidFill>
              </a:rPr>
              <a:t>organisms</a:t>
            </a:r>
            <a:endParaRPr lang="it-IT" dirty="0">
              <a:solidFill>
                <a:srgbClr val="0F5494"/>
              </a:solidFill>
            </a:endParaRPr>
          </a:p>
        </p:txBody>
      </p:sp>
      <p:sp>
        <p:nvSpPr>
          <p:cNvPr id="4" name="CasellaDiTesto 3"/>
          <p:cNvSpPr txBox="1"/>
          <p:nvPr/>
        </p:nvSpPr>
        <p:spPr>
          <a:xfrm>
            <a:off x="632603" y="1784435"/>
            <a:ext cx="10498242" cy="1569660"/>
          </a:xfrm>
          <a:prstGeom prst="rect">
            <a:avLst/>
          </a:prstGeom>
          <a:noFill/>
        </p:spPr>
        <p:txBody>
          <a:bodyPr wrap="square" rtlCol="0">
            <a:spAutoFit/>
          </a:bodyPr>
          <a:lstStyle/>
          <a:p>
            <a:pPr algn="just"/>
            <a:r>
              <a:rPr lang="en-US" sz="2400" dirty="0">
                <a:solidFill>
                  <a:schemeClr val="tx2"/>
                </a:solidFill>
              </a:rPr>
              <a:t>All living organisms </a:t>
            </a:r>
            <a:r>
              <a:rPr lang="en-US" sz="2400" dirty="0">
                <a:solidFill>
                  <a:schemeClr val="accent4"/>
                </a:solidFill>
              </a:rPr>
              <a:t>that are not meant to be affected </a:t>
            </a:r>
            <a:r>
              <a:rPr lang="en-US" sz="2400" dirty="0">
                <a:solidFill>
                  <a:schemeClr val="tx2"/>
                </a:solidFill>
              </a:rPr>
              <a:t>by newly expressed compounds in GMPs, and that </a:t>
            </a:r>
            <a:r>
              <a:rPr lang="en-US" sz="2400" dirty="0">
                <a:solidFill>
                  <a:schemeClr val="accent4"/>
                </a:solidFill>
              </a:rPr>
              <a:t>can be potentially exposed</a:t>
            </a:r>
            <a:r>
              <a:rPr lang="en-US" sz="2400" dirty="0">
                <a:solidFill>
                  <a:schemeClr val="tx2"/>
                </a:solidFill>
              </a:rPr>
              <a:t>, directly or indirectly, to the GM plant and/or its products </a:t>
            </a:r>
            <a:r>
              <a:rPr lang="en-US" sz="2400" dirty="0">
                <a:solidFill>
                  <a:schemeClr val="accent4"/>
                </a:solidFill>
              </a:rPr>
              <a:t>in the agro-ecosystem </a:t>
            </a:r>
            <a:r>
              <a:rPr lang="en-US" sz="2400" dirty="0">
                <a:solidFill>
                  <a:schemeClr val="tx2"/>
                </a:solidFill>
              </a:rPr>
              <a:t>where GMPs will be released or </a:t>
            </a:r>
            <a:r>
              <a:rPr lang="en-US" sz="2400" dirty="0">
                <a:solidFill>
                  <a:schemeClr val="accent4"/>
                </a:solidFill>
              </a:rPr>
              <a:t>in adjacent habitats</a:t>
            </a:r>
            <a:endParaRPr lang="it-IT" sz="2400" dirty="0" err="1">
              <a:solidFill>
                <a:schemeClr val="accent4"/>
              </a:solidFill>
            </a:endParaRPr>
          </a:p>
        </p:txBody>
      </p:sp>
      <p:sp>
        <p:nvSpPr>
          <p:cNvPr id="5" name="CasellaDiTesto 4"/>
          <p:cNvSpPr txBox="1"/>
          <p:nvPr/>
        </p:nvSpPr>
        <p:spPr>
          <a:xfrm>
            <a:off x="632602" y="3503981"/>
            <a:ext cx="6480720" cy="369332"/>
          </a:xfrm>
          <a:prstGeom prst="rect">
            <a:avLst/>
          </a:prstGeom>
          <a:noFill/>
        </p:spPr>
        <p:txBody>
          <a:bodyPr wrap="square" rtlCol="0">
            <a:spAutoFit/>
          </a:bodyPr>
          <a:lstStyle/>
          <a:p>
            <a:r>
              <a:rPr lang="it-IT" dirty="0"/>
              <a:t>Arpaia, 2010. </a:t>
            </a:r>
            <a:r>
              <a:rPr lang="it-IT" dirty="0" err="1"/>
              <a:t>Coll</a:t>
            </a:r>
            <a:r>
              <a:rPr lang="it-IT" dirty="0"/>
              <a:t>. </a:t>
            </a:r>
            <a:r>
              <a:rPr lang="it-IT" dirty="0" err="1"/>
              <a:t>Biosafety</a:t>
            </a:r>
            <a:r>
              <a:rPr lang="it-IT" dirty="0"/>
              <a:t> </a:t>
            </a:r>
            <a:r>
              <a:rPr lang="it-IT" dirty="0" err="1"/>
              <a:t>Reviews</a:t>
            </a:r>
            <a:endParaRPr lang="it-IT" dirty="0"/>
          </a:p>
        </p:txBody>
      </p:sp>
      <p:sp>
        <p:nvSpPr>
          <p:cNvPr id="6" name="CasellaDiTesto 5">
            <a:extLst>
              <a:ext uri="{FF2B5EF4-FFF2-40B4-BE49-F238E27FC236}">
                <a16:creationId xmlns:a16="http://schemas.microsoft.com/office/drawing/2014/main" id="{DC41E480-3FF2-9172-DFBE-68B94B839473}"/>
              </a:ext>
            </a:extLst>
          </p:cNvPr>
          <p:cNvSpPr txBox="1"/>
          <p:nvPr/>
        </p:nvSpPr>
        <p:spPr>
          <a:xfrm>
            <a:off x="632602" y="4549422"/>
            <a:ext cx="7659142" cy="461665"/>
          </a:xfrm>
          <a:prstGeom prst="rect">
            <a:avLst/>
          </a:prstGeom>
          <a:noFill/>
        </p:spPr>
        <p:txBody>
          <a:bodyPr wrap="square" rtlCol="0">
            <a:spAutoFit/>
          </a:bodyPr>
          <a:lstStyle/>
          <a:p>
            <a:r>
              <a:rPr lang="it-IT" sz="2400" dirty="0"/>
              <a:t>The </a:t>
            </a:r>
            <a:r>
              <a:rPr lang="it-IT" sz="2400" dirty="0" err="1"/>
              <a:t>same</a:t>
            </a:r>
            <a:r>
              <a:rPr lang="it-IT" sz="2400" dirty="0"/>
              <a:t> concept </a:t>
            </a:r>
            <a:r>
              <a:rPr lang="it-IT" sz="2400" dirty="0" err="1"/>
              <a:t>applies</a:t>
            </a:r>
            <a:r>
              <a:rPr lang="it-IT" sz="2400" dirty="0"/>
              <a:t> for, e.g., </a:t>
            </a:r>
            <a:r>
              <a:rPr lang="it-IT" sz="2400" dirty="0" err="1"/>
              <a:t>pesticides</a:t>
            </a:r>
            <a:endParaRPr lang="it-IT" sz="2400" dirty="0"/>
          </a:p>
        </p:txBody>
      </p:sp>
    </p:spTree>
    <p:extLst>
      <p:ext uri="{BB962C8B-B14F-4D97-AF65-F5344CB8AC3E}">
        <p14:creationId xmlns:p14="http://schemas.microsoft.com/office/powerpoint/2010/main" val="3925624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30C8E1C-24FF-9044-BB09-DC601078C0E0}"/>
              </a:ext>
            </a:extLst>
          </p:cNvPr>
          <p:cNvSpPr/>
          <p:nvPr/>
        </p:nvSpPr>
        <p:spPr>
          <a:xfrm>
            <a:off x="7837250" y="713188"/>
            <a:ext cx="1787657" cy="1787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ubtitle 2"/>
          <p:cNvSpPr>
            <a:spLocks noGrp="1"/>
          </p:cNvSpPr>
          <p:nvPr>
            <p:ph type="subTitle" idx="1"/>
          </p:nvPr>
        </p:nvSpPr>
        <p:spPr>
          <a:xfrm>
            <a:off x="759575" y="5256108"/>
            <a:ext cx="8941016" cy="1243846"/>
          </a:xfrm>
        </p:spPr>
        <p:txBody>
          <a:bodyPr wrap="square" anchor="b" anchorCtr="0"/>
          <a:lstStyle/>
          <a:p>
            <a:r>
              <a:rPr lang="en-GB" sz="1050" b="1" dirty="0"/>
              <a:t>© European Union 2020</a:t>
            </a:r>
          </a:p>
          <a:p>
            <a:r>
              <a:rPr lang="en-GB"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a:t>
            </a:r>
          </a:p>
        </p:txBody>
      </p:sp>
      <p:sp>
        <p:nvSpPr>
          <p:cNvPr id="6" name="Text Placeholder 7"/>
          <p:cNvSpPr txBox="1">
            <a:spLocks/>
          </p:cNvSpPr>
          <p:nvPr/>
        </p:nvSpPr>
        <p:spPr>
          <a:xfrm>
            <a:off x="830524" y="3535087"/>
            <a:ext cx="4669944" cy="111134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Aft>
                <a:spcPts val="0"/>
              </a:spcAft>
              <a:buNone/>
            </a:pPr>
            <a:r>
              <a:rPr lang="fr-FR" sz="1600" b="0" i="0" u="none" strike="noStrike" baseline="0" dirty="0" err="1">
                <a:solidFill>
                  <a:srgbClr val="4D4D4D"/>
                </a:solidFill>
                <a:latin typeface="Arial" panose="020B0604020202020204" pitchFamily="34" charset="0"/>
              </a:rPr>
              <a:t>European</a:t>
            </a:r>
            <a:r>
              <a:rPr lang="fr-FR" sz="1600" b="0" i="0" u="none" strike="noStrike" baseline="0" dirty="0">
                <a:solidFill>
                  <a:srgbClr val="4D4D4D"/>
                </a:solidFill>
                <a:latin typeface="Arial" panose="020B0604020202020204" pitchFamily="34" charset="0"/>
              </a:rPr>
              <a:t> Commission</a:t>
            </a:r>
          </a:p>
          <a:p>
            <a:pPr marL="0" indent="0" algn="l">
              <a:spcAft>
                <a:spcPts val="0"/>
              </a:spcAft>
              <a:buNone/>
            </a:pPr>
            <a:r>
              <a:rPr lang="en-US" sz="1600" b="0" i="0" u="none" strike="noStrike" baseline="0" dirty="0">
                <a:solidFill>
                  <a:srgbClr val="4D4D4D"/>
                </a:solidFill>
                <a:latin typeface="Arial" panose="020B0604020202020204" pitchFamily="34" charset="0"/>
              </a:rPr>
              <a:t>European Health and Digital Executive Agency</a:t>
            </a:r>
          </a:p>
          <a:p>
            <a:pPr marL="0" indent="0" algn="l">
              <a:spcAft>
                <a:spcPts val="0"/>
              </a:spcAft>
              <a:buNone/>
            </a:pPr>
            <a:r>
              <a:rPr lang="fr-FR" sz="1600" b="0" i="0" u="none" strike="noStrike" baseline="0" dirty="0" err="1">
                <a:solidFill>
                  <a:srgbClr val="4D4D4D"/>
                </a:solidFill>
                <a:latin typeface="Arial" panose="020B0604020202020204" pitchFamily="34" charset="0"/>
              </a:rPr>
              <a:t>Covent</a:t>
            </a:r>
            <a:r>
              <a:rPr lang="fr-FR" sz="1600" b="0" i="0" u="none" strike="noStrike" baseline="0" dirty="0">
                <a:solidFill>
                  <a:srgbClr val="4D4D4D"/>
                </a:solidFill>
                <a:latin typeface="Arial" panose="020B0604020202020204" pitchFamily="34" charset="0"/>
              </a:rPr>
              <a:t> Garden Building</a:t>
            </a:r>
          </a:p>
          <a:p>
            <a:pPr marL="0" indent="0" algn="l">
              <a:spcAft>
                <a:spcPts val="0"/>
              </a:spcAft>
              <a:buNone/>
            </a:pPr>
            <a:r>
              <a:rPr lang="fr-FR" sz="1600" b="0" i="0" u="none" strike="noStrike" baseline="0" dirty="0">
                <a:solidFill>
                  <a:srgbClr val="4D4D4D"/>
                </a:solidFill>
                <a:latin typeface="Arial" panose="020B0604020202020204" pitchFamily="34" charset="0"/>
              </a:rPr>
              <a:t>Place Charles Rogier, 16</a:t>
            </a:r>
          </a:p>
          <a:p>
            <a:pPr marL="0" indent="0" algn="l">
              <a:spcAft>
                <a:spcPts val="0"/>
              </a:spcAft>
              <a:buNone/>
            </a:pPr>
            <a:r>
              <a:rPr lang="fr-FR" sz="1600" b="0" i="0" u="none" strike="noStrike" baseline="0" dirty="0">
                <a:solidFill>
                  <a:srgbClr val="4D4D4D"/>
                </a:solidFill>
                <a:latin typeface="Arial" panose="020B0604020202020204" pitchFamily="34" charset="0"/>
              </a:rPr>
              <a:t>B-1210 Brussels - </a:t>
            </a:r>
            <a:r>
              <a:rPr lang="fr-FR" sz="1600" b="0" i="0" u="none" strike="noStrike" baseline="0" dirty="0" err="1">
                <a:solidFill>
                  <a:srgbClr val="4D4D4D"/>
                </a:solidFill>
                <a:latin typeface="Arial" panose="020B0604020202020204" pitchFamily="34" charset="0"/>
              </a:rPr>
              <a:t>Belgium</a:t>
            </a:r>
            <a:endParaRPr lang="en-GB" sz="1400" dirty="0"/>
          </a:p>
        </p:txBody>
      </p:sp>
      <p:sp>
        <p:nvSpPr>
          <p:cNvPr id="7" name="Text Placeholder 7"/>
          <p:cNvSpPr txBox="1">
            <a:spLocks/>
          </p:cNvSpPr>
          <p:nvPr/>
        </p:nvSpPr>
        <p:spPr>
          <a:xfrm flipH="1">
            <a:off x="6485205" y="3546499"/>
            <a:ext cx="5176910" cy="98329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GB" sz="1600" dirty="0"/>
          </a:p>
        </p:txBody>
      </p:sp>
      <p:sp>
        <p:nvSpPr>
          <p:cNvPr id="8" name="Text Placeholder 7"/>
          <p:cNvSpPr txBox="1">
            <a:spLocks/>
          </p:cNvSpPr>
          <p:nvPr/>
        </p:nvSpPr>
        <p:spPr>
          <a:xfrm flipH="1">
            <a:off x="6485205" y="3535087"/>
            <a:ext cx="5581104" cy="2198169"/>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sz="1400" dirty="0"/>
              <a:t>Contractor contact details: </a:t>
            </a:r>
          </a:p>
          <a:p>
            <a:pPr marL="0" indent="0">
              <a:spcAft>
                <a:spcPts val="1200"/>
              </a:spcAft>
              <a:buNone/>
            </a:pPr>
            <a:r>
              <a:rPr lang="en-US" sz="1400" dirty="0"/>
              <a:t>Name:</a:t>
            </a:r>
            <a:r>
              <a:rPr lang="en-US" sz="1400" b="1" dirty="0"/>
              <a:t> OPERA (in consortium with NSF </a:t>
            </a:r>
            <a:r>
              <a:rPr lang="en-US" sz="1400" b="1" dirty="0" err="1"/>
              <a:t>Euroconsultants</a:t>
            </a:r>
            <a:r>
              <a:rPr lang="en-US" sz="1400" b="1" dirty="0"/>
              <a:t>)</a:t>
            </a:r>
          </a:p>
          <a:p>
            <a:pPr marL="0" indent="0">
              <a:spcAft>
                <a:spcPts val="1200"/>
              </a:spcAft>
              <a:buNone/>
            </a:pPr>
            <a:r>
              <a:rPr lang="en-US" sz="1400" dirty="0"/>
              <a:t>Address : </a:t>
            </a:r>
            <a:r>
              <a:rPr lang="it-IT" sz="1400" b="1" dirty="0"/>
              <a:t>Viale Parioli 96 - 00197 Roma - </a:t>
            </a:r>
            <a:r>
              <a:rPr lang="it-IT" sz="1400" b="1" dirty="0" err="1"/>
              <a:t>Italy</a:t>
            </a:r>
            <a:endParaRPr lang="it-IT" sz="1400" b="1" dirty="0"/>
          </a:p>
          <a:p>
            <a:pPr marL="0" indent="0">
              <a:spcAft>
                <a:spcPts val="1200"/>
              </a:spcAft>
              <a:buNone/>
            </a:pPr>
            <a:r>
              <a:rPr lang="en-US" sz="1400" dirty="0"/>
              <a:t>Phone: </a:t>
            </a:r>
            <a:r>
              <a:rPr lang="it-IT" sz="1400" b="1" dirty="0"/>
              <a:t>Tel/Fax +39.06.8080111 </a:t>
            </a:r>
          </a:p>
          <a:p>
            <a:pPr marL="0" indent="0">
              <a:spcAft>
                <a:spcPts val="1200"/>
              </a:spcAft>
              <a:buNone/>
            </a:pPr>
            <a:r>
              <a:rPr lang="en-US" sz="1400" dirty="0"/>
              <a:t>Email: </a:t>
            </a:r>
            <a:r>
              <a:rPr lang="it-IT" sz="1400" b="1" dirty="0">
                <a:hlinkClick r:id="rId3"/>
              </a:rPr>
              <a:t>20189605riskassessment@btsftraining.com</a:t>
            </a:r>
            <a:r>
              <a:rPr lang="it-IT" sz="1400" b="1" dirty="0"/>
              <a:t>   </a:t>
            </a:r>
          </a:p>
          <a:p>
            <a:pPr marL="0" indent="0">
              <a:spcAft>
                <a:spcPts val="1200"/>
              </a:spcAft>
              <a:buNone/>
            </a:pPr>
            <a:r>
              <a:rPr lang="en-US" sz="1400" dirty="0"/>
              <a:t>Website: </a:t>
            </a:r>
            <a:r>
              <a:rPr lang="it-IT" sz="1400" b="1" dirty="0">
                <a:hlinkClick r:id="rId4"/>
              </a:rPr>
              <a:t>www.opera-italy.eu</a:t>
            </a:r>
            <a:endParaRPr lang="it-IT" sz="1400" b="1" dirty="0"/>
          </a:p>
          <a:p>
            <a:pPr marL="0" indent="0">
              <a:spcAft>
                <a:spcPts val="0"/>
              </a:spcAft>
              <a:buNone/>
              <a:defRPr/>
            </a:pPr>
            <a:endParaRPr lang="it-IT" sz="1400" dirty="0">
              <a:sym typeface="Helvetica" charset="0"/>
            </a:endParaRPr>
          </a:p>
        </p:txBody>
      </p:sp>
      <p:pic>
        <p:nvPicPr>
          <p:cNvPr id="3074" name="Picture 2">
            <a:extLst>
              <a:ext uri="{FF2B5EF4-FFF2-40B4-BE49-F238E27FC236}">
                <a16:creationId xmlns:a16="http://schemas.microsoft.com/office/drawing/2014/main" id="{F8A33FF2-4334-F1FD-8FA6-A5F450BCE2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1234" y="1301265"/>
            <a:ext cx="1537887" cy="6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443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485206" y="2939702"/>
            <a:ext cx="5706794" cy="2687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p:cNvSpPr>
            <a:spLocks noGrp="1"/>
          </p:cNvSpPr>
          <p:nvPr>
            <p:ph idx="1"/>
          </p:nvPr>
        </p:nvSpPr>
        <p:spPr>
          <a:xfrm>
            <a:off x="6270177" y="4714827"/>
            <a:ext cx="3617290" cy="361995"/>
          </a:xfrm>
        </p:spPr>
        <p:txBody>
          <a:bodyPr/>
          <a:lstStyle/>
          <a:p>
            <a:pPr marL="0" indent="0">
              <a:buNone/>
            </a:pPr>
            <a:r>
              <a:rPr lang="en-IE" sz="1600" dirty="0">
                <a:hlinkClick r:id="rId3"/>
              </a:rPr>
              <a:t>EU Spotify</a:t>
            </a:r>
            <a:endParaRPr lang="en-GB" sz="1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1630238"/>
            <a:ext cx="684199" cy="750146"/>
          </a:xfrm>
          <a:prstGeom prst="rect">
            <a:avLst/>
          </a:prstGeom>
        </p:spPr>
      </p:pic>
      <p:sp>
        <p:nvSpPr>
          <p:cNvPr id="2" name="Rectangle 1"/>
          <p:cNvSpPr/>
          <p:nvPr/>
        </p:nvSpPr>
        <p:spPr>
          <a:xfrm>
            <a:off x="1819504" y="1774881"/>
            <a:ext cx="1439818" cy="338554"/>
          </a:xfrm>
          <a:prstGeom prst="rect">
            <a:avLst/>
          </a:prstGeom>
        </p:spPr>
        <p:txBody>
          <a:bodyPr wrap="none">
            <a:spAutoFit/>
          </a:bodyPr>
          <a:lstStyle/>
          <a:p>
            <a:r>
              <a:rPr lang="en-GB" sz="1600" dirty="0">
                <a:hlinkClick r:id="rId5"/>
              </a:rPr>
              <a:t>ec.europa.eu/</a:t>
            </a:r>
            <a:endParaRPr lang="en-IE"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2635213"/>
            <a:ext cx="684199" cy="750146"/>
          </a:xfrm>
          <a:prstGeom prst="rect">
            <a:avLst/>
          </a:prstGeom>
        </p:spPr>
      </p:pic>
      <p:sp>
        <p:nvSpPr>
          <p:cNvPr id="7" name="Rectangle 6"/>
          <p:cNvSpPr/>
          <p:nvPr/>
        </p:nvSpPr>
        <p:spPr>
          <a:xfrm>
            <a:off x="1819504" y="2841009"/>
            <a:ext cx="1165704" cy="338554"/>
          </a:xfrm>
          <a:prstGeom prst="rect">
            <a:avLst/>
          </a:prstGeom>
        </p:spPr>
        <p:txBody>
          <a:bodyPr wrap="none">
            <a:spAutoFit/>
          </a:bodyPr>
          <a:lstStyle/>
          <a:p>
            <a:r>
              <a:rPr lang="en-GB" sz="1600" dirty="0">
                <a:hlinkClick r:id="rId6"/>
              </a:rPr>
              <a:t>europa.eu/</a:t>
            </a:r>
            <a:endParaRPr lang="en-GB" sz="1600" dirty="0"/>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722" y="3587900"/>
            <a:ext cx="640631" cy="702230"/>
          </a:xfrm>
          <a:prstGeom prst="rect">
            <a:avLst/>
          </a:prstGeom>
        </p:spPr>
      </p:pic>
      <p:sp>
        <p:nvSpPr>
          <p:cNvPr id="9" name="Rectangle 8"/>
          <p:cNvSpPr/>
          <p:nvPr/>
        </p:nvSpPr>
        <p:spPr>
          <a:xfrm>
            <a:off x="1819504" y="3736212"/>
            <a:ext cx="1975221" cy="338554"/>
          </a:xfrm>
          <a:prstGeom prst="rect">
            <a:avLst/>
          </a:prstGeom>
        </p:spPr>
        <p:txBody>
          <a:bodyPr wrap="none">
            <a:spAutoFit/>
          </a:bodyPr>
          <a:lstStyle/>
          <a:p>
            <a:r>
              <a:rPr lang="en-IE" sz="1600" dirty="0">
                <a:hlinkClick r:id="rId8"/>
              </a:rPr>
              <a:t>@</a:t>
            </a:r>
            <a:r>
              <a:rPr lang="en-IE" sz="1600" dirty="0" err="1">
                <a:hlinkClick r:id="rId8"/>
              </a:rPr>
              <a:t>EU_Commission</a:t>
            </a:r>
            <a:r>
              <a:rPr lang="en-IE" sz="1600" dirty="0">
                <a:hlinkClick r:id="rId8"/>
              </a:rPr>
              <a:t> </a:t>
            </a:r>
            <a:endParaRPr lang="en-GB" sz="1200" dirty="0"/>
          </a:p>
        </p:txBody>
      </p:sp>
      <p:sp>
        <p:nvSpPr>
          <p:cNvPr id="10" name="Rectangle 9"/>
          <p:cNvSpPr/>
          <p:nvPr/>
        </p:nvSpPr>
        <p:spPr>
          <a:xfrm>
            <a:off x="1819504" y="4710652"/>
            <a:ext cx="6096000" cy="338554"/>
          </a:xfrm>
          <a:prstGeom prst="rect">
            <a:avLst/>
          </a:prstGeom>
        </p:spPr>
        <p:txBody>
          <a:bodyPr>
            <a:spAutoFit/>
          </a:bodyPr>
          <a:lstStyle/>
          <a:p>
            <a:r>
              <a:rPr lang="en-IE" sz="1600" dirty="0">
                <a:hlinkClick r:id="rId9"/>
              </a:rPr>
              <a:t>@</a:t>
            </a:r>
            <a:r>
              <a:rPr lang="en-IE" sz="1600" dirty="0" err="1">
                <a:hlinkClick r:id="rId9"/>
              </a:rPr>
              <a:t>EuropeanCommission</a:t>
            </a:r>
            <a:r>
              <a:rPr lang="en-IE" sz="1600" dirty="0">
                <a:hlinkClick r:id="rId9"/>
              </a:rPr>
              <a:t> </a:t>
            </a:r>
            <a:endParaRPr lang="en-GB" sz="1200" dirty="0"/>
          </a:p>
        </p:txBody>
      </p:sp>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0922" y="4538287"/>
            <a:ext cx="620230" cy="681506"/>
          </a:xfrm>
          <a:prstGeom prst="rect">
            <a:avLst/>
          </a:prstGeom>
        </p:spPr>
      </p:pic>
      <p:sp>
        <p:nvSpPr>
          <p:cNvPr id="12" name="Rectangle 11"/>
          <p:cNvSpPr/>
          <p:nvPr/>
        </p:nvSpPr>
        <p:spPr>
          <a:xfrm>
            <a:off x="1819504" y="5661644"/>
            <a:ext cx="6096000" cy="338554"/>
          </a:xfrm>
          <a:prstGeom prst="rect">
            <a:avLst/>
          </a:prstGeom>
        </p:spPr>
        <p:txBody>
          <a:bodyPr>
            <a:spAutoFit/>
          </a:bodyPr>
          <a:lstStyle/>
          <a:p>
            <a:r>
              <a:rPr lang="en-IE" sz="1600" dirty="0">
                <a:hlinkClick r:id="rId11"/>
              </a:rPr>
              <a:t>European Commission</a:t>
            </a:r>
            <a:endParaRPr lang="en-GB" sz="1200" dirty="0">
              <a:hlinkClick r:id="rId11"/>
            </a:endParaRPr>
          </a:p>
        </p:txBody>
      </p:sp>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80922" y="5491270"/>
            <a:ext cx="620230" cy="681506"/>
          </a:xfrm>
          <a:prstGeom prst="rect">
            <a:avLst/>
          </a:prstGeom>
        </p:spPr>
      </p:pic>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63060" y="1661642"/>
            <a:ext cx="647562" cy="711537"/>
          </a:xfrm>
          <a:prstGeom prst="rect">
            <a:avLst/>
          </a:prstGeom>
        </p:spPr>
      </p:pic>
      <p:sp>
        <p:nvSpPr>
          <p:cNvPr id="15" name="Rectangle 14"/>
          <p:cNvSpPr/>
          <p:nvPr/>
        </p:nvSpPr>
        <p:spPr>
          <a:xfrm>
            <a:off x="6156397" y="1792054"/>
            <a:ext cx="3798073" cy="338554"/>
          </a:xfrm>
          <a:prstGeom prst="rect">
            <a:avLst/>
          </a:prstGeom>
        </p:spPr>
        <p:txBody>
          <a:bodyPr wrap="square">
            <a:spAutoFit/>
          </a:bodyPr>
          <a:lstStyle/>
          <a:p>
            <a:r>
              <a:rPr lang="en-IE" sz="1600" dirty="0">
                <a:hlinkClick r:id="rId14"/>
              </a:rPr>
              <a:t>europeancommission</a:t>
            </a:r>
            <a:r>
              <a:rPr lang="en-IE" sz="1600" dirty="0"/>
              <a:t> </a:t>
            </a:r>
            <a:endParaRPr lang="en-GB" sz="1200" dirty="0"/>
          </a:p>
        </p:txBody>
      </p:sp>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02348" y="2611751"/>
            <a:ext cx="568985" cy="623695"/>
          </a:xfrm>
          <a:prstGeom prst="rect">
            <a:avLst/>
          </a:prstGeom>
        </p:spPr>
      </p:pic>
      <p:sp>
        <p:nvSpPr>
          <p:cNvPr id="17" name="Rectangle 16">
            <a:hlinkClick r:id="rId16"/>
          </p:cNvPr>
          <p:cNvSpPr/>
          <p:nvPr/>
        </p:nvSpPr>
        <p:spPr>
          <a:xfrm>
            <a:off x="6156397" y="2749321"/>
            <a:ext cx="2465740" cy="338554"/>
          </a:xfrm>
          <a:prstGeom prst="rect">
            <a:avLst/>
          </a:prstGeom>
        </p:spPr>
        <p:txBody>
          <a:bodyPr wrap="none">
            <a:spAutoFit/>
          </a:bodyPr>
          <a:lstStyle/>
          <a:p>
            <a:r>
              <a:rPr lang="en-GB" sz="1600" dirty="0">
                <a:hlinkClick r:id="rId16"/>
              </a:rPr>
              <a:t>@</a:t>
            </a:r>
            <a:r>
              <a:rPr lang="en-GB" sz="1600" dirty="0" err="1">
                <a:hlinkClick r:id="rId16"/>
              </a:rPr>
              <a:t>EuropeanCommission</a:t>
            </a:r>
            <a:endParaRPr lang="en-GB" sz="1200" dirty="0"/>
          </a:p>
        </p:txBody>
      </p:sp>
      <p:sp>
        <p:nvSpPr>
          <p:cNvPr id="18" name="Rectangle 17"/>
          <p:cNvSpPr/>
          <p:nvPr/>
        </p:nvSpPr>
        <p:spPr>
          <a:xfrm>
            <a:off x="6270177" y="3733427"/>
            <a:ext cx="927242" cy="338554"/>
          </a:xfrm>
          <a:prstGeom prst="rect">
            <a:avLst/>
          </a:prstGeom>
        </p:spPr>
        <p:txBody>
          <a:bodyPr wrap="none">
            <a:spAutoFit/>
          </a:bodyPr>
          <a:lstStyle/>
          <a:p>
            <a:r>
              <a:rPr lang="en-IE" sz="1600" dirty="0">
                <a:hlinkClick r:id="rId17"/>
              </a:rPr>
              <a:t>EUTube</a:t>
            </a:r>
            <a:endParaRPr lang="en-IE" sz="1200" dirty="0"/>
          </a:p>
        </p:txBody>
      </p:sp>
      <p:pic>
        <p:nvPicPr>
          <p:cNvPr id="19" name="Picture 1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99823" y="3542487"/>
            <a:ext cx="660728" cy="726004"/>
          </a:xfrm>
          <a:prstGeom prst="rect">
            <a:avLst/>
          </a:prstGeom>
        </p:spPr>
      </p:pic>
      <p:pic>
        <p:nvPicPr>
          <p:cNvPr id="20" name="Picture 1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81661" y="4514763"/>
            <a:ext cx="695271" cy="762124"/>
          </a:xfrm>
          <a:prstGeom prst="rect">
            <a:avLst/>
          </a:prstGeom>
        </p:spPr>
      </p:pic>
      <p:sp>
        <p:nvSpPr>
          <p:cNvPr id="21" name="Title 20"/>
          <p:cNvSpPr>
            <a:spLocks noGrp="1"/>
          </p:cNvSpPr>
          <p:nvPr>
            <p:ph type="title"/>
          </p:nvPr>
        </p:nvSpPr>
        <p:spPr/>
        <p:txBody>
          <a:bodyPr/>
          <a:lstStyle/>
          <a:p>
            <a:r>
              <a:rPr lang="en-US" dirty="0"/>
              <a:t>Keep in touch</a:t>
            </a:r>
          </a:p>
        </p:txBody>
      </p:sp>
    </p:spTree>
    <p:extLst>
      <p:ext uri="{BB962C8B-B14F-4D97-AF65-F5344CB8AC3E}">
        <p14:creationId xmlns:p14="http://schemas.microsoft.com/office/powerpoint/2010/main" val="1244639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4</a:t>
            </a:fld>
            <a:endParaRPr lang="en-GB"/>
          </a:p>
        </p:txBody>
      </p:sp>
      <p:sp>
        <p:nvSpPr>
          <p:cNvPr id="2" name="Titolo 1"/>
          <p:cNvSpPr>
            <a:spLocks noGrp="1"/>
          </p:cNvSpPr>
          <p:nvPr>
            <p:ph type="title"/>
          </p:nvPr>
        </p:nvSpPr>
        <p:spPr>
          <a:xfrm>
            <a:off x="3183063" y="759453"/>
            <a:ext cx="8457372" cy="782357"/>
          </a:xfrm>
        </p:spPr>
        <p:txBody>
          <a:bodyPr/>
          <a:lstStyle/>
          <a:p>
            <a:r>
              <a:rPr lang="it-IT" altLang="it-IT" dirty="0" err="1">
                <a:solidFill>
                  <a:srgbClr val="0F5494"/>
                </a:solidFill>
              </a:rPr>
              <a:t>Why</a:t>
            </a:r>
            <a:r>
              <a:rPr lang="it-IT" altLang="it-IT" dirty="0">
                <a:solidFill>
                  <a:srgbClr val="0F5494"/>
                </a:solidFill>
              </a:rPr>
              <a:t> are </a:t>
            </a:r>
            <a:r>
              <a:rPr lang="it-IT" altLang="it-IT" dirty="0" err="1">
                <a:solidFill>
                  <a:srgbClr val="0F5494"/>
                </a:solidFill>
              </a:rPr>
              <a:t>effects</a:t>
            </a:r>
            <a:r>
              <a:rPr lang="it-IT" altLang="it-IT" dirty="0">
                <a:solidFill>
                  <a:srgbClr val="0F5494"/>
                </a:solidFill>
              </a:rPr>
              <a:t> on “non-target” </a:t>
            </a:r>
            <a:r>
              <a:rPr lang="it-IT" altLang="it-IT" dirty="0" err="1">
                <a:solidFill>
                  <a:srgbClr val="0F5494"/>
                </a:solidFill>
              </a:rPr>
              <a:t>organisms</a:t>
            </a:r>
            <a:r>
              <a:rPr lang="it-IT" altLang="it-IT" dirty="0">
                <a:solidFill>
                  <a:srgbClr val="0F5494"/>
                </a:solidFill>
              </a:rPr>
              <a:t> </a:t>
            </a:r>
            <a:r>
              <a:rPr lang="it-IT" altLang="it-IT" dirty="0" err="1">
                <a:solidFill>
                  <a:srgbClr val="0F5494"/>
                </a:solidFill>
              </a:rPr>
              <a:t>important</a:t>
            </a:r>
            <a:r>
              <a:rPr lang="it-IT" altLang="it-IT" dirty="0">
                <a:solidFill>
                  <a:srgbClr val="0F5494"/>
                </a:solidFill>
              </a:rPr>
              <a:t>?</a:t>
            </a:r>
            <a:endParaRPr lang="it-IT" dirty="0">
              <a:solidFill>
                <a:srgbClr val="0F5494"/>
              </a:solidFill>
            </a:endParaRPr>
          </a:p>
        </p:txBody>
      </p:sp>
      <p:graphicFrame>
        <p:nvGraphicFramePr>
          <p:cNvPr id="7" name="Diagramma 6"/>
          <p:cNvGraphicFramePr/>
          <p:nvPr>
            <p:extLst>
              <p:ext uri="{D42A27DB-BD31-4B8C-83A1-F6EECF244321}">
                <p14:modId xmlns:p14="http://schemas.microsoft.com/office/powerpoint/2010/main" val="1622904127"/>
              </p:ext>
            </p:extLst>
          </p:nvPr>
        </p:nvGraphicFramePr>
        <p:xfrm>
          <a:off x="3596034" y="1772818"/>
          <a:ext cx="4948238" cy="45365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50843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idx="1"/>
          </p:nvPr>
        </p:nvSpPr>
        <p:spPr>
          <a:xfrm>
            <a:off x="433645" y="1488048"/>
            <a:ext cx="7637911" cy="3881904"/>
          </a:xfrm>
        </p:spPr>
        <p:txBody>
          <a:bodyPr/>
          <a:lstStyle/>
          <a:p>
            <a:endParaRPr lang="it-IT" altLang="it-IT" sz="1800" b="1" dirty="0">
              <a:solidFill>
                <a:schemeClr val="tx2"/>
              </a:solidFill>
              <a:ea typeface="Verdana" panose="020B0604030504040204" pitchFamily="34" charset="0"/>
            </a:endParaRPr>
          </a:p>
          <a:p>
            <a:r>
              <a:rPr lang="it-IT" altLang="it-IT" b="1" dirty="0" err="1">
                <a:solidFill>
                  <a:srgbClr val="AFC651"/>
                </a:solidFill>
                <a:ea typeface="Verdana" panose="020B0604030504040204" pitchFamily="34" charset="0"/>
              </a:rPr>
              <a:t>Hypothesis</a:t>
            </a:r>
            <a:endParaRPr lang="it-IT" altLang="it-IT" b="1" dirty="0">
              <a:solidFill>
                <a:srgbClr val="AFC651"/>
              </a:solidFill>
              <a:ea typeface="Verdana" panose="020B0604030504040204" pitchFamily="34" charset="0"/>
            </a:endParaRPr>
          </a:p>
          <a:p>
            <a:r>
              <a:rPr lang="it-IT" altLang="it-IT" dirty="0">
                <a:ea typeface="Verdana" panose="020B0604030504040204" pitchFamily="34" charset="0"/>
              </a:rPr>
              <a:t>Direct and </a:t>
            </a:r>
            <a:r>
              <a:rPr lang="it-IT" altLang="it-IT" dirty="0" err="1">
                <a:ea typeface="Verdana" panose="020B0604030504040204" pitchFamily="34" charset="0"/>
              </a:rPr>
              <a:t>indirect</a:t>
            </a:r>
            <a:r>
              <a:rPr lang="it-IT" altLang="it-IT" dirty="0">
                <a:ea typeface="Verdana" panose="020B0604030504040204" pitchFamily="34" charset="0"/>
              </a:rPr>
              <a:t> </a:t>
            </a:r>
            <a:r>
              <a:rPr lang="it-IT" altLang="it-IT" dirty="0" err="1">
                <a:ea typeface="Verdana" panose="020B0604030504040204" pitchFamily="34" charset="0"/>
              </a:rPr>
              <a:t>effects</a:t>
            </a:r>
            <a:r>
              <a:rPr lang="it-IT" altLang="it-IT" dirty="0">
                <a:ea typeface="Verdana" panose="020B0604030504040204" pitchFamily="34" charset="0"/>
              </a:rPr>
              <a:t> on Non-target </a:t>
            </a:r>
            <a:r>
              <a:rPr lang="it-IT" altLang="it-IT" dirty="0" err="1">
                <a:ea typeface="Verdana" panose="020B0604030504040204" pitchFamily="34" charset="0"/>
              </a:rPr>
              <a:t>Organisms</a:t>
            </a:r>
            <a:endParaRPr lang="it-IT" altLang="it-IT" dirty="0">
              <a:ea typeface="Verdana" panose="020B0604030504040204" pitchFamily="34" charset="0"/>
            </a:endParaRPr>
          </a:p>
          <a:p>
            <a:endParaRPr lang="it-IT" altLang="it-IT" dirty="0">
              <a:ea typeface="Verdana" panose="020B0604030504040204" pitchFamily="34" charset="0"/>
            </a:endParaRPr>
          </a:p>
          <a:p>
            <a:pPr>
              <a:lnSpc>
                <a:spcPct val="90000"/>
              </a:lnSpc>
            </a:pPr>
            <a:r>
              <a:rPr lang="it-IT" altLang="it-IT" b="1" dirty="0" err="1">
                <a:solidFill>
                  <a:srgbClr val="AFC651"/>
                </a:solidFill>
                <a:ea typeface="Verdana" panose="020B0604030504040204" pitchFamily="34" charset="0"/>
              </a:rPr>
              <a:t>Potential</a:t>
            </a:r>
            <a:r>
              <a:rPr lang="it-IT" altLang="it-IT" b="1" dirty="0">
                <a:solidFill>
                  <a:srgbClr val="AFC651"/>
                </a:solidFill>
                <a:ea typeface="Verdana" panose="020B0604030504040204" pitchFamily="34" charset="0"/>
              </a:rPr>
              <a:t> </a:t>
            </a:r>
            <a:r>
              <a:rPr lang="it-IT" altLang="it-IT" b="1" dirty="0" err="1">
                <a:solidFill>
                  <a:srgbClr val="AFC651"/>
                </a:solidFill>
                <a:ea typeface="Verdana" panose="020B0604030504040204" pitchFamily="34" charset="0"/>
              </a:rPr>
              <a:t>consequences</a:t>
            </a:r>
            <a:endParaRPr lang="it-IT" altLang="it-IT" b="1" dirty="0">
              <a:solidFill>
                <a:srgbClr val="AFC651"/>
              </a:solidFill>
              <a:ea typeface="Verdana" panose="020B0604030504040204" pitchFamily="34" charset="0"/>
            </a:endParaRPr>
          </a:p>
          <a:p>
            <a:pPr>
              <a:lnSpc>
                <a:spcPct val="90000"/>
              </a:lnSpc>
            </a:pPr>
            <a:r>
              <a:rPr lang="it-IT" altLang="it-IT" dirty="0" err="1">
                <a:ea typeface="Verdana" panose="020B0604030504040204" pitchFamily="34" charset="0"/>
              </a:rPr>
              <a:t>Loss</a:t>
            </a:r>
            <a:r>
              <a:rPr lang="it-IT" altLang="it-IT" dirty="0">
                <a:ea typeface="Verdana" panose="020B0604030504040204" pitchFamily="34" charset="0"/>
              </a:rPr>
              <a:t> of </a:t>
            </a:r>
            <a:r>
              <a:rPr lang="it-IT" altLang="it-IT" dirty="0" err="1">
                <a:ea typeface="Verdana" panose="020B0604030504040204" pitchFamily="34" charset="0"/>
              </a:rPr>
              <a:t>biodiversity</a:t>
            </a:r>
            <a:r>
              <a:rPr lang="it-IT" altLang="it-IT" dirty="0">
                <a:ea typeface="Verdana" panose="020B0604030504040204" pitchFamily="34" charset="0"/>
              </a:rPr>
              <a:t>, </a:t>
            </a:r>
            <a:r>
              <a:rPr lang="it-IT" altLang="it-IT" dirty="0" err="1">
                <a:ea typeface="Verdana" panose="020B0604030504040204" pitchFamily="34" charset="0"/>
              </a:rPr>
              <a:t>altered</a:t>
            </a:r>
            <a:r>
              <a:rPr lang="it-IT" altLang="it-IT" dirty="0">
                <a:ea typeface="Verdana" panose="020B0604030504040204" pitchFamily="34" charset="0"/>
              </a:rPr>
              <a:t> community or </a:t>
            </a:r>
            <a:r>
              <a:rPr lang="it-IT" altLang="it-IT" dirty="0" err="1">
                <a:ea typeface="Verdana" panose="020B0604030504040204" pitchFamily="34" charset="0"/>
              </a:rPr>
              <a:t>ecosystem</a:t>
            </a:r>
            <a:r>
              <a:rPr lang="it-IT" altLang="it-IT" dirty="0">
                <a:ea typeface="Verdana" panose="020B0604030504040204" pitchFamily="34" charset="0"/>
              </a:rPr>
              <a:t> </a:t>
            </a:r>
            <a:r>
              <a:rPr lang="it-IT" altLang="it-IT" dirty="0" err="1">
                <a:ea typeface="Verdana" panose="020B0604030504040204" pitchFamily="34" charset="0"/>
              </a:rPr>
              <a:t>function</a:t>
            </a:r>
            <a:r>
              <a:rPr lang="it-IT" altLang="it-IT" dirty="0">
                <a:ea typeface="Verdana" panose="020B0604030504040204" pitchFamily="34" charset="0"/>
              </a:rPr>
              <a:t>, (</a:t>
            </a:r>
            <a:r>
              <a:rPr lang="it-IT" altLang="it-IT" dirty="0" err="1">
                <a:ea typeface="Verdana" panose="020B0604030504040204" pitchFamily="34" charset="0"/>
              </a:rPr>
              <a:t>biological</a:t>
            </a:r>
            <a:r>
              <a:rPr lang="it-IT" altLang="it-IT" dirty="0">
                <a:ea typeface="Verdana" panose="020B0604030504040204" pitchFamily="34" charset="0"/>
              </a:rPr>
              <a:t> </a:t>
            </a:r>
            <a:r>
              <a:rPr lang="it-IT" altLang="it-IT" dirty="0" err="1">
                <a:ea typeface="Verdana" panose="020B0604030504040204" pitchFamily="34" charset="0"/>
              </a:rPr>
              <a:t>pest</a:t>
            </a:r>
            <a:r>
              <a:rPr lang="it-IT" altLang="it-IT" dirty="0">
                <a:ea typeface="Verdana" panose="020B0604030504040204" pitchFamily="34" charset="0"/>
              </a:rPr>
              <a:t> control, </a:t>
            </a:r>
            <a:r>
              <a:rPr lang="it-IT" altLang="it-IT" dirty="0" err="1">
                <a:ea typeface="Verdana" panose="020B0604030504040204" pitchFamily="34" charset="0"/>
              </a:rPr>
              <a:t>reduced</a:t>
            </a:r>
            <a:r>
              <a:rPr lang="it-IT" altLang="it-IT" dirty="0">
                <a:ea typeface="Verdana" panose="020B0604030504040204" pitchFamily="34" charset="0"/>
              </a:rPr>
              <a:t> </a:t>
            </a:r>
            <a:r>
              <a:rPr lang="it-IT" altLang="it-IT" dirty="0" err="1">
                <a:ea typeface="Verdana" panose="020B0604030504040204" pitchFamily="34" charset="0"/>
              </a:rPr>
              <a:t>pollination</a:t>
            </a:r>
            <a:r>
              <a:rPr lang="it-IT" altLang="it-IT" dirty="0">
                <a:ea typeface="Verdana" panose="020B0604030504040204" pitchFamily="34" charset="0"/>
              </a:rPr>
              <a:t>, </a:t>
            </a:r>
            <a:r>
              <a:rPr lang="it-IT" altLang="it-IT" dirty="0" err="1">
                <a:ea typeface="Verdana" panose="020B0604030504040204" pitchFamily="34" charset="0"/>
              </a:rPr>
              <a:t>altered</a:t>
            </a:r>
            <a:r>
              <a:rPr lang="it-IT" altLang="it-IT" dirty="0">
                <a:ea typeface="Verdana" panose="020B0604030504040204" pitchFamily="34" charset="0"/>
              </a:rPr>
              <a:t> </a:t>
            </a:r>
            <a:r>
              <a:rPr lang="it-IT" altLang="it-IT" dirty="0" err="1">
                <a:ea typeface="Verdana" panose="020B0604030504040204" pitchFamily="34" charset="0"/>
              </a:rPr>
              <a:t>soil</a:t>
            </a:r>
            <a:r>
              <a:rPr lang="it-IT" altLang="it-IT" dirty="0">
                <a:ea typeface="Verdana" panose="020B0604030504040204" pitchFamily="34" charset="0"/>
              </a:rPr>
              <a:t> carbon and </a:t>
            </a:r>
            <a:r>
              <a:rPr lang="it-IT" altLang="it-IT" dirty="0" err="1">
                <a:ea typeface="Verdana" panose="020B0604030504040204" pitchFamily="34" charset="0"/>
              </a:rPr>
              <a:t>nitrogen</a:t>
            </a:r>
            <a:r>
              <a:rPr lang="it-IT" altLang="it-IT" dirty="0">
                <a:ea typeface="Verdana" panose="020B0604030504040204" pitchFamily="34" charset="0"/>
              </a:rPr>
              <a:t> cycling, </a:t>
            </a:r>
            <a:r>
              <a:rPr lang="it-IT" altLang="it-IT" dirty="0" err="1">
                <a:ea typeface="Verdana" panose="020B0604030504040204" pitchFamily="34" charset="0"/>
              </a:rPr>
              <a:t>secondary</a:t>
            </a:r>
            <a:r>
              <a:rPr lang="it-IT" altLang="it-IT" dirty="0">
                <a:ea typeface="Verdana" panose="020B0604030504040204" pitchFamily="34" charset="0"/>
              </a:rPr>
              <a:t> </a:t>
            </a:r>
            <a:r>
              <a:rPr lang="it-IT" altLang="it-IT" dirty="0" err="1">
                <a:ea typeface="Verdana" panose="020B0604030504040204" pitchFamily="34" charset="0"/>
              </a:rPr>
              <a:t>pest</a:t>
            </a:r>
            <a:r>
              <a:rPr lang="it-IT" altLang="it-IT" dirty="0">
                <a:ea typeface="Verdana" panose="020B0604030504040204" pitchFamily="34" charset="0"/>
              </a:rPr>
              <a:t> </a:t>
            </a:r>
            <a:r>
              <a:rPr lang="it-IT" altLang="it-IT" dirty="0" err="1">
                <a:ea typeface="Verdana" panose="020B0604030504040204" pitchFamily="34" charset="0"/>
              </a:rPr>
              <a:t>outbreaks</a:t>
            </a:r>
            <a:r>
              <a:rPr lang="it-IT" altLang="it-IT" dirty="0">
                <a:ea typeface="Verdana" panose="020B0604030504040204" pitchFamily="34" charset="0"/>
              </a:rPr>
              <a:t>, etc.)</a:t>
            </a:r>
          </a:p>
          <a:p>
            <a:endParaRPr lang="it-IT" altLang="it-IT" sz="1800" dirty="0">
              <a:latin typeface="Verdana" panose="020B0604030504040204" pitchFamily="34" charset="0"/>
              <a:ea typeface="Verdana" panose="020B0604030504040204" pitchFamily="34" charset="0"/>
            </a:endParaRPr>
          </a:p>
          <a:p>
            <a:endParaRPr lang="en-GB" sz="1800" dirty="0">
              <a:latin typeface="Verdana" panose="020B0604030504040204" pitchFamily="34" charset="0"/>
              <a:ea typeface="Verdana" panose="020B0604030504040204" pitchFamily="34" charset="0"/>
            </a:endParaRPr>
          </a:p>
        </p:txBody>
      </p:sp>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5</a:t>
            </a:fld>
            <a:endParaRPr lang="en-GB"/>
          </a:p>
        </p:txBody>
      </p:sp>
      <p:sp>
        <p:nvSpPr>
          <p:cNvPr id="2" name="Title 1"/>
          <p:cNvSpPr>
            <a:spLocks noGrp="1"/>
          </p:cNvSpPr>
          <p:nvPr>
            <p:ph type="title"/>
          </p:nvPr>
        </p:nvSpPr>
        <p:spPr>
          <a:xfrm>
            <a:off x="3090595" y="649041"/>
            <a:ext cx="8457372" cy="782357"/>
          </a:xfrm>
        </p:spPr>
        <p:txBody>
          <a:bodyPr/>
          <a:lstStyle/>
          <a:p>
            <a:r>
              <a:rPr lang="it-IT" altLang="it-IT" dirty="0" err="1">
                <a:solidFill>
                  <a:srgbClr val="0F5494"/>
                </a:solidFill>
                <a:latin typeface="+mn-lt"/>
                <a:ea typeface="Verdana" panose="020B0604030504040204" pitchFamily="34" charset="0"/>
              </a:rPr>
              <a:t>Environmental</a:t>
            </a:r>
            <a:r>
              <a:rPr lang="it-IT" altLang="it-IT" dirty="0">
                <a:solidFill>
                  <a:srgbClr val="0F5494"/>
                </a:solidFill>
                <a:latin typeface="+mn-lt"/>
                <a:ea typeface="Verdana" panose="020B0604030504040204" pitchFamily="34" charset="0"/>
              </a:rPr>
              <a:t> </a:t>
            </a:r>
            <a:r>
              <a:rPr lang="it-IT" altLang="it-IT" dirty="0" err="1">
                <a:solidFill>
                  <a:srgbClr val="0F5494"/>
                </a:solidFill>
                <a:latin typeface="+mn-lt"/>
                <a:ea typeface="Verdana" panose="020B0604030504040204" pitchFamily="34" charset="0"/>
              </a:rPr>
              <a:t>concerns</a:t>
            </a:r>
            <a:r>
              <a:rPr lang="it-IT" altLang="it-IT" dirty="0">
                <a:solidFill>
                  <a:srgbClr val="0F5494"/>
                </a:solidFill>
                <a:latin typeface="+mn-lt"/>
                <a:ea typeface="Verdana" panose="020B0604030504040204" pitchFamily="34" charset="0"/>
              </a:rPr>
              <a:t> </a:t>
            </a:r>
            <a:r>
              <a:rPr lang="it-IT" altLang="it-IT" dirty="0" err="1">
                <a:solidFill>
                  <a:srgbClr val="0F5494"/>
                </a:solidFill>
                <a:latin typeface="+mn-lt"/>
                <a:ea typeface="Verdana" panose="020B0604030504040204" pitchFamily="34" charset="0"/>
              </a:rPr>
              <a:t>regarding</a:t>
            </a:r>
            <a:r>
              <a:rPr lang="it-IT" altLang="it-IT" dirty="0">
                <a:solidFill>
                  <a:srgbClr val="0F5494"/>
                </a:solidFill>
                <a:latin typeface="+mn-lt"/>
                <a:ea typeface="Verdana" panose="020B0604030504040204" pitchFamily="34" charset="0"/>
              </a:rPr>
              <a:t> non-target </a:t>
            </a:r>
            <a:r>
              <a:rPr lang="it-IT" altLang="it-IT" dirty="0" err="1">
                <a:solidFill>
                  <a:srgbClr val="0F5494"/>
                </a:solidFill>
                <a:latin typeface="+mn-lt"/>
                <a:ea typeface="Verdana" panose="020B0604030504040204" pitchFamily="34" charset="0"/>
              </a:rPr>
              <a:t>organisms</a:t>
            </a:r>
            <a:endParaRPr lang="en-GB" dirty="0">
              <a:solidFill>
                <a:srgbClr val="0F5494"/>
              </a:solidFill>
              <a:latin typeface="+mn-lt"/>
              <a:ea typeface="Verdana" panose="020B0604030504040204" pitchFamily="34" charset="0"/>
            </a:endParaRPr>
          </a:p>
        </p:txBody>
      </p:sp>
      <p:pic>
        <p:nvPicPr>
          <p:cNvPr id="2052" name="Picture 4"/>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13683" r="13683"/>
          <a:stretch>
            <a:fillRect/>
          </a:stretch>
        </p:blipFill>
        <p:spPr bwMode="auto">
          <a:xfrm>
            <a:off x="8718319" y="2673763"/>
            <a:ext cx="2003461" cy="2778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5591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idx="1"/>
          </p:nvPr>
        </p:nvSpPr>
        <p:spPr>
          <a:xfrm>
            <a:off x="631994" y="1758060"/>
            <a:ext cx="10905699" cy="3881904"/>
          </a:xfrm>
        </p:spPr>
        <p:txBody>
          <a:bodyPr/>
          <a:lstStyle/>
          <a:p>
            <a:pPr marL="0" indent="0" algn="l" defTabSz="447675">
              <a:lnSpc>
                <a:spcPts val="1400"/>
              </a:lnSpc>
              <a:buNone/>
            </a:pPr>
            <a:r>
              <a:rPr lang="it-IT" altLang="it-IT" sz="1800" dirty="0"/>
              <a:t>Moderate </a:t>
            </a:r>
            <a:r>
              <a:rPr lang="it-IT" altLang="it-IT" sz="1800" dirty="0" err="1"/>
              <a:t>weather</a:t>
            </a:r>
            <a:r>
              <a:rPr lang="it-IT" altLang="it-IT" sz="1800" dirty="0"/>
              <a:t> </a:t>
            </a:r>
            <a:r>
              <a:rPr lang="it-IT" altLang="it-IT" sz="1800" dirty="0" err="1"/>
              <a:t>extremes</a:t>
            </a:r>
            <a:r>
              <a:rPr lang="it-IT" altLang="it-IT" sz="1800" dirty="0"/>
              <a:t> and </a:t>
            </a:r>
            <a:r>
              <a:rPr lang="it-IT" altLang="it-IT" sz="1800" dirty="0" err="1"/>
              <a:t>their</a:t>
            </a:r>
            <a:r>
              <a:rPr lang="it-IT" altLang="it-IT" sz="1800" dirty="0"/>
              <a:t> </a:t>
            </a:r>
            <a:r>
              <a:rPr lang="it-IT" altLang="it-IT" sz="1800" dirty="0" err="1"/>
              <a:t>impacts</a:t>
            </a:r>
            <a:endParaRPr lang="it-IT" altLang="it-IT" sz="1800" dirty="0"/>
          </a:p>
          <a:p>
            <a:pPr marL="0" indent="0" algn="l" defTabSz="447675">
              <a:lnSpc>
                <a:spcPts val="1400"/>
              </a:lnSpc>
              <a:buNone/>
            </a:pPr>
            <a:r>
              <a:rPr lang="it-IT" altLang="it-IT" sz="1800" dirty="0"/>
              <a:t>disperse </a:t>
            </a:r>
            <a:r>
              <a:rPr lang="it-IT" altLang="it-IT" sz="1800" dirty="0" err="1"/>
              <a:t>seeds</a:t>
            </a:r>
            <a:r>
              <a:rPr lang="it-IT" altLang="it-IT" sz="1800" dirty="0"/>
              <a:t>;</a:t>
            </a:r>
          </a:p>
          <a:p>
            <a:pPr marL="0" indent="0" algn="l" defTabSz="447675">
              <a:lnSpc>
                <a:spcPts val="1400"/>
              </a:lnSpc>
              <a:buNone/>
            </a:pPr>
            <a:r>
              <a:rPr lang="it-IT" altLang="it-IT" sz="1800" dirty="0"/>
              <a:t>Mitigate </a:t>
            </a:r>
            <a:r>
              <a:rPr lang="it-IT" altLang="it-IT" sz="1800" dirty="0" err="1"/>
              <a:t>drought</a:t>
            </a:r>
            <a:r>
              <a:rPr lang="it-IT" altLang="it-IT" sz="1800" dirty="0"/>
              <a:t> and </a:t>
            </a:r>
            <a:r>
              <a:rPr lang="it-IT" altLang="it-IT" sz="1800" dirty="0" err="1"/>
              <a:t>floods</a:t>
            </a:r>
            <a:r>
              <a:rPr lang="it-IT" altLang="it-IT" sz="1800" dirty="0"/>
              <a:t>; </a:t>
            </a:r>
          </a:p>
          <a:p>
            <a:pPr marL="0" indent="0" algn="l" defTabSz="447675">
              <a:lnSpc>
                <a:spcPts val="1400"/>
              </a:lnSpc>
              <a:buNone/>
            </a:pPr>
            <a:r>
              <a:rPr lang="it-IT" altLang="it-IT" sz="1800" dirty="0" err="1"/>
              <a:t>Protect</a:t>
            </a:r>
            <a:r>
              <a:rPr lang="it-IT" altLang="it-IT" sz="1800" dirty="0"/>
              <a:t> people from the </a:t>
            </a:r>
            <a:r>
              <a:rPr lang="it-IT" altLang="it-IT" sz="1800" dirty="0" err="1"/>
              <a:t>sun’s</a:t>
            </a:r>
            <a:r>
              <a:rPr lang="it-IT" altLang="it-IT" sz="1800" dirty="0"/>
              <a:t> </a:t>
            </a:r>
            <a:r>
              <a:rPr lang="it-IT" altLang="it-IT" sz="1800" dirty="0" err="1"/>
              <a:t>harmful</a:t>
            </a:r>
            <a:r>
              <a:rPr lang="it-IT" altLang="it-IT" sz="1800" dirty="0"/>
              <a:t> </a:t>
            </a:r>
            <a:r>
              <a:rPr lang="it-IT" altLang="it-IT" sz="1800" dirty="0" err="1"/>
              <a:t>ultraviolet</a:t>
            </a:r>
            <a:r>
              <a:rPr lang="it-IT" altLang="it-IT" sz="1800" dirty="0"/>
              <a:t> </a:t>
            </a:r>
            <a:r>
              <a:rPr lang="it-IT" altLang="it-IT" sz="1800" dirty="0" err="1"/>
              <a:t>rays</a:t>
            </a:r>
            <a:r>
              <a:rPr lang="it-IT" altLang="it-IT" sz="1800" dirty="0"/>
              <a:t>;</a:t>
            </a:r>
          </a:p>
          <a:p>
            <a:pPr marL="0" indent="0" algn="l" defTabSz="447675">
              <a:lnSpc>
                <a:spcPts val="1400"/>
              </a:lnSpc>
              <a:buNone/>
            </a:pPr>
            <a:r>
              <a:rPr lang="it-IT" altLang="it-IT" sz="1800" dirty="0" err="1"/>
              <a:t>Protect</a:t>
            </a:r>
            <a:r>
              <a:rPr lang="it-IT" altLang="it-IT" sz="1800" dirty="0"/>
              <a:t> </a:t>
            </a:r>
            <a:r>
              <a:rPr lang="it-IT" altLang="it-IT" sz="1800" dirty="0" err="1"/>
              <a:t>stream</a:t>
            </a:r>
            <a:r>
              <a:rPr lang="it-IT" altLang="it-IT" sz="1800" dirty="0"/>
              <a:t> and </a:t>
            </a:r>
            <a:r>
              <a:rPr lang="it-IT" altLang="it-IT" sz="1800" dirty="0" err="1"/>
              <a:t>river</a:t>
            </a:r>
            <a:r>
              <a:rPr lang="it-IT" altLang="it-IT" sz="1800" dirty="0"/>
              <a:t> </a:t>
            </a:r>
            <a:r>
              <a:rPr lang="it-IT" altLang="it-IT" sz="1800" dirty="0" err="1"/>
              <a:t>channels</a:t>
            </a:r>
            <a:r>
              <a:rPr lang="it-IT" altLang="it-IT" sz="1800" dirty="0"/>
              <a:t> and </a:t>
            </a:r>
            <a:r>
              <a:rPr lang="it-IT" altLang="it-IT" sz="1800" dirty="0" err="1"/>
              <a:t>coastal</a:t>
            </a:r>
            <a:r>
              <a:rPr lang="it-IT" altLang="it-IT" sz="1800" dirty="0"/>
              <a:t> </a:t>
            </a:r>
            <a:r>
              <a:rPr lang="it-IT" altLang="it-IT" sz="1800" dirty="0" err="1"/>
              <a:t>shores</a:t>
            </a:r>
            <a:r>
              <a:rPr lang="it-IT" altLang="it-IT" sz="1800" dirty="0"/>
              <a:t> from </a:t>
            </a:r>
            <a:r>
              <a:rPr lang="it-IT" altLang="it-IT" sz="1800" dirty="0" err="1"/>
              <a:t>erosion</a:t>
            </a:r>
            <a:r>
              <a:rPr lang="it-IT" altLang="it-IT" sz="1800" dirty="0"/>
              <a:t>;</a:t>
            </a:r>
          </a:p>
          <a:p>
            <a:pPr marL="0" indent="0" algn="l" defTabSz="447675">
              <a:lnSpc>
                <a:spcPts val="1400"/>
              </a:lnSpc>
              <a:buNone/>
            </a:pPr>
            <a:r>
              <a:rPr lang="it-IT" altLang="it-IT" sz="1800" dirty="0" err="1"/>
              <a:t>Detoxify</a:t>
            </a:r>
            <a:r>
              <a:rPr lang="it-IT" altLang="it-IT" sz="1800" dirty="0"/>
              <a:t> and decompose </a:t>
            </a:r>
            <a:r>
              <a:rPr lang="it-IT" altLang="it-IT" sz="1800" dirty="0" err="1"/>
              <a:t>wastes</a:t>
            </a:r>
            <a:r>
              <a:rPr lang="it-IT" altLang="it-IT" sz="1800" dirty="0"/>
              <a:t>;</a:t>
            </a:r>
          </a:p>
          <a:p>
            <a:pPr marL="0" indent="0" algn="l" defTabSz="447675">
              <a:lnSpc>
                <a:spcPts val="1400"/>
              </a:lnSpc>
              <a:buNone/>
            </a:pPr>
            <a:r>
              <a:rPr lang="it-IT" altLang="it-IT" sz="1800" dirty="0" err="1"/>
              <a:t>Contribute</a:t>
            </a:r>
            <a:r>
              <a:rPr lang="it-IT" altLang="it-IT" sz="1800" dirty="0"/>
              <a:t> to </a:t>
            </a:r>
            <a:r>
              <a:rPr lang="it-IT" altLang="it-IT" sz="1800" dirty="0" err="1"/>
              <a:t>climate</a:t>
            </a:r>
            <a:r>
              <a:rPr lang="it-IT" altLang="it-IT" sz="1800" dirty="0"/>
              <a:t> </a:t>
            </a:r>
            <a:r>
              <a:rPr lang="it-IT" altLang="it-IT" sz="1800" dirty="0" err="1"/>
              <a:t>stability</a:t>
            </a:r>
            <a:r>
              <a:rPr lang="it-IT" altLang="it-IT" sz="1800" dirty="0"/>
              <a:t>; </a:t>
            </a:r>
            <a:r>
              <a:rPr lang="it-IT" altLang="it-IT" sz="1800" dirty="0" err="1"/>
              <a:t>Purify</a:t>
            </a:r>
            <a:r>
              <a:rPr lang="it-IT" altLang="it-IT" sz="1800" dirty="0"/>
              <a:t> the air and water;</a:t>
            </a:r>
          </a:p>
          <a:p>
            <a:pPr marL="0" indent="0" algn="l" defTabSz="447675">
              <a:lnSpc>
                <a:spcPts val="1400"/>
              </a:lnSpc>
              <a:buNone/>
            </a:pPr>
            <a:r>
              <a:rPr lang="it-IT" altLang="it-IT" sz="1800" dirty="0" err="1"/>
              <a:t>Regulate</a:t>
            </a:r>
            <a:r>
              <a:rPr lang="it-IT" altLang="it-IT" sz="1800" dirty="0"/>
              <a:t> </a:t>
            </a:r>
            <a:r>
              <a:rPr lang="it-IT" altLang="it-IT" sz="1800" dirty="0" err="1"/>
              <a:t>disease</a:t>
            </a:r>
            <a:r>
              <a:rPr lang="it-IT" altLang="it-IT" sz="1800" dirty="0"/>
              <a:t> </a:t>
            </a:r>
            <a:r>
              <a:rPr lang="it-IT" altLang="it-IT" sz="1800" dirty="0" err="1"/>
              <a:t>carrying</a:t>
            </a:r>
            <a:r>
              <a:rPr lang="it-IT" altLang="it-IT" sz="1800" dirty="0"/>
              <a:t> </a:t>
            </a:r>
            <a:r>
              <a:rPr lang="it-IT" altLang="it-IT" sz="1800" dirty="0" err="1"/>
              <a:t>organisms</a:t>
            </a:r>
            <a:r>
              <a:rPr lang="it-IT" altLang="it-IT" sz="1800" dirty="0"/>
              <a:t>;</a:t>
            </a:r>
          </a:p>
          <a:p>
            <a:pPr marL="0" indent="0" algn="l" defTabSz="447675">
              <a:lnSpc>
                <a:spcPts val="600"/>
              </a:lnSpc>
              <a:buNone/>
            </a:pPr>
            <a:r>
              <a:rPr lang="it-IT" altLang="it-IT" sz="1800" b="1" dirty="0">
                <a:solidFill>
                  <a:srgbClr val="0F5494"/>
                </a:solidFill>
              </a:rPr>
              <a:t>Control </a:t>
            </a:r>
            <a:r>
              <a:rPr lang="it-IT" altLang="it-IT" sz="1800" b="1" dirty="0" err="1">
                <a:solidFill>
                  <a:srgbClr val="0F5494"/>
                </a:solidFill>
              </a:rPr>
              <a:t>agricultural</a:t>
            </a:r>
            <a:r>
              <a:rPr lang="it-IT" altLang="it-IT" sz="1800" b="1" dirty="0">
                <a:solidFill>
                  <a:srgbClr val="0F5494"/>
                </a:solidFill>
              </a:rPr>
              <a:t> </a:t>
            </a:r>
            <a:r>
              <a:rPr lang="it-IT" altLang="it-IT" sz="1800" b="1" dirty="0" err="1">
                <a:solidFill>
                  <a:srgbClr val="0F5494"/>
                </a:solidFill>
              </a:rPr>
              <a:t>pests</a:t>
            </a:r>
            <a:r>
              <a:rPr lang="it-IT" altLang="it-IT" sz="1800" b="1" dirty="0">
                <a:solidFill>
                  <a:srgbClr val="0F5494"/>
                </a:solidFill>
              </a:rPr>
              <a:t>;</a:t>
            </a:r>
          </a:p>
          <a:p>
            <a:pPr marL="0" indent="0" algn="l" defTabSz="447675">
              <a:lnSpc>
                <a:spcPts val="600"/>
              </a:lnSpc>
              <a:buNone/>
            </a:pPr>
            <a:r>
              <a:rPr lang="it-IT" altLang="it-IT" sz="1800" b="1" dirty="0" err="1">
                <a:solidFill>
                  <a:srgbClr val="0F5494"/>
                </a:solidFill>
              </a:rPr>
              <a:t>Preserve</a:t>
            </a:r>
            <a:r>
              <a:rPr lang="it-IT" altLang="it-IT" sz="1800" b="1" dirty="0">
                <a:solidFill>
                  <a:srgbClr val="0F5494"/>
                </a:solidFill>
              </a:rPr>
              <a:t> </a:t>
            </a:r>
            <a:r>
              <a:rPr lang="it-IT" altLang="it-IT" sz="1800" b="1" dirty="0" err="1">
                <a:solidFill>
                  <a:srgbClr val="0F5494"/>
                </a:solidFill>
              </a:rPr>
              <a:t>soils</a:t>
            </a:r>
            <a:r>
              <a:rPr lang="it-IT" altLang="it-IT" sz="1800" b="1" dirty="0">
                <a:solidFill>
                  <a:srgbClr val="0F5494"/>
                </a:solidFill>
              </a:rPr>
              <a:t> and </a:t>
            </a:r>
            <a:r>
              <a:rPr lang="it-IT" altLang="it-IT" sz="1800" b="1" dirty="0" err="1">
                <a:solidFill>
                  <a:srgbClr val="0F5494"/>
                </a:solidFill>
              </a:rPr>
              <a:t>renew</a:t>
            </a:r>
            <a:r>
              <a:rPr lang="it-IT" altLang="it-IT" sz="1800" b="1" dirty="0">
                <a:solidFill>
                  <a:srgbClr val="0F5494"/>
                </a:solidFill>
              </a:rPr>
              <a:t> </a:t>
            </a:r>
            <a:r>
              <a:rPr lang="it-IT" altLang="it-IT" sz="1800" b="1" dirty="0" err="1">
                <a:solidFill>
                  <a:srgbClr val="0F5494"/>
                </a:solidFill>
              </a:rPr>
              <a:t>their</a:t>
            </a:r>
            <a:r>
              <a:rPr lang="it-IT" altLang="it-IT" sz="1800" b="1" dirty="0">
                <a:solidFill>
                  <a:srgbClr val="0F5494"/>
                </a:solidFill>
              </a:rPr>
              <a:t> </a:t>
            </a:r>
            <a:r>
              <a:rPr lang="it-IT" altLang="it-IT" sz="1800" b="1" dirty="0" err="1">
                <a:solidFill>
                  <a:srgbClr val="0F5494"/>
                </a:solidFill>
              </a:rPr>
              <a:t>fertility</a:t>
            </a:r>
            <a:r>
              <a:rPr lang="it-IT" altLang="it-IT" sz="1800" b="1" dirty="0">
                <a:solidFill>
                  <a:srgbClr val="0F5494"/>
                </a:solidFill>
              </a:rPr>
              <a:t>; </a:t>
            </a:r>
          </a:p>
          <a:p>
            <a:pPr marL="0" indent="0" algn="l" defTabSz="447675">
              <a:lnSpc>
                <a:spcPts val="600"/>
              </a:lnSpc>
              <a:buNone/>
            </a:pPr>
            <a:r>
              <a:rPr lang="it-IT" altLang="it-IT" sz="1800" b="1" dirty="0" err="1">
                <a:solidFill>
                  <a:srgbClr val="0F5494"/>
                </a:solidFill>
              </a:rPr>
              <a:t>Maintain</a:t>
            </a:r>
            <a:r>
              <a:rPr lang="it-IT" altLang="it-IT" sz="1800" b="1" dirty="0">
                <a:solidFill>
                  <a:srgbClr val="0F5494"/>
                </a:solidFill>
              </a:rPr>
              <a:t> </a:t>
            </a:r>
            <a:r>
              <a:rPr lang="it-IT" altLang="it-IT" sz="1800" b="1" dirty="0" err="1">
                <a:solidFill>
                  <a:srgbClr val="0F5494"/>
                </a:solidFill>
              </a:rPr>
              <a:t>biodiversity</a:t>
            </a:r>
            <a:r>
              <a:rPr lang="it-IT" altLang="it-IT" sz="1800" b="1" dirty="0">
                <a:solidFill>
                  <a:srgbClr val="0F5494"/>
                </a:solidFill>
              </a:rPr>
              <a:t>;</a:t>
            </a:r>
          </a:p>
          <a:p>
            <a:pPr marL="0" indent="0" algn="l" defTabSz="447675">
              <a:lnSpc>
                <a:spcPts val="600"/>
              </a:lnSpc>
              <a:buNone/>
            </a:pPr>
            <a:r>
              <a:rPr lang="it-IT" altLang="it-IT" sz="1800" b="1" dirty="0" err="1">
                <a:solidFill>
                  <a:srgbClr val="0F5494"/>
                </a:solidFill>
              </a:rPr>
              <a:t>Cycle</a:t>
            </a:r>
            <a:r>
              <a:rPr lang="it-IT" altLang="it-IT" sz="1800" b="1" dirty="0">
                <a:solidFill>
                  <a:srgbClr val="0F5494"/>
                </a:solidFill>
              </a:rPr>
              <a:t> and </a:t>
            </a:r>
            <a:r>
              <a:rPr lang="it-IT" altLang="it-IT" sz="1800" b="1" dirty="0" err="1">
                <a:solidFill>
                  <a:srgbClr val="0F5494"/>
                </a:solidFill>
              </a:rPr>
              <a:t>move</a:t>
            </a:r>
            <a:r>
              <a:rPr lang="it-IT" altLang="it-IT" sz="1800" b="1" dirty="0">
                <a:solidFill>
                  <a:srgbClr val="0F5494"/>
                </a:solidFill>
              </a:rPr>
              <a:t> </a:t>
            </a:r>
            <a:r>
              <a:rPr lang="it-IT" altLang="it-IT" sz="1800" b="1" dirty="0" err="1">
                <a:solidFill>
                  <a:srgbClr val="0F5494"/>
                </a:solidFill>
              </a:rPr>
              <a:t>nutrients</a:t>
            </a:r>
            <a:r>
              <a:rPr lang="it-IT" altLang="it-IT" sz="1800" b="1" dirty="0">
                <a:solidFill>
                  <a:srgbClr val="0F5494"/>
                </a:solidFill>
              </a:rPr>
              <a:t>;</a:t>
            </a:r>
          </a:p>
          <a:p>
            <a:pPr marL="0" indent="0" algn="l" defTabSz="447675">
              <a:lnSpc>
                <a:spcPts val="600"/>
              </a:lnSpc>
              <a:buNone/>
            </a:pPr>
            <a:r>
              <a:rPr lang="it-IT" altLang="it-IT" sz="1800" b="1" dirty="0" err="1">
                <a:solidFill>
                  <a:srgbClr val="0F5494"/>
                </a:solidFill>
              </a:rPr>
              <a:t>Pollinate</a:t>
            </a:r>
            <a:r>
              <a:rPr lang="it-IT" altLang="it-IT" sz="1800" b="1" dirty="0">
                <a:solidFill>
                  <a:srgbClr val="0F5494"/>
                </a:solidFill>
              </a:rPr>
              <a:t> </a:t>
            </a:r>
            <a:r>
              <a:rPr lang="it-IT" altLang="it-IT" sz="1800" b="1" dirty="0" err="1">
                <a:solidFill>
                  <a:srgbClr val="0F5494"/>
                </a:solidFill>
              </a:rPr>
              <a:t>crops</a:t>
            </a:r>
            <a:r>
              <a:rPr lang="it-IT" altLang="it-IT" sz="1800" b="1" dirty="0">
                <a:solidFill>
                  <a:srgbClr val="0F5494"/>
                </a:solidFill>
              </a:rPr>
              <a:t> and </a:t>
            </a:r>
            <a:r>
              <a:rPr lang="it-IT" altLang="it-IT" sz="1800" b="1" dirty="0" err="1">
                <a:solidFill>
                  <a:srgbClr val="0F5494"/>
                </a:solidFill>
              </a:rPr>
              <a:t>natural</a:t>
            </a:r>
            <a:r>
              <a:rPr lang="it-IT" altLang="it-IT" sz="1800" b="1" dirty="0">
                <a:solidFill>
                  <a:srgbClr val="0F5494"/>
                </a:solidFill>
              </a:rPr>
              <a:t> </a:t>
            </a:r>
            <a:r>
              <a:rPr lang="it-IT" altLang="it-IT" sz="1800" b="1" dirty="0" err="1">
                <a:solidFill>
                  <a:srgbClr val="0F5494"/>
                </a:solidFill>
              </a:rPr>
              <a:t>vegetation</a:t>
            </a:r>
            <a:endParaRPr lang="it-IT" altLang="it-IT" sz="1800" b="1" dirty="0">
              <a:solidFill>
                <a:srgbClr val="0F5494"/>
              </a:solidFill>
            </a:endParaRPr>
          </a:p>
          <a:p>
            <a:pPr marL="0" indent="0" algn="l">
              <a:buNone/>
            </a:pPr>
            <a:endParaRPr lang="en-GB" sz="1400" dirty="0"/>
          </a:p>
        </p:txBody>
      </p:sp>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6</a:t>
            </a:fld>
            <a:endParaRPr lang="en-GB"/>
          </a:p>
        </p:txBody>
      </p:sp>
      <p:sp>
        <p:nvSpPr>
          <p:cNvPr id="6" name="Title 5"/>
          <p:cNvSpPr>
            <a:spLocks noGrp="1"/>
          </p:cNvSpPr>
          <p:nvPr>
            <p:ph type="title"/>
          </p:nvPr>
        </p:nvSpPr>
        <p:spPr>
          <a:xfrm>
            <a:off x="3080321" y="401284"/>
            <a:ext cx="8457372" cy="782357"/>
          </a:xfrm>
        </p:spPr>
        <p:txBody>
          <a:bodyPr/>
          <a:lstStyle/>
          <a:p>
            <a:r>
              <a:rPr lang="it-IT" altLang="it-IT" dirty="0" err="1">
                <a:solidFill>
                  <a:srgbClr val="0F5494"/>
                </a:solidFill>
                <a:latin typeface="+mn-lt"/>
              </a:rPr>
              <a:t>Ecosystem</a:t>
            </a:r>
            <a:r>
              <a:rPr lang="it-IT" altLang="it-IT" dirty="0">
                <a:solidFill>
                  <a:srgbClr val="0F5494"/>
                </a:solidFill>
                <a:latin typeface="+mn-lt"/>
              </a:rPr>
              <a:t> Services</a:t>
            </a:r>
            <a:endParaRPr lang="en-GB" dirty="0">
              <a:solidFill>
                <a:srgbClr val="0F5494"/>
              </a:solidFill>
              <a:latin typeface="+mn-lt"/>
            </a:endParaRPr>
          </a:p>
        </p:txBody>
      </p:sp>
      <p:pic>
        <p:nvPicPr>
          <p:cNvPr id="9" name="Picture 6" descr="chalcid-wasp-eating-aphids"/>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13957" r="13957"/>
          <a:stretch>
            <a:fillRect/>
          </a:stretch>
        </p:blipFill>
        <p:spPr bwMode="auto">
          <a:xfrm>
            <a:off x="7996059" y="1124744"/>
            <a:ext cx="3322637"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2973865" y="1218036"/>
            <a:ext cx="5518516" cy="369332"/>
          </a:xfrm>
          <a:prstGeom prst="rect">
            <a:avLst/>
          </a:prstGeom>
          <a:noFill/>
        </p:spPr>
        <p:txBody>
          <a:bodyPr wrap="square" rtlCol="0">
            <a:spAutoFit/>
          </a:bodyPr>
          <a:lstStyle/>
          <a:p>
            <a:r>
              <a:rPr lang="it-IT" dirty="0">
                <a:solidFill>
                  <a:srgbClr val="0F5494"/>
                </a:solidFill>
              </a:rPr>
              <a:t>Millennium </a:t>
            </a:r>
            <a:r>
              <a:rPr lang="it-IT" dirty="0" err="1">
                <a:solidFill>
                  <a:srgbClr val="0F5494"/>
                </a:solidFill>
              </a:rPr>
              <a:t>Ecosystem</a:t>
            </a:r>
            <a:r>
              <a:rPr lang="it-IT" dirty="0">
                <a:solidFill>
                  <a:srgbClr val="0F5494"/>
                </a:solidFill>
              </a:rPr>
              <a:t> </a:t>
            </a:r>
            <a:r>
              <a:rPr lang="it-IT" dirty="0" err="1">
                <a:solidFill>
                  <a:srgbClr val="0F5494"/>
                </a:solidFill>
              </a:rPr>
              <a:t>Assessment</a:t>
            </a:r>
            <a:r>
              <a:rPr lang="it-IT" dirty="0">
                <a:solidFill>
                  <a:srgbClr val="0F5494"/>
                </a:solidFill>
              </a:rPr>
              <a:t>, 2005</a:t>
            </a:r>
          </a:p>
        </p:txBody>
      </p:sp>
    </p:spTree>
    <p:extLst>
      <p:ext uri="{BB962C8B-B14F-4D97-AF65-F5344CB8AC3E}">
        <p14:creationId xmlns:p14="http://schemas.microsoft.com/office/powerpoint/2010/main" val="4063001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idx="1"/>
          </p:nvPr>
        </p:nvSpPr>
        <p:spPr>
          <a:xfrm>
            <a:off x="838200" y="1757299"/>
            <a:ext cx="7428215" cy="3881904"/>
          </a:xfrm>
        </p:spPr>
        <p:txBody>
          <a:bodyPr/>
          <a:lstStyle/>
          <a:p>
            <a:pPr marL="0" indent="0" defTabSz="447675"/>
            <a:r>
              <a:rPr lang="it-IT" altLang="it-IT" sz="2000" dirty="0"/>
              <a:t>… and these services are commonly associated to particular guilds of organisms</a:t>
            </a:r>
          </a:p>
          <a:p>
            <a:pPr marL="0" indent="0" defTabSz="447675"/>
            <a:r>
              <a:rPr lang="it-IT" altLang="it-IT" sz="2000" dirty="0"/>
              <a:t>Over 100,000 </a:t>
            </a:r>
            <a:r>
              <a:rPr lang="it-IT" altLang="it-IT" sz="2000" dirty="0" err="1"/>
              <a:t>different</a:t>
            </a:r>
            <a:r>
              <a:rPr lang="it-IT" altLang="it-IT" sz="2000" dirty="0"/>
              <a:t> </a:t>
            </a:r>
            <a:r>
              <a:rPr lang="it-IT" altLang="it-IT" sz="2000" dirty="0" err="1"/>
              <a:t>animal</a:t>
            </a:r>
            <a:r>
              <a:rPr lang="it-IT" altLang="it-IT" sz="2000" dirty="0"/>
              <a:t> </a:t>
            </a:r>
            <a:r>
              <a:rPr lang="it-IT" altLang="it-IT" sz="2000" dirty="0" err="1"/>
              <a:t>species</a:t>
            </a:r>
            <a:r>
              <a:rPr lang="it-IT" altLang="it-IT" sz="2000" dirty="0"/>
              <a:t> - </a:t>
            </a:r>
            <a:r>
              <a:rPr lang="it-IT" altLang="it-IT" sz="2000" dirty="0" err="1"/>
              <a:t>including</a:t>
            </a:r>
            <a:r>
              <a:rPr lang="it-IT" altLang="it-IT" sz="2000" dirty="0"/>
              <a:t> </a:t>
            </a:r>
            <a:r>
              <a:rPr lang="it-IT" altLang="it-IT" sz="2000" dirty="0" err="1"/>
              <a:t>bats</a:t>
            </a:r>
            <a:r>
              <a:rPr lang="it-IT" altLang="it-IT" sz="2000" dirty="0"/>
              <a:t>, </a:t>
            </a:r>
            <a:r>
              <a:rPr lang="it-IT" altLang="it-IT" sz="2000" dirty="0" err="1"/>
              <a:t>bees</a:t>
            </a:r>
            <a:r>
              <a:rPr lang="it-IT" altLang="it-IT" sz="2000" dirty="0"/>
              <a:t>, </a:t>
            </a:r>
            <a:r>
              <a:rPr lang="it-IT" altLang="it-IT" sz="2000" dirty="0" err="1"/>
              <a:t>flies</a:t>
            </a:r>
            <a:r>
              <a:rPr lang="it-IT" altLang="it-IT" sz="2000" dirty="0"/>
              <a:t>, </a:t>
            </a:r>
            <a:r>
              <a:rPr lang="it-IT" altLang="it-IT" sz="2000" dirty="0" err="1"/>
              <a:t>moths</a:t>
            </a:r>
            <a:r>
              <a:rPr lang="it-IT" altLang="it-IT" sz="2000" dirty="0"/>
              <a:t>, </a:t>
            </a:r>
            <a:r>
              <a:rPr lang="it-IT" altLang="it-IT" sz="2000" dirty="0" err="1"/>
              <a:t>beetles</a:t>
            </a:r>
            <a:r>
              <a:rPr lang="it-IT" altLang="it-IT" sz="2000" dirty="0"/>
              <a:t>, </a:t>
            </a:r>
            <a:r>
              <a:rPr lang="it-IT" altLang="it-IT" sz="2000" dirty="0" err="1"/>
              <a:t>birds</a:t>
            </a:r>
            <a:r>
              <a:rPr lang="it-IT" altLang="it-IT" sz="2000" dirty="0"/>
              <a:t>, and </a:t>
            </a:r>
            <a:r>
              <a:rPr lang="it-IT" altLang="it-IT" sz="2000" dirty="0" err="1"/>
              <a:t>butterflies</a:t>
            </a:r>
            <a:r>
              <a:rPr lang="it-IT" altLang="it-IT" sz="2000" dirty="0"/>
              <a:t> - </a:t>
            </a:r>
            <a:r>
              <a:rPr lang="it-IT" altLang="it-IT" sz="2000" dirty="0" err="1"/>
              <a:t>provide</a:t>
            </a:r>
            <a:r>
              <a:rPr lang="it-IT" altLang="it-IT" sz="2000" dirty="0"/>
              <a:t> free </a:t>
            </a:r>
            <a:r>
              <a:rPr lang="it-IT" altLang="it-IT" sz="2000" dirty="0" err="1"/>
              <a:t>pollination</a:t>
            </a:r>
            <a:r>
              <a:rPr lang="it-IT" altLang="it-IT" sz="2000" dirty="0"/>
              <a:t> </a:t>
            </a:r>
            <a:r>
              <a:rPr lang="it-IT" altLang="it-IT" sz="2000" dirty="0" err="1"/>
              <a:t>services</a:t>
            </a:r>
            <a:r>
              <a:rPr lang="it-IT" altLang="it-IT" sz="2000" dirty="0"/>
              <a:t>.</a:t>
            </a:r>
          </a:p>
          <a:p>
            <a:pPr marL="0" indent="0" algn="l">
              <a:buNone/>
            </a:pPr>
            <a:endParaRPr lang="en-GB" sz="1800" dirty="0"/>
          </a:p>
        </p:txBody>
      </p:sp>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7</a:t>
            </a:fld>
            <a:endParaRPr lang="en-GB"/>
          </a:p>
        </p:txBody>
      </p:sp>
      <p:sp>
        <p:nvSpPr>
          <p:cNvPr id="6" name="Title 5"/>
          <p:cNvSpPr>
            <a:spLocks noGrp="1"/>
          </p:cNvSpPr>
          <p:nvPr>
            <p:ph type="title"/>
          </p:nvPr>
        </p:nvSpPr>
        <p:spPr/>
        <p:txBody>
          <a:bodyPr/>
          <a:lstStyle/>
          <a:p>
            <a:r>
              <a:rPr lang="it-IT" altLang="it-IT" dirty="0" err="1">
                <a:solidFill>
                  <a:srgbClr val="0F5494"/>
                </a:solidFill>
                <a:latin typeface="+mn-lt"/>
              </a:rPr>
              <a:t>Ecosystem</a:t>
            </a:r>
            <a:r>
              <a:rPr lang="it-IT" altLang="it-IT" dirty="0">
                <a:solidFill>
                  <a:srgbClr val="0F5494"/>
                </a:solidFill>
                <a:latin typeface="+mn-lt"/>
              </a:rPr>
              <a:t> Services</a:t>
            </a:r>
            <a:endParaRPr lang="en-GB" dirty="0">
              <a:solidFill>
                <a:srgbClr val="0F5494"/>
              </a:solidFill>
              <a:latin typeface="+mn-lt"/>
            </a:endParaRPr>
          </a:p>
        </p:txBody>
      </p:sp>
      <p:pic>
        <p:nvPicPr>
          <p:cNvPr id="5" name="Segnaposto immagine 4"/>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t="4652" b="4652"/>
          <a:stretch>
            <a:fillRect/>
          </a:stretch>
        </p:blipFill>
        <p:spPr>
          <a:xfrm>
            <a:off x="8506378" y="1265217"/>
            <a:ext cx="3515388" cy="4373987"/>
          </a:xfrm>
        </p:spPr>
      </p:pic>
    </p:spTree>
    <p:extLst>
      <p:ext uri="{BB962C8B-B14F-4D97-AF65-F5344CB8AC3E}">
        <p14:creationId xmlns:p14="http://schemas.microsoft.com/office/powerpoint/2010/main" val="357203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idx="1"/>
          </p:nvPr>
        </p:nvSpPr>
        <p:spPr/>
        <p:txBody>
          <a:bodyPr/>
          <a:lstStyle/>
          <a:p>
            <a:pPr marL="341313" indent="-341313" defTabSz="447675">
              <a:buClr>
                <a:srgbClr val="FF6600"/>
              </a:buClr>
              <a:buFont typeface="Wingdings" pitchFamily="2" charset="2"/>
              <a:buChar char="ü"/>
            </a:pPr>
            <a:r>
              <a:rPr lang="en-GB" altLang="it-IT" sz="2000" dirty="0"/>
              <a:t>Herbivores</a:t>
            </a:r>
            <a:endParaRPr lang="it-IT" altLang="it-IT" sz="2000" dirty="0"/>
          </a:p>
          <a:p>
            <a:pPr marL="341313" indent="-341313" defTabSz="447675">
              <a:buClr>
                <a:srgbClr val="FF6600"/>
              </a:buClr>
              <a:buFont typeface="Wingdings" pitchFamily="2" charset="2"/>
              <a:buChar char="ü"/>
            </a:pPr>
            <a:r>
              <a:rPr lang="en-GB" altLang="it-IT" sz="2000" dirty="0"/>
              <a:t>Predators</a:t>
            </a:r>
            <a:endParaRPr lang="it-IT" altLang="it-IT" sz="2000" dirty="0"/>
          </a:p>
          <a:p>
            <a:pPr marL="341313" indent="-341313" defTabSz="447675">
              <a:buClr>
                <a:srgbClr val="FF6600"/>
              </a:buClr>
              <a:buFont typeface="Wingdings" pitchFamily="2" charset="2"/>
              <a:buChar char="ü"/>
            </a:pPr>
            <a:r>
              <a:rPr lang="en-GB" altLang="it-IT" sz="2000" dirty="0" err="1"/>
              <a:t>Parasitoids</a:t>
            </a:r>
            <a:endParaRPr lang="it-IT" altLang="it-IT" sz="2000" dirty="0"/>
          </a:p>
          <a:p>
            <a:pPr marL="341313" indent="-341313" defTabSz="447675">
              <a:buClr>
                <a:srgbClr val="FF6600"/>
              </a:buClr>
              <a:buFont typeface="Wingdings" pitchFamily="2" charset="2"/>
              <a:buChar char="ü"/>
            </a:pPr>
            <a:r>
              <a:rPr lang="en-GB" altLang="it-IT" sz="2000" dirty="0"/>
              <a:t>Pollinators, pollen feeders</a:t>
            </a:r>
            <a:endParaRPr lang="it-IT" altLang="it-IT" sz="2000" dirty="0"/>
          </a:p>
          <a:p>
            <a:pPr marL="341313" indent="-341313" defTabSz="447675">
              <a:buClr>
                <a:srgbClr val="FF6600"/>
              </a:buClr>
              <a:buFont typeface="Wingdings" pitchFamily="2" charset="2"/>
              <a:buChar char="ü"/>
            </a:pPr>
            <a:r>
              <a:rPr lang="en-GB" altLang="it-IT" sz="2000" dirty="0"/>
              <a:t>Decomposers</a:t>
            </a:r>
          </a:p>
          <a:p>
            <a:pPr marL="341313" indent="-341313" defTabSz="447675">
              <a:buClr>
                <a:srgbClr val="FF6600"/>
              </a:buClr>
              <a:buFont typeface="Wingdings" pitchFamily="2" charset="2"/>
              <a:buChar char="ü"/>
            </a:pPr>
            <a:r>
              <a:rPr lang="en-GB" altLang="it-IT" sz="2000" dirty="0">
                <a:solidFill>
                  <a:srgbClr val="F47B22"/>
                </a:solidFill>
              </a:rPr>
              <a:t>Species of conservation/cultural concern</a:t>
            </a:r>
            <a:endParaRPr lang="it-IT" altLang="it-IT" sz="2000" dirty="0">
              <a:solidFill>
                <a:srgbClr val="F47B22"/>
              </a:solidFill>
            </a:endParaRPr>
          </a:p>
        </p:txBody>
      </p:sp>
      <p:sp>
        <p:nvSpPr>
          <p:cNvPr id="3" name="Slide Number Placeholder 2"/>
          <p:cNvSpPr>
            <a:spLocks noGrp="1"/>
          </p:cNvSpPr>
          <p:nvPr>
            <p:ph type="sldNum" sz="quarter" idx="12"/>
          </p:nvPr>
        </p:nvSpPr>
        <p:spPr/>
        <p:txBody>
          <a:bodyPr/>
          <a:lstStyle/>
          <a:p>
            <a:pPr>
              <a:defRPr/>
            </a:pPr>
            <a:fld id="{86133261-F426-4E3C-B2AF-F6E5B7E61F25}" type="slidenum">
              <a:rPr lang="en-GB" smtClean="0"/>
              <a:pPr>
                <a:defRPr/>
              </a:pPr>
              <a:t>8</a:t>
            </a:fld>
            <a:endParaRPr lang="en-GB"/>
          </a:p>
        </p:txBody>
      </p:sp>
      <p:sp>
        <p:nvSpPr>
          <p:cNvPr id="6" name="Title 5"/>
          <p:cNvSpPr>
            <a:spLocks noGrp="1"/>
          </p:cNvSpPr>
          <p:nvPr>
            <p:ph type="title"/>
          </p:nvPr>
        </p:nvSpPr>
        <p:spPr/>
        <p:txBody>
          <a:bodyPr/>
          <a:lstStyle/>
          <a:p>
            <a:pPr marL="341313" indent="-341313" defTabSz="447675"/>
            <a:r>
              <a:rPr lang="en-GB" altLang="it-IT" dirty="0">
                <a:solidFill>
                  <a:srgbClr val="0F5494"/>
                </a:solidFill>
                <a:latin typeface="+mn-lt"/>
              </a:rPr>
              <a:t>Functional groups</a:t>
            </a:r>
            <a:endParaRPr lang="it-IT" altLang="it-IT" dirty="0">
              <a:solidFill>
                <a:srgbClr val="0F5494"/>
              </a:solidFill>
              <a:latin typeface="+mn-lt"/>
            </a:endParaRPr>
          </a:p>
        </p:txBody>
      </p:sp>
      <p:pic>
        <p:nvPicPr>
          <p:cNvPr id="4" name="Segnaposto immagine 3"/>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23959" r="23959"/>
          <a:stretch>
            <a:fillRect/>
          </a:stretch>
        </p:blipFill>
        <p:spPr>
          <a:xfrm>
            <a:off x="8141362" y="773742"/>
            <a:ext cx="3694468" cy="5124261"/>
          </a:xfrm>
        </p:spPr>
      </p:pic>
    </p:spTree>
    <p:extLst>
      <p:ext uri="{BB962C8B-B14F-4D97-AF65-F5344CB8AC3E}">
        <p14:creationId xmlns:p14="http://schemas.microsoft.com/office/powerpoint/2010/main" val="290805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pPr>
              <a:defRPr/>
            </a:pPr>
            <a:fld id="{86133261-F426-4E3C-B2AF-F6E5B7E61F25}" type="slidenum">
              <a:rPr lang="en-GB" smtClean="0"/>
              <a:pPr>
                <a:defRPr/>
              </a:pPr>
              <a:t>9</a:t>
            </a:fld>
            <a:endParaRPr lang="en-GB"/>
          </a:p>
        </p:txBody>
      </p:sp>
      <p:sp>
        <p:nvSpPr>
          <p:cNvPr id="2" name="Titolo 1"/>
          <p:cNvSpPr>
            <a:spLocks noGrp="1"/>
          </p:cNvSpPr>
          <p:nvPr>
            <p:ph type="title"/>
          </p:nvPr>
        </p:nvSpPr>
        <p:spPr>
          <a:xfrm>
            <a:off x="3203611" y="361589"/>
            <a:ext cx="8457372" cy="782357"/>
          </a:xfrm>
        </p:spPr>
        <p:txBody>
          <a:bodyPr/>
          <a:lstStyle/>
          <a:p>
            <a:r>
              <a:rPr lang="it-IT" dirty="0" err="1">
                <a:solidFill>
                  <a:srgbClr val="0F5494"/>
                </a:solidFill>
              </a:rPr>
              <a:t>Exposure</a:t>
            </a:r>
            <a:r>
              <a:rPr lang="it-IT" dirty="0">
                <a:solidFill>
                  <a:srgbClr val="0F5494"/>
                </a:solidFill>
              </a:rPr>
              <a:t> </a:t>
            </a:r>
            <a:r>
              <a:rPr lang="it-IT" dirty="0" err="1">
                <a:solidFill>
                  <a:srgbClr val="0F5494"/>
                </a:solidFill>
              </a:rPr>
              <a:t>routes</a:t>
            </a:r>
            <a:endParaRPr lang="it-IT" dirty="0">
              <a:solidFill>
                <a:srgbClr val="0F5494"/>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0390" y="1275402"/>
            <a:ext cx="5976664" cy="5582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9796855"/>
      </p:ext>
    </p:extLst>
  </p:cSld>
  <p:clrMapOvr>
    <a:masterClrMapping/>
  </p:clrMapOvr>
</p:sld>
</file>

<file path=ppt/theme/theme1.xml><?xml version="1.0" encoding="utf-8"?>
<a:theme xmlns:a="http://schemas.openxmlformats.org/drawingml/2006/main" name="Office Theme">
  <a:themeElements>
    <a:clrScheme name="EU_BTSF">
      <a:dk1>
        <a:srgbClr val="4D4D4D"/>
      </a:dk1>
      <a:lt1>
        <a:srgbClr val="FFFFFF"/>
      </a:lt1>
      <a:dk2>
        <a:srgbClr val="034EA2"/>
      </a:dk2>
      <a:lt2>
        <a:srgbClr val="D3E8F9"/>
      </a:lt2>
      <a:accent1>
        <a:srgbClr val="1E858B"/>
      </a:accent1>
      <a:accent2>
        <a:srgbClr val="4BC5DE"/>
      </a:accent2>
      <a:accent3>
        <a:srgbClr val="6FA528"/>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F098AE41A192E4C85C747A9850AEF9A" ma:contentTypeVersion="1" ma:contentTypeDescription="Create a new document." ma:contentTypeScope="" ma:versionID="5a8770b97c883eee6e80458dbe9e6cc2">
  <xsd:schema xmlns:xsd="http://www.w3.org/2001/XMLSchema" xmlns:xs="http://www.w3.org/2001/XMLSchema" xmlns:p="http://schemas.microsoft.com/office/2006/metadata/properties" xmlns:ns1="http://schemas.microsoft.com/sharepoint/v3" targetNamespace="http://schemas.microsoft.com/office/2006/metadata/properties" ma:root="true" ma:fieldsID="ef2aa9ed40e72a78c3822fc753b43e87"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B1CAF70-02D1-4551-A536-63581F6A8097}">
  <ds:schemaRefs>
    <ds:schemaRef ds:uri="http://schemas.microsoft.com/sharepoint/v3/contenttype/forms"/>
  </ds:schemaRefs>
</ds:datastoreItem>
</file>

<file path=customXml/itemProps2.xml><?xml version="1.0" encoding="utf-8"?>
<ds:datastoreItem xmlns:ds="http://schemas.openxmlformats.org/officeDocument/2006/customXml" ds:itemID="{72EEACE0-6474-4130-B64E-D9F9E5478D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F87431-2774-4E17-BE38-8A579357848D}">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2266</TotalTime>
  <Words>1430</Words>
  <Application>Microsoft Office PowerPoint</Application>
  <PresentationFormat>Widescreen</PresentationFormat>
  <Paragraphs>188</Paragraphs>
  <Slides>31</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31</vt:i4>
      </vt:variant>
    </vt:vector>
  </HeadingPairs>
  <TitlesOfParts>
    <vt:vector size="39" baseType="lpstr">
      <vt:lpstr>Arial</vt:lpstr>
      <vt:lpstr>Calibri</vt:lpstr>
      <vt:lpstr>Tahoma</vt:lpstr>
      <vt:lpstr>Verdana</vt:lpstr>
      <vt:lpstr>Wingdings</vt:lpstr>
      <vt:lpstr>Office Theme</vt:lpstr>
      <vt:lpstr>Grafico</vt:lpstr>
      <vt:lpstr>Image</vt:lpstr>
      <vt:lpstr>Better Training for Safer Food Initiative</vt:lpstr>
      <vt:lpstr>What to expect from this lecture</vt:lpstr>
      <vt:lpstr>Non-target organisms</vt:lpstr>
      <vt:lpstr>Why are effects on “non-target” organisms important?</vt:lpstr>
      <vt:lpstr>Environmental concerns regarding non-target organisms</vt:lpstr>
      <vt:lpstr>Ecosystem Services</vt:lpstr>
      <vt:lpstr>Ecosystem Services</vt:lpstr>
      <vt:lpstr>Functional groups</vt:lpstr>
      <vt:lpstr>Exposure routes</vt:lpstr>
      <vt:lpstr>Assessment Endpoints</vt:lpstr>
      <vt:lpstr>Selection of focal species</vt:lpstr>
      <vt:lpstr>Functional groups</vt:lpstr>
      <vt:lpstr>Functional diversity: pros and cons</vt:lpstr>
      <vt:lpstr>Measurement endpoints</vt:lpstr>
      <vt:lpstr>Measurement endpoints</vt:lpstr>
      <vt:lpstr>How can an ecological response occur</vt:lpstr>
      <vt:lpstr>Direct vs. Indirect effects</vt:lpstr>
      <vt:lpstr>Natural Predation on CPB Eggmasses</vt:lpstr>
      <vt:lpstr>PowerPoint Presentation</vt:lpstr>
      <vt:lpstr>History of safe use for pesticides?</vt:lpstr>
      <vt:lpstr>Neonicotinoids</vt:lpstr>
      <vt:lpstr>Limitations of the eco-toxicological concept for ERA</vt:lpstr>
      <vt:lpstr>Cry3Bb-expressing eggplants</vt:lpstr>
      <vt:lpstr>Vacuum extraction of volatiles</vt:lpstr>
      <vt:lpstr>Resistance to abiotic stresses</vt:lpstr>
      <vt:lpstr>Transgenic drought-tolerant wheat </vt:lpstr>
      <vt:lpstr>Transgenic HB4 drought-tolerant wheat </vt:lpstr>
      <vt:lpstr>Plant-environment interactions</vt:lpstr>
      <vt:lpstr>PowerPoint Presentation</vt:lpstr>
      <vt:lpstr>PowerPoint Presentation</vt:lpstr>
      <vt:lpstr>Keep in touch</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Kristina Hristova</cp:lastModifiedBy>
  <cp:revision>146</cp:revision>
  <dcterms:created xsi:type="dcterms:W3CDTF">2019-08-09T12:06:42Z</dcterms:created>
  <dcterms:modified xsi:type="dcterms:W3CDTF">2023-11-06T13:29:13Z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0x010100AF098AE41A192E4C85C747A9850AEF9A</vt:lpwstr>
  </property>
  <property fmtid="{D5CDD505-2E9C-101B-9397-08002B2CF9AE}" pid="3" name="ClassificationContentMarkingFooterLocations">
    <vt:lpwstr>Office Theme:4</vt:lpwstr>
  </property>
  <property fmtid="{D5CDD505-2E9C-101B-9397-08002B2CF9AE}" pid="4" name="ClassificationContentMarkingFooterText">
    <vt:lpwstr>NSF Confidential</vt:lpwstr>
  </property>
  <property fmtid="{D5CDD505-2E9C-101B-9397-08002B2CF9AE}" pid="5" name="MSIP_Label_f2c848f1-078c-4e4f-8789-8a1259c542b8_Enabled">
    <vt:lpwstr>true</vt:lpwstr>
  </property>
  <property fmtid="{D5CDD505-2E9C-101B-9397-08002B2CF9AE}" pid="6" name="MSIP_Label_f2c848f1-078c-4e4f-8789-8a1259c542b8_SetDate">
    <vt:lpwstr>2023-11-06T13:29:13Z</vt:lpwstr>
  </property>
  <property fmtid="{D5CDD505-2E9C-101B-9397-08002B2CF9AE}" pid="7" name="MSIP_Label_f2c848f1-078c-4e4f-8789-8a1259c542b8_Method">
    <vt:lpwstr>Privileged</vt:lpwstr>
  </property>
  <property fmtid="{D5CDD505-2E9C-101B-9397-08002B2CF9AE}" pid="8" name="MSIP_Label_f2c848f1-078c-4e4f-8789-8a1259c542b8_Name">
    <vt:lpwstr>Public</vt:lpwstr>
  </property>
  <property fmtid="{D5CDD505-2E9C-101B-9397-08002B2CF9AE}" pid="9" name="MSIP_Label_f2c848f1-078c-4e4f-8789-8a1259c542b8_SiteId">
    <vt:lpwstr>400696bb-3ef5-44ed-b838-ceb5afd17d90</vt:lpwstr>
  </property>
  <property fmtid="{D5CDD505-2E9C-101B-9397-08002B2CF9AE}" pid="10" name="MSIP_Label_f2c848f1-078c-4e4f-8789-8a1259c542b8_ActionId">
    <vt:lpwstr>6ab1ce71-be9a-4f63-a8ca-9abaf8a6ea4d</vt:lpwstr>
  </property>
  <property fmtid="{D5CDD505-2E9C-101B-9397-08002B2CF9AE}" pid="11" name="MSIP_Label_f2c848f1-078c-4e4f-8789-8a1259c542b8_ContentBits">
    <vt:lpwstr>0</vt:lpwstr>
  </property>
</Properties>
</file>