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handoutMasterIdLst>
    <p:handoutMasterId r:id="rId51"/>
  </p:handoutMasterIdLst>
  <p:sldIdLst>
    <p:sldId id="545" r:id="rId5"/>
    <p:sldId id="316" r:id="rId6"/>
    <p:sldId id="548" r:id="rId7"/>
    <p:sldId id="546" r:id="rId8"/>
    <p:sldId id="294" r:id="rId9"/>
    <p:sldId id="315" r:id="rId10"/>
    <p:sldId id="275" r:id="rId11"/>
    <p:sldId id="289" r:id="rId12"/>
    <p:sldId id="295" r:id="rId13"/>
    <p:sldId id="276" r:id="rId14"/>
    <p:sldId id="277" r:id="rId15"/>
    <p:sldId id="280" r:id="rId16"/>
    <p:sldId id="549" r:id="rId17"/>
    <p:sldId id="299" r:id="rId18"/>
    <p:sldId id="317" r:id="rId19"/>
    <p:sldId id="320" r:id="rId20"/>
    <p:sldId id="321" r:id="rId21"/>
    <p:sldId id="322" r:id="rId22"/>
    <p:sldId id="296" r:id="rId23"/>
    <p:sldId id="300" r:id="rId24"/>
    <p:sldId id="301" r:id="rId25"/>
    <p:sldId id="302" r:id="rId26"/>
    <p:sldId id="270" r:id="rId27"/>
    <p:sldId id="292" r:id="rId28"/>
    <p:sldId id="303" r:id="rId29"/>
    <p:sldId id="304" r:id="rId30"/>
    <p:sldId id="271" r:id="rId31"/>
    <p:sldId id="272" r:id="rId32"/>
    <p:sldId id="273" r:id="rId33"/>
    <p:sldId id="306" r:id="rId34"/>
    <p:sldId id="307" r:id="rId35"/>
    <p:sldId id="308" r:id="rId36"/>
    <p:sldId id="309" r:id="rId37"/>
    <p:sldId id="264" r:id="rId38"/>
    <p:sldId id="291" r:id="rId39"/>
    <p:sldId id="265" r:id="rId40"/>
    <p:sldId id="283" r:id="rId41"/>
    <p:sldId id="298" r:id="rId42"/>
    <p:sldId id="286" r:id="rId43"/>
    <p:sldId id="287" r:id="rId44"/>
    <p:sldId id="288" r:id="rId45"/>
    <p:sldId id="310" r:id="rId46"/>
    <p:sldId id="473" r:id="rId47"/>
    <p:sldId id="544" r:id="rId48"/>
    <p:sldId id="27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4B9C"/>
    <a:srgbClr val="004494"/>
    <a:srgbClr val="024EA2"/>
    <a:srgbClr val="0356B1"/>
    <a:srgbClr val="FFC000"/>
    <a:srgbClr val="6FA528"/>
    <a:srgbClr val="AFC551"/>
    <a:srgbClr val="034EA2"/>
    <a:srgbClr val="035D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DD3FCD-DFD4-43F3-93E4-B72B05225A0E}" v="1" dt="2023-11-06T15:06:40.7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98" autoAdjust="0"/>
    <p:restoredTop sz="94674"/>
  </p:normalViewPr>
  <p:slideViewPr>
    <p:cSldViewPr snapToGrid="0">
      <p:cViewPr varScale="1">
        <p:scale>
          <a:sx n="62" d="100"/>
          <a:sy n="62" d="100"/>
        </p:scale>
        <p:origin x="736" y="56"/>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a Hristova" userId="146acd6f-9f96-42f3-a178-472d8ef3f70d" providerId="ADAL" clId="{D5DD3FCD-DFD4-43F3-93E4-B72B05225A0E}"/>
    <pc:docChg chg="mod modSld">
      <pc:chgData name="Kristina Hristova" userId="146acd6f-9f96-42f3-a178-472d8ef3f70d" providerId="ADAL" clId="{D5DD3FCD-DFD4-43F3-93E4-B72B05225A0E}" dt="2023-11-06T15:06:48.511" v="1" actId="33475"/>
      <pc:docMkLst>
        <pc:docMk/>
      </pc:docMkLst>
      <pc:sldChg chg="modSp mod">
        <pc:chgData name="Kristina Hristova" userId="146acd6f-9f96-42f3-a178-472d8ef3f70d" providerId="ADAL" clId="{D5DD3FCD-DFD4-43F3-93E4-B72B05225A0E}" dt="2023-11-06T15:06:18.310" v="0" actId="255"/>
        <pc:sldMkLst>
          <pc:docMk/>
          <pc:sldMk cId="801209799" sldId="546"/>
        </pc:sldMkLst>
        <pc:spChg chg="mod">
          <ac:chgData name="Kristina Hristova" userId="146acd6f-9f96-42f3-a178-472d8ef3f70d" providerId="ADAL" clId="{D5DD3FCD-DFD4-43F3-93E4-B72B05225A0E}" dt="2023-11-06T15:06:18.310" v="0" actId="255"/>
          <ac:spMkLst>
            <pc:docMk/>
            <pc:sldMk cId="801209799" sldId="546"/>
            <ac:spMk id="7"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06/11/2023</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06/11/2023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CC-BY).pdf"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1</a:t>
            </a:fld>
            <a:endParaRPr lang="en-GB"/>
          </a:p>
        </p:txBody>
      </p:sp>
    </p:spTree>
    <p:extLst>
      <p:ext uri="{BB962C8B-B14F-4D97-AF65-F5344CB8AC3E}">
        <p14:creationId xmlns:p14="http://schemas.microsoft.com/office/powerpoint/2010/main" val="1355407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Update/add/delete parts of the</a:t>
            </a:r>
            <a:r>
              <a:rPr lang="en-IE" baseline="0" dirty="0"/>
              <a:t> copy right notice where appropriate.</a:t>
            </a:r>
          </a:p>
          <a:p>
            <a:r>
              <a:rPr lang="en-IE" baseline="0" dirty="0"/>
              <a:t>More information: </a:t>
            </a:r>
            <a:r>
              <a:rPr lang="en-GB" dirty="0">
                <a:hlinkClick r:id="rId3"/>
              </a:rPr>
              <a:t>https://myintracomm.ec.europa.eu/corp/intellectual-property/Documents/2019_Reuse-guidelines%28CC-BY%29.pdf</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44</a:t>
            </a:fld>
            <a:endParaRPr lang="en-GB" dirty="0"/>
          </a:p>
        </p:txBody>
      </p:sp>
    </p:spTree>
    <p:extLst>
      <p:ext uri="{BB962C8B-B14F-4D97-AF65-F5344CB8AC3E}">
        <p14:creationId xmlns:p14="http://schemas.microsoft.com/office/powerpoint/2010/main" val="438054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Delete/update</a:t>
            </a:r>
            <a:r>
              <a:rPr lang="en-IE" baseline="0" dirty="0"/>
              <a:t> as appropriate</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45</a:t>
            </a:fld>
            <a:endParaRPr lang="en-GB"/>
          </a:p>
        </p:txBody>
      </p:sp>
    </p:spTree>
    <p:extLst>
      <p:ext uri="{BB962C8B-B14F-4D97-AF65-F5344CB8AC3E}">
        <p14:creationId xmlns:p14="http://schemas.microsoft.com/office/powerpoint/2010/main" val="481979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C86E6A-2CAD-460C-858B-8B9F24C0D3CF}"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7319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C2C86E6A-2CAD-460C-858B-8B9F24C0D3CF}" type="slidenum">
              <a:rPr lang="de-DE" smtClean="0"/>
              <a:t>15</a:t>
            </a:fld>
            <a:endParaRPr lang="de-DE"/>
          </a:p>
        </p:txBody>
      </p:sp>
    </p:spTree>
    <p:extLst>
      <p:ext uri="{BB962C8B-B14F-4D97-AF65-F5344CB8AC3E}">
        <p14:creationId xmlns:p14="http://schemas.microsoft.com/office/powerpoint/2010/main" val="2679972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fld id="{C1ACF374-2D0B-4822-9E27-641A7CE209C0}" type="slidenum">
              <a:rPr lang="nl-BE" smtClean="0">
                <a:solidFill>
                  <a:prstClr val="black"/>
                </a:solidFill>
              </a:rPr>
              <a:pPr/>
              <a:t>23</a:t>
            </a:fld>
            <a:endParaRPr lang="nl-BE">
              <a:solidFill>
                <a:prstClr val="black"/>
              </a:solidFill>
            </a:endParaRPr>
          </a:p>
        </p:txBody>
      </p:sp>
    </p:spTree>
    <p:extLst>
      <p:ext uri="{BB962C8B-B14F-4D97-AF65-F5344CB8AC3E}">
        <p14:creationId xmlns:p14="http://schemas.microsoft.com/office/powerpoint/2010/main" val="4175966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fld id="{C1ACF374-2D0B-4822-9E27-641A7CE209C0}" type="slidenum">
              <a:rPr lang="nl-BE" smtClean="0">
                <a:solidFill>
                  <a:prstClr val="black"/>
                </a:solidFill>
              </a:rPr>
              <a:pPr/>
              <a:t>27</a:t>
            </a:fld>
            <a:endParaRPr lang="nl-BE">
              <a:solidFill>
                <a:prstClr val="black"/>
              </a:solidFill>
            </a:endParaRPr>
          </a:p>
        </p:txBody>
      </p:sp>
    </p:spTree>
    <p:extLst>
      <p:ext uri="{BB962C8B-B14F-4D97-AF65-F5344CB8AC3E}">
        <p14:creationId xmlns:p14="http://schemas.microsoft.com/office/powerpoint/2010/main" val="1547329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fld id="{C1ACF374-2D0B-4822-9E27-641A7CE209C0}" type="slidenum">
              <a:rPr lang="nl-BE" smtClean="0">
                <a:solidFill>
                  <a:prstClr val="black"/>
                </a:solidFill>
              </a:rPr>
              <a:pPr/>
              <a:t>28</a:t>
            </a:fld>
            <a:endParaRPr lang="nl-BE">
              <a:solidFill>
                <a:prstClr val="black"/>
              </a:solidFill>
            </a:endParaRPr>
          </a:p>
        </p:txBody>
      </p:sp>
    </p:spTree>
    <p:extLst>
      <p:ext uri="{BB962C8B-B14F-4D97-AF65-F5344CB8AC3E}">
        <p14:creationId xmlns:p14="http://schemas.microsoft.com/office/powerpoint/2010/main" val="3942162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fld id="{C1ACF374-2D0B-4822-9E27-641A7CE209C0}" type="slidenum">
              <a:rPr lang="nl-BE" smtClean="0">
                <a:solidFill>
                  <a:prstClr val="black"/>
                </a:solidFill>
              </a:rPr>
              <a:pPr/>
              <a:t>29</a:t>
            </a:fld>
            <a:endParaRPr lang="nl-BE">
              <a:solidFill>
                <a:prstClr val="black"/>
              </a:solidFill>
            </a:endParaRPr>
          </a:p>
        </p:txBody>
      </p:sp>
    </p:spTree>
    <p:extLst>
      <p:ext uri="{BB962C8B-B14F-4D97-AF65-F5344CB8AC3E}">
        <p14:creationId xmlns:p14="http://schemas.microsoft.com/office/powerpoint/2010/main" val="4175274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F2995-AB43-4B7C-B8CD-9DC7C3692A9C}" type="slidenum">
              <a:rPr lang="en-GB" smtClean="0"/>
              <a:t>33</a:t>
            </a:fld>
            <a:endParaRPr lang="en-GB"/>
          </a:p>
        </p:txBody>
      </p:sp>
    </p:spTree>
    <p:extLst>
      <p:ext uri="{BB962C8B-B14F-4D97-AF65-F5344CB8AC3E}">
        <p14:creationId xmlns:p14="http://schemas.microsoft.com/office/powerpoint/2010/main" val="2923920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fld id="{C1ACF374-2D0B-4822-9E27-641A7CE209C0}" type="slidenum">
              <a:rPr lang="nl-BE" smtClean="0"/>
              <a:pPr/>
              <a:t>40</a:t>
            </a:fld>
            <a:endParaRPr lang="nl-BE"/>
          </a:p>
        </p:txBody>
      </p:sp>
    </p:spTree>
    <p:extLst>
      <p:ext uri="{BB962C8B-B14F-4D97-AF65-F5344CB8AC3E}">
        <p14:creationId xmlns:p14="http://schemas.microsoft.com/office/powerpoint/2010/main" val="18706989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rgbClr val="FFC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4" name="Rectangle 13"/>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9" name="Rectangle 8"/>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0"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sp>
        <p:nvSpPr>
          <p:cNvPr id="6"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7" name="Rectangle 6"/>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rgbClr val="6FA528">
              <a:alpha val="20000"/>
            </a:srgbClr>
          </a:solidFill>
          <a:ln w="28575">
            <a:solidFill>
              <a:srgbClr val="6FA528"/>
            </a:solidFill>
          </a:ln>
        </p:spPr>
        <p:txBody>
          <a:bodyPr/>
          <a:lstStyle/>
          <a:p>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9447" y="746830"/>
            <a:ext cx="544923" cy="538867"/>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a:t>Edit Master text styles</a:t>
            </a:r>
          </a:p>
        </p:txBody>
      </p:sp>
      <p:sp>
        <p:nvSpPr>
          <p:cNvPr id="6"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7" name="Rectangle 6"/>
          <p:cNvSpPr/>
          <p:nvPr userDrawn="1"/>
        </p:nvSpPr>
        <p:spPr>
          <a:xfrm>
            <a:off x="6419431" y="471473"/>
            <a:ext cx="2238799" cy="8282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7" name="Picture Placeholder 4"/>
          <p:cNvSpPr>
            <a:spLocks noGrp="1"/>
          </p:cNvSpPr>
          <p:nvPr>
            <p:ph type="pic" sz="quarter" idx="13"/>
          </p:nvPr>
        </p:nvSpPr>
        <p:spPr>
          <a:xfrm>
            <a:off x="-46383" y="-46383"/>
            <a:ext cx="6142383" cy="6964017"/>
          </a:xfrm>
          <a:solidFill>
            <a:srgbClr val="6FA528">
              <a:alpha val="20000"/>
            </a:srgbClr>
          </a:solidFill>
          <a:ln w="28575">
            <a:solidFill>
              <a:srgbClr val="6FA528"/>
            </a:solidFill>
          </a:ln>
        </p:spPr>
        <p:txBody>
          <a:bodyPr/>
          <a:lstStyle/>
          <a:p>
            <a:endParaRPr lang="en-GB" dirty="0"/>
          </a:p>
        </p:txBody>
      </p:sp>
      <p:sp>
        <p:nvSpPr>
          <p:cNvPr id="3" name="Content Placeholder 2"/>
          <p:cNvSpPr>
            <a:spLocks noGrp="1"/>
          </p:cNvSpPr>
          <p:nvPr>
            <p:ph idx="1"/>
          </p:nvPr>
        </p:nvSpPr>
        <p:spPr>
          <a:xfrm>
            <a:off x="6817056" y="1825625"/>
            <a:ext cx="4926841" cy="3769957"/>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9" name="Rectangle 8"/>
          <p:cNvSpPr/>
          <p:nvPr userDrawn="1"/>
        </p:nvSpPr>
        <p:spPr>
          <a:xfrm>
            <a:off x="6419431"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970722" y="2284667"/>
            <a:ext cx="3141663" cy="2090737"/>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4"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3713869" y="2159957"/>
            <a:ext cx="2461591" cy="1638158"/>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dirty="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dirty="0"/>
              <a:t>Edit Master text styles</a:t>
            </a:r>
          </a:p>
        </p:txBody>
      </p:sp>
      <p:sp>
        <p:nvSpPr>
          <p:cNvPr id="14" name="Picture Placeholder 2"/>
          <p:cNvSpPr>
            <a:spLocks noGrp="1"/>
          </p:cNvSpPr>
          <p:nvPr>
            <p:ph type="pic" sz="quarter" idx="19"/>
          </p:nvPr>
        </p:nvSpPr>
        <p:spPr>
          <a:xfrm>
            <a:off x="6324549" y="3968880"/>
            <a:ext cx="2461591" cy="1638158"/>
          </a:xfrm>
          <a:solidFill>
            <a:srgbClr val="6FA528">
              <a:alpha val="20000"/>
            </a:srgbClr>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dirty="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dirty="0"/>
              <a:t>Edit Master text styles</a:t>
            </a:r>
          </a:p>
        </p:txBody>
      </p:sp>
      <p:sp>
        <p:nvSpPr>
          <p:cNvPr id="1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flipV="1">
            <a:off x="0" y="2311076"/>
            <a:ext cx="12192000" cy="3354711"/>
          </a:xfrm>
          <a:solidFill>
            <a:srgbClr val="6FA528">
              <a:alpha val="20000"/>
            </a:srgbClr>
          </a:solidFill>
        </p:spPr>
        <p:txBody>
          <a:bodyPr/>
          <a:lstStyle/>
          <a:p>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1055076" y="2447779"/>
            <a:ext cx="10298724" cy="275726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Placeholder 1"/>
          <p:cNvSpPr>
            <a:spLocks noGrp="1"/>
          </p:cNvSpPr>
          <p:nvPr>
            <p:ph type="title"/>
          </p:nvPr>
        </p:nvSpPr>
        <p:spPr>
          <a:xfrm>
            <a:off x="956600" y="1303635"/>
            <a:ext cx="10431245"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Diapositiva titol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p:nvSpPr>
        <p:spPr>
          <a:xfrm>
            <a:off x="0" y="4"/>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5" name="Rectangle 4"/>
          <p:cNvSpPr/>
          <p:nvPr/>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solidFill>
                <a:schemeClr val="accent4"/>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8936" y="258042"/>
            <a:ext cx="1659793" cy="1152460"/>
          </a:xfrm>
          <a:prstGeom prst="rect">
            <a:avLst/>
          </a:prstGeom>
        </p:spPr>
      </p:pic>
      <p:cxnSp>
        <p:nvCxnSpPr>
          <p:cNvPr id="7" name="Straight Connector 6"/>
          <p:cNvCxnSpPr/>
          <p:nvPr/>
        </p:nvCxnSpPr>
        <p:spPr>
          <a:xfrm>
            <a:off x="838200" y="1978929"/>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741161"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100" i="0">
                <a:solidFill>
                  <a:srgbClr val="FFC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a:t>Fare clic per modificare lo stile del sottotitolo dello schema</a:t>
            </a:r>
            <a:endParaRPr lang="en-GB" dirty="0"/>
          </a:p>
        </p:txBody>
      </p:sp>
      <p:sp>
        <p:nvSpPr>
          <p:cNvPr id="19" name="Text Placeholder 18"/>
          <p:cNvSpPr>
            <a:spLocks noGrp="1"/>
          </p:cNvSpPr>
          <p:nvPr>
            <p:ph type="body" sz="quarter" idx="13"/>
          </p:nvPr>
        </p:nvSpPr>
        <p:spPr>
          <a:xfrm>
            <a:off x="6096002" y="5557903"/>
            <a:ext cx="5040313" cy="528998"/>
          </a:xfrm>
        </p:spPr>
        <p:txBody>
          <a:bodyPr>
            <a:noAutofit/>
          </a:bodyPr>
          <a:lstStyle>
            <a:lvl1pPr marL="0" indent="0" algn="r">
              <a:buFontTx/>
              <a:buNone/>
              <a:defRPr sz="1650" i="1">
                <a:solidFill>
                  <a:schemeClr val="bg1"/>
                </a:solidFill>
              </a:defRPr>
            </a:lvl1pPr>
          </a:lstStyle>
          <a:p>
            <a:pPr lvl="0"/>
            <a:r>
              <a:rPr lang="it-IT"/>
              <a:t>Fare clic per modificare gli stili del testo dello schema</a:t>
            </a:r>
          </a:p>
        </p:txBody>
      </p:sp>
      <p:sp>
        <p:nvSpPr>
          <p:cNvPr id="12" name="Rectangle 11"/>
          <p:cNvSpPr/>
          <p:nvPr/>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
        <p:nvSpPr>
          <p:cNvPr id="13" name="Title 1"/>
          <p:cNvSpPr>
            <a:spLocks noGrp="1"/>
          </p:cNvSpPr>
          <p:nvPr>
            <p:ph type="ctrTitle"/>
          </p:nvPr>
        </p:nvSpPr>
        <p:spPr>
          <a:xfrm>
            <a:off x="3057533" y="2366793"/>
            <a:ext cx="8050467" cy="569866"/>
          </a:xfrm>
          <a:prstGeom prst="rect">
            <a:avLst/>
          </a:prstGeom>
        </p:spPr>
        <p:txBody>
          <a:bodyPr anchor="t">
            <a:noAutofit/>
          </a:bodyPr>
          <a:lstStyle>
            <a:lvl1pPr algn="l">
              <a:defRPr sz="3000" b="0">
                <a:solidFill>
                  <a:schemeClr val="bg1"/>
                </a:solidFill>
              </a:defRPr>
            </a:lvl1pPr>
          </a:lstStyle>
          <a:p>
            <a:r>
              <a:rPr lang="it-IT"/>
              <a:t>Fare clic per modificare lo stile del titolo dello schema</a:t>
            </a:r>
            <a:endParaRPr lang="en-GB" dirty="0"/>
          </a:p>
        </p:txBody>
      </p:sp>
      <p:sp>
        <p:nvSpPr>
          <p:cNvPr id="14" name="Rectangle 13"/>
          <p:cNvSpPr/>
          <p:nvPr/>
        </p:nvSpPr>
        <p:spPr>
          <a:xfrm>
            <a:off x="990176" y="2157417"/>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Tree>
    <p:extLst>
      <p:ext uri="{BB962C8B-B14F-4D97-AF65-F5344CB8AC3E}">
        <p14:creationId xmlns:p14="http://schemas.microsoft.com/office/powerpoint/2010/main" val="1345886676"/>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Titolo e contenuto">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1" y="1805231"/>
            <a:ext cx="10905699" cy="3881904"/>
          </a:xfrm>
        </p:spPr>
        <p:txBody>
          <a:bodyPr>
            <a:noAutofit/>
          </a:bodyPr>
          <a:lstStyle>
            <a:lvl1pPr>
              <a:lnSpc>
                <a:spcPct val="100000"/>
              </a:lnSpc>
              <a:spcBef>
                <a:spcPts val="0"/>
              </a:spcBef>
              <a:spcAft>
                <a:spcPts val="1350"/>
              </a:spcAft>
              <a:defRPr/>
            </a:lvl1pPr>
            <a:lvl2pPr>
              <a:lnSpc>
                <a:spcPct val="100000"/>
              </a:lnSpc>
              <a:spcAft>
                <a:spcPts val="1350"/>
              </a:spcAft>
              <a:defRPr/>
            </a:lvl2pPr>
            <a:lvl3pPr>
              <a:lnSpc>
                <a:spcPct val="100000"/>
              </a:lnSpc>
              <a:spcAft>
                <a:spcPts val="1350"/>
              </a:spcAft>
              <a:defRPr/>
            </a:lvl3pPr>
            <a:lvl4pPr>
              <a:lnSpc>
                <a:spcPct val="100000"/>
              </a:lnSpc>
              <a:spcAft>
                <a:spcPts val="1350"/>
              </a:spcAft>
              <a:defRPr/>
            </a:lvl4pPr>
            <a:lvl5pPr>
              <a:lnSpc>
                <a:spcPct val="100000"/>
              </a:lnSpc>
              <a:spcAft>
                <a:spcPts val="1350"/>
              </a:spcAft>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p:nvCxnSpPr>
        <p:spPr>
          <a:xfrm flipH="1">
            <a:off x="838202" y="4"/>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1" y="482863"/>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it-IT"/>
              <a:t>Fare clic per modificare lo stile del titolo dello schema</a:t>
            </a:r>
            <a:endParaRPr lang="en-GB" dirty="0"/>
          </a:p>
        </p:txBody>
      </p:sp>
    </p:spTree>
    <p:extLst>
      <p:ext uri="{BB962C8B-B14F-4D97-AF65-F5344CB8AC3E}">
        <p14:creationId xmlns:p14="http://schemas.microsoft.com/office/powerpoint/2010/main" val="1683630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41275" y="1"/>
            <a:ext cx="12192000" cy="6857999"/>
          </a:xfrm>
          <a:prstGeom prst="rect">
            <a:avLst/>
          </a:prstGeom>
          <a:solidFill>
            <a:srgbClr val="F5F5F5"/>
          </a:solidFill>
          <a:ln w="73025" algn="ctr">
            <a:no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dirty="0">
              <a:solidFill>
                <a:schemeClr val="lt1"/>
              </a:solidFill>
              <a:latin typeface="+mn-lt"/>
            </a:endParaRPr>
          </a:p>
        </p:txBody>
      </p:sp>
      <p:pic>
        <p:nvPicPr>
          <p:cNvPr id="5" name="Picture 10" descr="en-quadri_small"/>
          <p:cNvPicPr>
            <a:picLocks noChangeAspect="1" noChangeArrowheads="1"/>
          </p:cNvPicPr>
          <p:nvPr userDrawn="1"/>
        </p:nvPicPr>
        <p:blipFill>
          <a:blip r:embed="rId2"/>
          <a:srcRect/>
          <a:stretch>
            <a:fillRect/>
          </a:stretch>
        </p:blipFill>
        <p:spPr bwMode="auto">
          <a:xfrm>
            <a:off x="5204884" y="307976"/>
            <a:ext cx="2125133" cy="1101725"/>
          </a:xfrm>
          <a:prstGeom prst="rect">
            <a:avLst/>
          </a:prstGeom>
          <a:noFill/>
          <a:ln w="9525">
            <a:noFill/>
            <a:miter lim="800000"/>
            <a:headEnd/>
            <a:tailEnd/>
          </a:ln>
        </p:spPr>
      </p:pic>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6150" y="835164"/>
            <a:ext cx="11095681" cy="2231329"/>
          </a:xfrm>
          <a:prstGeom prst="rect">
            <a:avLst/>
          </a:prstGeom>
        </p:spPr>
      </p:pic>
      <p:sp>
        <p:nvSpPr>
          <p:cNvPr id="2" name="TextBox 1"/>
          <p:cNvSpPr txBox="1"/>
          <p:nvPr userDrawn="1"/>
        </p:nvSpPr>
        <p:spPr>
          <a:xfrm>
            <a:off x="-514353" y="2598002"/>
            <a:ext cx="6836600" cy="1446550"/>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400" dirty="0">
                <a:solidFill>
                  <a:schemeClr val="tx1"/>
                </a:solidFill>
              </a:rPr>
              <a:t>Organisation and implementation of</a:t>
            </a:r>
            <a:r>
              <a:rPr lang="en-GB" sz="1400" baseline="0" dirty="0">
                <a:solidFill>
                  <a:schemeClr val="tx1"/>
                </a:solidFill>
              </a:rPr>
              <a:t> training activities on principles and methods of risk assessment in the food chain</a:t>
            </a:r>
          </a:p>
          <a:p>
            <a:pPr marL="0" marR="0" lvl="0" indent="0" algn="r" defTabSz="914400" rtl="0" eaLnBrk="1" fontAlgn="base" latinLnBrk="0" hangingPunct="1">
              <a:lnSpc>
                <a:spcPct val="100000"/>
              </a:lnSpc>
              <a:spcBef>
                <a:spcPct val="0"/>
              </a:spcBef>
              <a:spcAft>
                <a:spcPct val="0"/>
              </a:spcAft>
              <a:buClrTx/>
              <a:buSzTx/>
              <a:buFontTx/>
              <a:buNone/>
              <a:tabLst/>
              <a:defRPr/>
            </a:pPr>
            <a:endParaRPr lang="en-GB" sz="1400" baseline="0" dirty="0">
              <a:solidFill>
                <a:schemeClr val="tx1"/>
              </a:solidFill>
            </a:endParaRPr>
          </a:p>
          <a:p>
            <a:pPr marL="0" marR="0" lvl="0" indent="0" algn="r" defTabSz="914400" rtl="0" eaLnBrk="1" fontAlgn="base" latinLnBrk="0" hangingPunct="1">
              <a:lnSpc>
                <a:spcPct val="100000"/>
              </a:lnSpc>
              <a:spcBef>
                <a:spcPct val="0"/>
              </a:spcBef>
              <a:spcAft>
                <a:spcPct val="0"/>
              </a:spcAft>
              <a:buClrTx/>
              <a:buSzTx/>
              <a:buFontTx/>
              <a:buNone/>
              <a:tabLst/>
              <a:defRPr/>
            </a:pPr>
            <a:endParaRPr lang="en-GB" sz="1400" baseline="0" dirty="0">
              <a:solidFill>
                <a:schemeClr val="tx1"/>
              </a:solidFill>
            </a:endParaRPr>
          </a:p>
          <a:p>
            <a:pPr marL="0" marR="0" lvl="0" indent="0" algn="r"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bg2">
                    <a:lumMod val="75000"/>
                  </a:schemeClr>
                </a:solidFill>
              </a:rPr>
              <a:t>Course 1: Chemical risk assessment</a:t>
            </a:r>
            <a:endParaRPr lang="en-GB" sz="1400" dirty="0">
              <a:solidFill>
                <a:schemeClr val="bg2">
                  <a:lumMod val="75000"/>
                </a:schemeClr>
              </a:solidFill>
            </a:endParaRPr>
          </a:p>
          <a:p>
            <a:endParaRPr lang="gsw-FR" sz="1800" b="0" dirty="0" err="1">
              <a:solidFill>
                <a:srgbClr val="0F5494"/>
              </a:solidFill>
            </a:endParaRPr>
          </a:p>
        </p:txBody>
      </p:sp>
      <p:sp>
        <p:nvSpPr>
          <p:cNvPr id="3" name="TextBox 2"/>
          <p:cNvSpPr txBox="1"/>
          <p:nvPr userDrawn="1"/>
        </p:nvSpPr>
        <p:spPr>
          <a:xfrm>
            <a:off x="47329" y="5545411"/>
            <a:ext cx="6046663" cy="800219"/>
          </a:xfrm>
          <a:prstGeom prst="rect">
            <a:avLst/>
          </a:prstGeom>
          <a:noFill/>
        </p:spPr>
        <p:txBody>
          <a:bodyPr wrap="square" rtlCol="0">
            <a:spAutoFit/>
          </a:bodyPr>
          <a:lstStyle/>
          <a:p>
            <a:pPr algn="just"/>
            <a:r>
              <a:rPr lang="en-US" altLang="it-IT" sz="900" i="1" dirty="0">
                <a:solidFill>
                  <a:schemeClr val="tx1"/>
                </a:solidFill>
              </a:rPr>
              <a:t>The information and views set out in this presentation are those of the authors OPERA </a:t>
            </a:r>
            <a:r>
              <a:rPr lang="en-US" altLang="it-IT" sz="900" i="1" dirty="0" err="1">
                <a:solidFill>
                  <a:schemeClr val="tx1"/>
                </a:solidFill>
              </a:rPr>
              <a:t>srl</a:t>
            </a:r>
            <a:r>
              <a:rPr lang="en-US" altLang="it-IT" sz="900" i="1" dirty="0">
                <a:solidFill>
                  <a:schemeClr val="tx1"/>
                </a:solidFill>
              </a:rPr>
              <a:t> and NSF Euro Consultants S.A. and do not necessarily reflect the official opinion of the Commission. Neither the Commission nor any person acting on its behalf may be held responsible for the use which may be made of the information contained therein.</a:t>
            </a:r>
          </a:p>
          <a:p>
            <a:pPr algn="ctr"/>
            <a:endParaRPr lang="gsw-FR" sz="1000" b="0" dirty="0" err="1">
              <a:solidFill>
                <a:srgbClr val="0F5494"/>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p:cNvSpPr txBox="1"/>
          <p:nvPr userDrawn="1"/>
        </p:nvSpPr>
        <p:spPr>
          <a:xfrm>
            <a:off x="7056107" y="4278394"/>
            <a:ext cx="4922440" cy="280076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BE" sz="8800" dirty="0">
                <a:solidFill>
                  <a:srgbClr val="F47B22"/>
                </a:solidFill>
              </a:rPr>
              <a:t>BTSF</a:t>
            </a:r>
            <a:endParaRPr lang="en-GB" sz="8800" dirty="0">
              <a:solidFill>
                <a:srgbClr val="F47B22"/>
              </a:solidFill>
            </a:endParaRPr>
          </a:p>
          <a:p>
            <a:endParaRPr lang="gsw-FR" sz="8800" b="0" dirty="0" err="1">
              <a:solidFill>
                <a:srgbClr val="F47B22"/>
              </a:solidFill>
            </a:endParaRPr>
          </a:p>
        </p:txBody>
      </p:sp>
    </p:spTree>
    <p:extLst>
      <p:ext uri="{BB962C8B-B14F-4D97-AF65-F5344CB8AC3E}">
        <p14:creationId xmlns:p14="http://schemas.microsoft.com/office/powerpoint/2010/main" val="19169627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6"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2" name="Title 1"/>
          <p:cNvSpPr>
            <a:spLocks noGrp="1"/>
          </p:cNvSpPr>
          <p:nvPr>
            <p:ph type="title" hasCustomPrompt="1"/>
          </p:nvPr>
        </p:nvSpPr>
        <p:spPr>
          <a:xfrm>
            <a:off x="1487488" y="1628800"/>
            <a:ext cx="5064000" cy="936625"/>
          </a:xfrm>
        </p:spPr>
        <p:txBody>
          <a:bodyPr/>
          <a:lstStyle>
            <a:lvl1pPr algn="r">
              <a:defRPr sz="2400">
                <a:solidFill>
                  <a:srgbClr val="F47B22"/>
                </a:solidFill>
              </a:defRPr>
            </a:lvl1pPr>
          </a:lstStyle>
          <a:p>
            <a:r>
              <a:rPr lang="en-US" dirty="0"/>
              <a:t>Click to add title</a:t>
            </a:r>
            <a:br>
              <a:rPr lang="en-US" dirty="0"/>
            </a:br>
            <a:r>
              <a:rPr lang="en-US" dirty="0" err="1"/>
              <a:t>verdana</a:t>
            </a:r>
            <a:r>
              <a:rPr lang="en-US" dirty="0"/>
              <a:t> 24pt</a:t>
            </a:r>
            <a:endParaRPr lang="en-GB" dirty="0"/>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8" name="Text Placeholder 7"/>
          <p:cNvSpPr>
            <a:spLocks noGrp="1"/>
          </p:cNvSpPr>
          <p:nvPr>
            <p:ph type="body" sz="quarter" idx="13" hasCustomPrompt="1"/>
          </p:nvPr>
        </p:nvSpPr>
        <p:spPr>
          <a:xfrm>
            <a:off x="1534616" y="2671193"/>
            <a:ext cx="5064000" cy="3600450"/>
          </a:xfrm>
        </p:spPr>
        <p:txBody>
          <a:bodyPr/>
          <a:lstStyle>
            <a:lvl1pPr algn="r">
              <a:defRPr sz="1200" i="0">
                <a:solidFill>
                  <a:schemeClr val="bg2">
                    <a:lumMod val="50000"/>
                  </a:schemeClr>
                </a:solidFill>
              </a:defRPr>
            </a:lvl1pPr>
          </a:lstStyle>
          <a:p>
            <a:pPr lvl="0"/>
            <a:r>
              <a:rPr lang="en-US" dirty="0"/>
              <a:t>Click to add text</a:t>
            </a:r>
          </a:p>
          <a:p>
            <a:pPr lvl="0"/>
            <a:r>
              <a:rPr lang="en-US" dirty="0" err="1"/>
              <a:t>verdana</a:t>
            </a:r>
            <a:r>
              <a:rPr lang="en-US" dirty="0"/>
              <a:t> 14pt</a:t>
            </a:r>
            <a:endParaRPr lang="en-GB" dirty="0"/>
          </a:p>
        </p:txBody>
      </p:sp>
      <p:sp>
        <p:nvSpPr>
          <p:cNvPr id="10" name="Picture Placeholder 4"/>
          <p:cNvSpPr>
            <a:spLocks noGrp="1"/>
          </p:cNvSpPr>
          <p:nvPr>
            <p:ph type="pic" sz="quarter" idx="14" hasCustomPrompt="1"/>
          </p:nvPr>
        </p:nvSpPr>
        <p:spPr>
          <a:xfrm>
            <a:off x="6551083" y="989014"/>
            <a:ext cx="5640917" cy="5868987"/>
          </a:xfrm>
        </p:spPr>
        <p:txBody>
          <a:bodyPr anchor="ctr"/>
          <a:lstStyle>
            <a:lvl1pPr>
              <a:defRPr sz="1400" baseline="0">
                <a:solidFill>
                  <a:schemeClr val="bg2">
                    <a:lumMod val="50000"/>
                  </a:schemeClr>
                </a:solidFill>
              </a:defRPr>
            </a:lvl1pPr>
          </a:lstStyle>
          <a:p>
            <a:r>
              <a:rPr lang="fr-BE" dirty="0"/>
              <a:t>This </a:t>
            </a:r>
            <a:r>
              <a:rPr lang="fr-BE" dirty="0" err="1"/>
              <a:t>is</a:t>
            </a:r>
            <a:r>
              <a:rPr lang="fr-BE" dirty="0"/>
              <a:t> an image </a:t>
            </a:r>
            <a:r>
              <a:rPr lang="fr-BE" dirty="0" err="1"/>
              <a:t>holder</a:t>
            </a:r>
            <a:r>
              <a:rPr lang="fr-BE" dirty="0"/>
              <a:t> for a </a:t>
            </a:r>
            <a:r>
              <a:rPr lang="fr-BE" dirty="0" err="1"/>
              <a:t>slide</a:t>
            </a:r>
            <a:r>
              <a:rPr lang="fr-BE" dirty="0"/>
              <a:t> </a:t>
            </a:r>
            <a:r>
              <a:rPr lang="fr-BE" dirty="0" err="1"/>
              <a:t>with</a:t>
            </a:r>
            <a:r>
              <a:rPr lang="fr-BE" dirty="0"/>
              <a:t> an illustration on the right.</a:t>
            </a:r>
          </a:p>
          <a:p>
            <a:r>
              <a:rPr lang="fr-BE" dirty="0"/>
              <a:t>Click to </a:t>
            </a:r>
            <a:r>
              <a:rPr lang="fr-BE" dirty="0" err="1"/>
              <a:t>add</a:t>
            </a:r>
            <a:r>
              <a:rPr lang="fr-BE" dirty="0"/>
              <a:t> </a:t>
            </a:r>
            <a:r>
              <a:rPr lang="fr-BE" dirty="0" err="1"/>
              <a:t>picture</a:t>
            </a:r>
            <a:r>
              <a:rPr lang="fr-BE" dirty="0"/>
              <a:t>…</a:t>
            </a:r>
            <a:endParaRPr lang="en-GB" dirty="0"/>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3339" y="3210236"/>
            <a:ext cx="6312792" cy="1586917"/>
          </a:xfrm>
          <a:prstGeom prst="rect">
            <a:avLst/>
          </a:prstGeom>
        </p:spPr>
      </p:pic>
    </p:spTree>
    <p:extLst>
      <p:ext uri="{BB962C8B-B14F-4D97-AF65-F5344CB8AC3E}">
        <p14:creationId xmlns:p14="http://schemas.microsoft.com/office/powerpoint/2010/main" val="23797034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Rectangle 5"/>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7"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8"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3" name="TextBox 2"/>
          <p:cNvSpPr txBox="1"/>
          <p:nvPr userDrawn="1"/>
        </p:nvSpPr>
        <p:spPr>
          <a:xfrm>
            <a:off x="-144693" y="1700809"/>
            <a:ext cx="12192000" cy="3770263"/>
          </a:xfrm>
          <a:prstGeom prst="rect">
            <a:avLst/>
          </a:prstGeom>
          <a:noFill/>
        </p:spPr>
        <p:txBody>
          <a:bodyPr wrap="square" rtlCol="0">
            <a:spAutoFit/>
          </a:bodyPr>
          <a:lstStyle/>
          <a:p>
            <a:pPr algn="ctr"/>
            <a:r>
              <a:rPr lang="fr-BE" sz="23900" b="1" spc="-300" dirty="0">
                <a:solidFill>
                  <a:srgbClr val="FDE7D7"/>
                </a:solidFill>
              </a:rPr>
              <a:t>BTSF</a:t>
            </a:r>
            <a:endParaRPr lang="en-GB" sz="23900" b="1" spc="-300" dirty="0" err="1">
              <a:solidFill>
                <a:srgbClr val="FDE7D7"/>
              </a:solidFill>
            </a:endParaRPr>
          </a:p>
        </p:txBody>
      </p:sp>
      <p:sp>
        <p:nvSpPr>
          <p:cNvPr id="5" name="Text Placeholder 4"/>
          <p:cNvSpPr>
            <a:spLocks noGrp="1"/>
          </p:cNvSpPr>
          <p:nvPr>
            <p:ph type="body" sz="quarter" idx="13" hasCustomPrompt="1"/>
          </p:nvPr>
        </p:nvSpPr>
        <p:spPr>
          <a:xfrm>
            <a:off x="527051" y="1628776"/>
            <a:ext cx="11521016" cy="4392613"/>
          </a:xfrm>
        </p:spPr>
        <p:txBody>
          <a:bodyPr/>
          <a:lstStyle>
            <a:lvl1pPr marL="0" indent="0" algn="l">
              <a:buNone/>
              <a:defRPr sz="1400">
                <a:solidFill>
                  <a:schemeClr val="bg2">
                    <a:lumMod val="50000"/>
                  </a:schemeClr>
                </a:solidFill>
                <a:latin typeface="+mj-lt"/>
              </a:defRPr>
            </a:lvl1pPr>
            <a:lvl2pPr marL="457200" indent="0" algn="l">
              <a:buNone/>
              <a:defRPr>
                <a:latin typeface="+mj-lt"/>
              </a:defRPr>
            </a:lvl2pPr>
            <a:lvl3pPr marL="914400" indent="0" algn="l">
              <a:buFont typeface="Arial" panose="020B0604020202020204" pitchFamily="34" charset="0"/>
              <a:buNone/>
              <a:defRPr>
                <a:latin typeface="+mj-lt"/>
              </a:defRPr>
            </a:lvl3pPr>
            <a:lvl4pPr marL="1371600" indent="0" algn="l">
              <a:buNone/>
              <a:defRPr>
                <a:latin typeface="+mj-lt"/>
              </a:defRPr>
            </a:lvl4pPr>
            <a:lvl5pPr marL="1828800" indent="0" algn="l">
              <a:buNone/>
              <a:defRPr>
                <a:latin typeface="+mj-lt"/>
              </a:defRPr>
            </a:lvl5pPr>
          </a:lstStyle>
          <a:p>
            <a:pPr lvl="0"/>
            <a:r>
              <a:rPr lang="en-US" dirty="0"/>
              <a:t>Click to edit add text</a:t>
            </a:r>
            <a:endParaRPr lang="en-GB" dirty="0"/>
          </a:p>
        </p:txBody>
      </p:sp>
    </p:spTree>
    <p:extLst>
      <p:ext uri="{BB962C8B-B14F-4D97-AF65-F5344CB8AC3E}">
        <p14:creationId xmlns:p14="http://schemas.microsoft.com/office/powerpoint/2010/main" val="1788478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2"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dirty="0"/>
              <a:t>Edit Master text styles</a:t>
            </a:r>
          </a:p>
        </p:txBody>
      </p:sp>
      <p:sp>
        <p:nvSpPr>
          <p:cNvPr id="13" name="Rectangle 12"/>
          <p:cNvSpPr/>
          <p:nvPr userDrawn="1"/>
        </p:nvSpPr>
        <p:spPr>
          <a:xfrm>
            <a:off x="6615103" y="2806583"/>
            <a:ext cx="5079600" cy="1879200"/>
          </a:xfrm>
          <a:prstGeom prst="rect">
            <a:avLst/>
          </a:prstGeom>
          <a:blipFill dpi="0" rotWithShape="1">
            <a:blip r:embed="rId4">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7" name="Rectangle 16"/>
          <p:cNvSpPr/>
          <p:nvPr userDrawn="1"/>
        </p:nvSpPr>
        <p:spPr>
          <a:xfrm>
            <a:off x="990176" y="2157413"/>
            <a:ext cx="2168341" cy="80217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2400299"/>
            <a:ext cx="10676038" cy="1109663"/>
          </a:xfrm>
          <a:prstGeom prst="rect">
            <a:avLst/>
          </a:prstGeom>
        </p:spPr>
        <p:txBody>
          <a:bodyPr anchor="b">
            <a:noAutofit/>
          </a:bodyPr>
          <a:lstStyle>
            <a:lvl1pPr algn="l">
              <a:defRPr sz="6000">
                <a:solidFill>
                  <a:srgbClr val="6FA528"/>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0" name="Rectangle 9"/>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5843588"/>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33852" y="6046012"/>
            <a:ext cx="1716200" cy="450350"/>
          </a:xfrm>
          <a:prstGeom prst="rect">
            <a:avLst/>
          </a:prstGeom>
        </p:spPr>
      </p:pic>
      <p:sp>
        <p:nvSpPr>
          <p:cNvPr id="11" name="Title 1"/>
          <p:cNvSpPr>
            <a:spLocks noGrp="1"/>
          </p:cNvSpPr>
          <p:nvPr>
            <p:ph type="ctrTitle"/>
          </p:nvPr>
        </p:nvSpPr>
        <p:spPr>
          <a:xfrm>
            <a:off x="1077013" y="2374123"/>
            <a:ext cx="10156297" cy="1135839"/>
          </a:xfrm>
          <a:prstGeom prst="rect">
            <a:avLst/>
          </a:prstGeom>
        </p:spPr>
        <p:txBody>
          <a:bodyPr anchor="b">
            <a:noAutofit/>
          </a:bodyPr>
          <a:lstStyle>
            <a:lvl1pPr algn="l">
              <a:defRPr sz="6000">
                <a:solidFill>
                  <a:srgbClr val="034EA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2" name="Rectangle 11"/>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071811"/>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71575" y="2722568"/>
            <a:ext cx="10061735" cy="1240348"/>
          </a:xfrm>
          <a:prstGeom prst="rect">
            <a:avLst/>
          </a:prstGeom>
        </p:spPr>
        <p:txBody>
          <a:bodyPr anchor="b">
            <a:noAutofit/>
          </a:bodyPr>
          <a:lstStyle>
            <a:lvl1pPr algn="l">
              <a:defRPr sz="6000">
                <a:solidFill>
                  <a:schemeClr val="tx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10" name="Straight Connector 9"/>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2"/>
            <a:ext cx="12192000" cy="29342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85863" y="1693863"/>
            <a:ext cx="10047447" cy="1240348"/>
          </a:xfrm>
          <a:prstGeom prst="rect">
            <a:avLst/>
          </a:prstGeom>
        </p:spPr>
        <p:txBody>
          <a:bodyPr anchor="b">
            <a:noAutofit/>
          </a:bodyPr>
          <a:lstStyle>
            <a:lvl1pPr algn="l">
              <a:defRPr sz="6000">
                <a:solidFill>
                  <a:schemeClr val="accent5"/>
                </a:solidFill>
              </a:defRPr>
            </a:lvl1pPr>
          </a:lstStyle>
          <a:p>
            <a:r>
              <a:rPr lang="en-US" dirty="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8" name="Rectangle 7"/>
          <p:cNvSpPr/>
          <p:nvPr userDrawn="1"/>
        </p:nvSpPr>
        <p:spPr>
          <a:xfrm>
            <a:off x="990176" y="657216"/>
            <a:ext cx="4093747" cy="1514484"/>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05231"/>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10036523" y="6045988"/>
            <a:ext cx="1710390" cy="450423"/>
          </a:xfrm>
          <a:prstGeom prst="rect">
            <a:avLst/>
          </a:prstGeom>
        </p:spPr>
      </p:pic>
      <p:sp>
        <p:nvSpPr>
          <p:cNvPr id="8" name="Rectangle 7"/>
          <p:cNvSpPr/>
          <p:nvPr userDrawn="1"/>
        </p:nvSpPr>
        <p:spPr>
          <a:xfrm>
            <a:off x="6616800" y="3916926"/>
            <a:ext cx="5079600" cy="1879200"/>
          </a:xfrm>
          <a:prstGeom prst="rect">
            <a:avLst/>
          </a:prstGeom>
          <a:blipFill dpi="0" rotWithShape="1">
            <a:blip r:embed="rId27">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904448" y="471473"/>
            <a:ext cx="2238799" cy="828245"/>
          </a:xfrm>
          <a:prstGeom prst="rect">
            <a:avLst/>
          </a:prstGeom>
          <a:blipFill dpi="0" rotWithShape="1">
            <a:blip r:embed="rId2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
        <p:nvSpPr>
          <p:cNvPr id="4" name="TextBox 3">
            <a:extLst>
              <a:ext uri="{FF2B5EF4-FFF2-40B4-BE49-F238E27FC236}">
                <a16:creationId xmlns:a16="http://schemas.microsoft.com/office/drawing/2014/main" id="{97557917-67F9-F0BB-BBB3-01B7024F2E79}"/>
              </a:ext>
            </a:extLst>
          </p:cNvPr>
          <p:cNvSpPr txBox="1"/>
          <p:nvPr userDrawn="1">
            <p:extLst>
              <p:ext uri="{1162E1C5-73C7-4A58-AE30-91384D911F3F}">
                <p184:classification xmlns:p184="http://schemas.microsoft.com/office/powerpoint/2018/4/main" val="ftr"/>
              </p:ext>
            </p:extLst>
          </p:nvPr>
        </p:nvSpPr>
        <p:spPr>
          <a:xfrm>
            <a:off x="0" y="6705600"/>
            <a:ext cx="88265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NSF Confidential</a:t>
            </a:r>
          </a:p>
        </p:txBody>
      </p:sp>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 id="2147483671" r:id="rId20"/>
    <p:sldLayoutId id="2147483672" r:id="rId21"/>
    <p:sldLayoutId id="2147483673" r:id="rId22"/>
    <p:sldLayoutId id="2147483674" r:id="rId23"/>
    <p:sldLayoutId id="2147483675" r:id="rId24"/>
  </p:sldLayoutIdLst>
  <p:hf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hyperlink" Target="https://one.oecd.org/document/ENV/CBC/MONO(2023)26/en/pdf" TargetMode="Externa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slideLayout" Target="../slideLayouts/slideLayout1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hyperlink" Target="mailto:20189605riskassessment@btsftraining.com"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53.png"/><Relationship Id="rId4" Type="http://schemas.openxmlformats.org/officeDocument/2006/relationships/hyperlink" Target="http://www.opera-italy.eu/"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twitter.com/eu_commission" TargetMode="External"/><Relationship Id="rId13" Type="http://schemas.openxmlformats.org/officeDocument/2006/relationships/image" Target="../media/image58.png"/><Relationship Id="rId18" Type="http://schemas.openxmlformats.org/officeDocument/2006/relationships/image" Target="../media/image60.png"/><Relationship Id="rId3" Type="http://schemas.openxmlformats.org/officeDocument/2006/relationships/hyperlink" Target="https://open.spotify.com/user/v7ra0as4ychfdatgcjt9nabh0?si=SEs1mANESea5kzyVy7HvDw" TargetMode="External"/><Relationship Id="rId7" Type="http://schemas.openxmlformats.org/officeDocument/2006/relationships/image" Target="../media/image55.png"/><Relationship Id="rId12" Type="http://schemas.openxmlformats.org/officeDocument/2006/relationships/image" Target="../media/image57.png"/><Relationship Id="rId17" Type="http://schemas.openxmlformats.org/officeDocument/2006/relationships/hyperlink" Target="https://www.youtube.com/user/eutube" TargetMode="External"/><Relationship Id="rId2" Type="http://schemas.openxmlformats.org/officeDocument/2006/relationships/notesSlide" Target="../notesSlides/notesSlide11.xml"/><Relationship Id="rId16" Type="http://schemas.openxmlformats.org/officeDocument/2006/relationships/hyperlink" Target="https://medium.com/@EuropeanCommission" TargetMode="External"/><Relationship Id="rId1" Type="http://schemas.openxmlformats.org/officeDocument/2006/relationships/slideLayout" Target="../slideLayouts/slideLayout8.xml"/><Relationship Id="rId6" Type="http://schemas.openxmlformats.org/officeDocument/2006/relationships/hyperlink" Target="https://europa.eu/" TargetMode="External"/><Relationship Id="rId11" Type="http://schemas.openxmlformats.org/officeDocument/2006/relationships/hyperlink" Target="https://www.linkedin.com/company/european-commission/" TargetMode="External"/><Relationship Id="rId5" Type="http://schemas.openxmlformats.org/officeDocument/2006/relationships/hyperlink" Target="https://ec.europa.eu/" TargetMode="External"/><Relationship Id="rId15" Type="http://schemas.openxmlformats.org/officeDocument/2006/relationships/image" Target="../media/image59.png"/><Relationship Id="rId10" Type="http://schemas.openxmlformats.org/officeDocument/2006/relationships/image" Target="../media/image56.png"/><Relationship Id="rId19" Type="http://schemas.openxmlformats.org/officeDocument/2006/relationships/image" Target="../media/image61.png"/><Relationship Id="rId4" Type="http://schemas.openxmlformats.org/officeDocument/2006/relationships/image" Target="../media/image54.png"/><Relationship Id="rId9" Type="http://schemas.openxmlformats.org/officeDocument/2006/relationships/hyperlink" Target="https://www.facebook.com/EuropeanCommission" TargetMode="External"/><Relationship Id="rId14" Type="http://schemas.openxmlformats.org/officeDocument/2006/relationships/hyperlink" Target="https://www.instagram.com/europeancommissio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1071351" y="3573016"/>
            <a:ext cx="10065224" cy="1742787"/>
          </a:xfrm>
        </p:spPr>
        <p:txBody>
          <a:bodyPr/>
          <a:lstStyle/>
          <a:p>
            <a:pPr>
              <a:spcBef>
                <a:spcPts val="600"/>
              </a:spcBef>
              <a:spcAft>
                <a:spcPts val="1200"/>
              </a:spcAft>
            </a:pPr>
            <a:r>
              <a:rPr lang="en-GB" sz="2800" dirty="0"/>
              <a:t>Organisation and implementation of training activities on principles and methods of risk assessment in the food chain</a:t>
            </a:r>
          </a:p>
          <a:p>
            <a:r>
              <a:rPr lang="en-GB" sz="2400" dirty="0"/>
              <a:t>Course </a:t>
            </a:r>
            <a:r>
              <a:rPr lang="en-GB" sz="2400"/>
              <a:t>on Environmental risk </a:t>
            </a:r>
            <a:r>
              <a:rPr lang="en-GB" sz="2400" dirty="0"/>
              <a:t>assessment </a:t>
            </a:r>
          </a:p>
        </p:txBody>
      </p:sp>
      <p:sp>
        <p:nvSpPr>
          <p:cNvPr id="8" name="Text Placeholder 7"/>
          <p:cNvSpPr>
            <a:spLocks noGrp="1"/>
          </p:cNvSpPr>
          <p:nvPr>
            <p:ph type="body" sz="quarter" idx="13"/>
          </p:nvPr>
        </p:nvSpPr>
        <p:spPr/>
        <p:txBody>
          <a:bodyPr/>
          <a:lstStyle/>
          <a:p>
            <a:r>
              <a:rPr lang="fr-BE" dirty="0"/>
              <a:t>BTSF</a:t>
            </a:r>
            <a:endParaRPr lang="en-GB" dirty="0"/>
          </a:p>
        </p:txBody>
      </p:sp>
      <p:sp>
        <p:nvSpPr>
          <p:cNvPr id="6" name="Title 5"/>
          <p:cNvSpPr>
            <a:spLocks noGrp="1"/>
          </p:cNvSpPr>
          <p:nvPr>
            <p:ph type="ctrTitle"/>
          </p:nvPr>
        </p:nvSpPr>
        <p:spPr/>
        <p:txBody>
          <a:bodyPr>
            <a:noAutofit/>
          </a:bodyPr>
          <a:lstStyle/>
          <a:p>
            <a:r>
              <a:rPr lang="fr-BE" dirty="0"/>
              <a:t>Better Training for Safer Food</a:t>
            </a:r>
            <a:br>
              <a:rPr lang="fr-BE" dirty="0"/>
            </a:br>
            <a:r>
              <a:rPr lang="fr-BE" sz="4200" i="1" dirty="0"/>
              <a:t>Initiative</a:t>
            </a:r>
            <a:endParaRPr lang="en-GB" sz="4200" i="1" dirty="0"/>
          </a:p>
        </p:txBody>
      </p:sp>
      <p:sp>
        <p:nvSpPr>
          <p:cNvPr id="5" name="Subtitle 2"/>
          <p:cNvSpPr txBox="1">
            <a:spLocks/>
          </p:cNvSpPr>
          <p:nvPr/>
        </p:nvSpPr>
        <p:spPr>
          <a:xfrm>
            <a:off x="1071350" y="5899355"/>
            <a:ext cx="10064964" cy="600598"/>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2800" i="0" kern="1200">
                <a:solidFill>
                  <a:srgbClr val="FFC000"/>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050" dirty="0"/>
          </a:p>
          <a:p>
            <a:r>
              <a:rPr lang="en-IE"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  </a:t>
            </a:r>
          </a:p>
        </p:txBody>
      </p:sp>
      <p:sp>
        <p:nvSpPr>
          <p:cNvPr id="2" name="Subtitle 6">
            <a:extLst>
              <a:ext uri="{FF2B5EF4-FFF2-40B4-BE49-F238E27FC236}">
                <a16:creationId xmlns:a16="http://schemas.microsoft.com/office/drawing/2014/main" id="{119DAD77-E4B3-5778-D054-B59DF1DC8F69}"/>
              </a:ext>
            </a:extLst>
          </p:cNvPr>
          <p:cNvSpPr txBox="1">
            <a:spLocks/>
          </p:cNvSpPr>
          <p:nvPr/>
        </p:nvSpPr>
        <p:spPr>
          <a:xfrm>
            <a:off x="1071350" y="5144851"/>
            <a:ext cx="9849186" cy="516397"/>
          </a:xfrm>
          <a:prstGeom prst="rect">
            <a:avLst/>
          </a:prstGeom>
        </p:spPr>
        <p:txBody>
          <a:bodyPr vert="horz" lIns="91440" tIns="45720" rIns="91440" bIns="45720" rtlCol="0">
            <a:noAutofit/>
          </a:bodyPr>
          <a:lstStyle>
            <a:lvl1pPr indent="0">
              <a:lnSpc>
                <a:spcPct val="100000"/>
              </a:lnSpc>
              <a:spcBef>
                <a:spcPts val="0"/>
              </a:spcBef>
              <a:spcAft>
                <a:spcPts val="1800"/>
              </a:spcAft>
              <a:buClr>
                <a:schemeClr val="tx2"/>
              </a:buClr>
              <a:buFontTx/>
              <a:buNone/>
              <a:defRPr sz="2500" i="1">
                <a:solidFill>
                  <a:schemeClr val="accent5"/>
                </a:solidFill>
              </a:defRPr>
            </a:lvl1pPr>
            <a:lvl2pPr indent="0" algn="ctr">
              <a:lnSpc>
                <a:spcPct val="100000"/>
              </a:lnSpc>
              <a:spcBef>
                <a:spcPts val="500"/>
              </a:spcBef>
              <a:spcAft>
                <a:spcPts val="1800"/>
              </a:spcAft>
              <a:buClr>
                <a:schemeClr val="accent5"/>
              </a:buClr>
              <a:buFont typeface="Arial" panose="020B0604020202020204" pitchFamily="34" charset="0"/>
              <a:buNone/>
              <a:defRPr sz="2000"/>
            </a:lvl2pPr>
            <a:lvl3pPr indent="0" algn="ctr">
              <a:lnSpc>
                <a:spcPct val="100000"/>
              </a:lnSpc>
              <a:spcBef>
                <a:spcPts val="500"/>
              </a:spcBef>
              <a:spcAft>
                <a:spcPts val="1800"/>
              </a:spcAft>
              <a:buClr>
                <a:schemeClr val="accent5"/>
              </a:buClr>
              <a:buFont typeface="Arial" panose="020B0604020202020204" pitchFamily="34" charset="0"/>
              <a:buNone/>
            </a:lvl3pPr>
            <a:lvl4pPr indent="0" algn="ctr">
              <a:lnSpc>
                <a:spcPct val="100000"/>
              </a:lnSpc>
              <a:spcBef>
                <a:spcPts val="500"/>
              </a:spcBef>
              <a:spcAft>
                <a:spcPts val="1800"/>
              </a:spcAft>
              <a:buClr>
                <a:schemeClr val="accent5"/>
              </a:buClr>
              <a:buFont typeface="Arial" panose="020B0604020202020204" pitchFamily="34" charset="0"/>
              <a:buNone/>
              <a:defRPr sz="1600"/>
            </a:lvl4pPr>
            <a:lvl5pPr indent="0" algn="ctr">
              <a:lnSpc>
                <a:spcPct val="100000"/>
              </a:lnSpc>
              <a:spcBef>
                <a:spcPts val="500"/>
              </a:spcBef>
              <a:spcAft>
                <a:spcPts val="1800"/>
              </a:spcAft>
              <a:buClr>
                <a:schemeClr val="accent5"/>
              </a:buClr>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n-US" sz="2000" b="1" dirty="0"/>
              <a:t>3.4 New breeding techniques for GMPs</a:t>
            </a:r>
          </a:p>
        </p:txBody>
      </p:sp>
      <p:sp>
        <p:nvSpPr>
          <p:cNvPr id="3" name="Slide Number Placeholder 2">
            <a:extLst>
              <a:ext uri="{FF2B5EF4-FFF2-40B4-BE49-F238E27FC236}">
                <a16:creationId xmlns:a16="http://schemas.microsoft.com/office/drawing/2014/main" id="{D006B6AE-52DC-5AB9-7109-DB6D54BA7718}"/>
              </a:ext>
            </a:extLst>
          </p:cNvPr>
          <p:cNvSpPr>
            <a:spLocks noGrp="1"/>
          </p:cNvSpPr>
          <p:nvPr>
            <p:ph type="sldNum" sz="quarter" idx="12"/>
          </p:nvPr>
        </p:nvSpPr>
        <p:spPr/>
        <p:txBody>
          <a:bodyPr/>
          <a:lstStyle/>
          <a:p>
            <a:fld id="{F46C79FD-C571-418B-AB0F-5EE936C85276}" type="slidenum">
              <a:rPr lang="en-GB" smtClean="0"/>
              <a:t>1</a:t>
            </a:fld>
            <a:endParaRPr lang="en-GB"/>
          </a:p>
        </p:txBody>
      </p:sp>
    </p:spTree>
    <p:extLst>
      <p:ext uri="{BB962C8B-B14F-4D97-AF65-F5344CB8AC3E}">
        <p14:creationId xmlns:p14="http://schemas.microsoft.com/office/powerpoint/2010/main" val="131003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10</a:t>
            </a:fld>
            <a:endParaRPr lang="en-GB"/>
          </a:p>
        </p:txBody>
      </p:sp>
      <p:sp>
        <p:nvSpPr>
          <p:cNvPr id="2" name="Titolo 1"/>
          <p:cNvSpPr>
            <a:spLocks noGrp="1"/>
          </p:cNvSpPr>
          <p:nvPr>
            <p:ph type="title"/>
          </p:nvPr>
        </p:nvSpPr>
        <p:spPr/>
        <p:txBody>
          <a:bodyPr/>
          <a:lstStyle/>
          <a:p>
            <a:r>
              <a:rPr lang="it-IT" dirty="0">
                <a:solidFill>
                  <a:srgbClr val="004494"/>
                </a:solidFill>
              </a:rPr>
              <a:t>CRISPR-CAS9: </a:t>
            </a:r>
            <a:r>
              <a:rPr lang="it-IT" dirty="0" err="1">
                <a:solidFill>
                  <a:srgbClr val="004494"/>
                </a:solidFill>
              </a:rPr>
              <a:t>what</a:t>
            </a:r>
            <a:r>
              <a:rPr lang="it-IT" dirty="0">
                <a:solidFill>
                  <a:srgbClr val="004494"/>
                </a:solidFill>
              </a:rPr>
              <a:t> </a:t>
            </a:r>
            <a:r>
              <a:rPr lang="it-IT" dirty="0" err="1">
                <a:solidFill>
                  <a:srgbClr val="004494"/>
                </a:solidFill>
              </a:rPr>
              <a:t>is</a:t>
            </a:r>
            <a:r>
              <a:rPr lang="it-IT" dirty="0">
                <a:solidFill>
                  <a:srgbClr val="004494"/>
                </a:solidFill>
              </a:rPr>
              <a:t> </a:t>
            </a:r>
            <a:r>
              <a:rPr lang="it-IT" dirty="0" err="1">
                <a:solidFill>
                  <a:srgbClr val="004494"/>
                </a:solidFill>
              </a:rPr>
              <a:t>it</a:t>
            </a:r>
            <a:r>
              <a:rPr lang="it-IT" dirty="0">
                <a:solidFill>
                  <a:srgbClr val="004494"/>
                </a:solidFill>
              </a:rPr>
              <a:t>?</a:t>
            </a:r>
          </a:p>
        </p:txBody>
      </p:sp>
      <p:sp>
        <p:nvSpPr>
          <p:cNvPr id="4" name="CasellaDiTesto 3"/>
          <p:cNvSpPr txBox="1"/>
          <p:nvPr/>
        </p:nvSpPr>
        <p:spPr>
          <a:xfrm>
            <a:off x="915372" y="1869770"/>
            <a:ext cx="10030795" cy="3785652"/>
          </a:xfrm>
          <a:prstGeom prst="rect">
            <a:avLst/>
          </a:prstGeom>
          <a:noFill/>
        </p:spPr>
        <p:txBody>
          <a:bodyPr wrap="square" rtlCol="0">
            <a:spAutoFit/>
          </a:bodyPr>
          <a:lstStyle/>
          <a:p>
            <a:pPr algn="just"/>
            <a:r>
              <a:rPr lang="en-US" sz="2400" dirty="0"/>
              <a:t>- The CRISPR DNA sequences in nature recognize and destroy alien viral genome. CAS9 enzyme present in the bacterium </a:t>
            </a:r>
            <a:r>
              <a:rPr lang="en-US" sz="2400" i="1" dirty="0"/>
              <a:t>Streptococcus pyogenes</a:t>
            </a:r>
            <a:r>
              <a:rPr lang="en-US" sz="2400" dirty="0"/>
              <a:t> is part of the large family of nucleases, enzymes capable of cutting DNA. CAS9 is headed for precise positions of the genome thanks to a guide molecule, a small RNA. In nature, the cell then repairs the disruption.</a:t>
            </a:r>
          </a:p>
          <a:p>
            <a:pPr algn="just"/>
            <a:endParaRPr lang="en-US" sz="2400" dirty="0"/>
          </a:p>
          <a:p>
            <a:pPr algn="just"/>
            <a:r>
              <a:rPr lang="en-US" sz="2400" dirty="0"/>
              <a:t>- The CRISPR-CAS9 transformation system is focused on a guide RNA (gRNA), coupled with CAS9. This gRNA can be </a:t>
            </a:r>
            <a:r>
              <a:rPr lang="en-US" sz="2400" dirty="0" err="1"/>
              <a:t>synthetised</a:t>
            </a:r>
            <a:r>
              <a:rPr lang="en-US" sz="2400" dirty="0"/>
              <a:t> in laboratory to drive specific mutations.</a:t>
            </a:r>
            <a:endParaRPr lang="it-IT" sz="2400" i="1" dirty="0" err="1"/>
          </a:p>
        </p:txBody>
      </p:sp>
    </p:spTree>
    <p:extLst>
      <p:ext uri="{BB962C8B-B14F-4D97-AF65-F5344CB8AC3E}">
        <p14:creationId xmlns:p14="http://schemas.microsoft.com/office/powerpoint/2010/main" val="2169487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11</a:t>
            </a:fld>
            <a:endParaRPr lang="en-GB"/>
          </a:p>
        </p:txBody>
      </p: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961" y="1179982"/>
            <a:ext cx="10014011" cy="5227651"/>
          </a:xfrm>
          <a:prstGeom prst="rect">
            <a:avLst/>
          </a:prstGeom>
        </p:spPr>
      </p:pic>
      <p:sp>
        <p:nvSpPr>
          <p:cNvPr id="7" name="CasellaDiTesto 6"/>
          <p:cNvSpPr txBox="1"/>
          <p:nvPr/>
        </p:nvSpPr>
        <p:spPr>
          <a:xfrm>
            <a:off x="8184232" y="4005064"/>
            <a:ext cx="2520280" cy="600164"/>
          </a:xfrm>
          <a:prstGeom prst="rect">
            <a:avLst/>
          </a:prstGeom>
          <a:noFill/>
        </p:spPr>
        <p:txBody>
          <a:bodyPr wrap="square" rtlCol="0">
            <a:spAutoFit/>
          </a:bodyPr>
          <a:lstStyle/>
          <a:p>
            <a:r>
              <a:rPr lang="en-US" sz="1100" dirty="0">
                <a:solidFill>
                  <a:srgbClr val="000000"/>
                </a:solidFill>
              </a:rPr>
              <a:t>repair either by non-homologous end joining (NHEJ) or by homology-directed repair (HDR).</a:t>
            </a:r>
            <a:endParaRPr lang="it-IT" sz="2000" dirty="0" err="1">
              <a:solidFill>
                <a:srgbClr val="0F5494"/>
              </a:solidFill>
            </a:endParaRPr>
          </a:p>
        </p:txBody>
      </p:sp>
      <p:sp>
        <p:nvSpPr>
          <p:cNvPr id="8" name="CasellaDiTesto 7"/>
          <p:cNvSpPr txBox="1"/>
          <p:nvPr/>
        </p:nvSpPr>
        <p:spPr>
          <a:xfrm>
            <a:off x="7164280" y="6505600"/>
            <a:ext cx="3457692" cy="307777"/>
          </a:xfrm>
          <a:prstGeom prst="rect">
            <a:avLst/>
          </a:prstGeom>
          <a:noFill/>
        </p:spPr>
        <p:txBody>
          <a:bodyPr wrap="square" rtlCol="0">
            <a:spAutoFit/>
          </a:bodyPr>
          <a:lstStyle/>
          <a:p>
            <a:r>
              <a:rPr lang="it-IT" sz="1400" b="1" dirty="0" err="1">
                <a:solidFill>
                  <a:srgbClr val="004494"/>
                </a:solidFill>
              </a:rPr>
              <a:t>Gosh</a:t>
            </a:r>
            <a:r>
              <a:rPr lang="it-IT" sz="1400" b="1" dirty="0">
                <a:solidFill>
                  <a:srgbClr val="004494"/>
                </a:solidFill>
              </a:rPr>
              <a:t> et al., 2019. </a:t>
            </a:r>
            <a:r>
              <a:rPr lang="it-IT" sz="1400" b="1" dirty="0" err="1">
                <a:solidFill>
                  <a:srgbClr val="004494"/>
                </a:solidFill>
              </a:rPr>
              <a:t>Cancer</a:t>
            </a:r>
            <a:r>
              <a:rPr lang="it-IT" sz="1400" b="1" dirty="0">
                <a:solidFill>
                  <a:srgbClr val="004494"/>
                </a:solidFill>
              </a:rPr>
              <a:t> </a:t>
            </a:r>
            <a:r>
              <a:rPr lang="it-IT" sz="1400" b="1" dirty="0" err="1">
                <a:solidFill>
                  <a:srgbClr val="004494"/>
                </a:solidFill>
              </a:rPr>
              <a:t>cell</a:t>
            </a:r>
            <a:r>
              <a:rPr lang="it-IT" sz="1400" b="1" dirty="0">
                <a:solidFill>
                  <a:srgbClr val="004494"/>
                </a:solidFill>
              </a:rPr>
              <a:t> </a:t>
            </a:r>
            <a:r>
              <a:rPr lang="it-IT" sz="1400" b="1" dirty="0" err="1">
                <a:solidFill>
                  <a:srgbClr val="004494"/>
                </a:solidFill>
              </a:rPr>
              <a:t>Internat</a:t>
            </a:r>
            <a:r>
              <a:rPr lang="it-IT" sz="1400" dirty="0">
                <a:solidFill>
                  <a:schemeClr val="accent2">
                    <a:lumMod val="75000"/>
                  </a:schemeClr>
                </a:solidFill>
              </a:rPr>
              <a:t>.</a:t>
            </a:r>
          </a:p>
        </p:txBody>
      </p:sp>
    </p:spTree>
    <p:extLst>
      <p:ext uri="{BB962C8B-B14F-4D97-AF65-F5344CB8AC3E}">
        <p14:creationId xmlns:p14="http://schemas.microsoft.com/office/powerpoint/2010/main" val="1587178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12</a:t>
            </a:fld>
            <a:endParaRPr lang="en-GB"/>
          </a:p>
        </p:txBody>
      </p:sp>
      <p:sp>
        <p:nvSpPr>
          <p:cNvPr id="2" name="Titolo 1"/>
          <p:cNvSpPr>
            <a:spLocks noGrp="1"/>
          </p:cNvSpPr>
          <p:nvPr>
            <p:ph type="title"/>
          </p:nvPr>
        </p:nvSpPr>
        <p:spPr>
          <a:xfrm>
            <a:off x="2988752" y="471987"/>
            <a:ext cx="8457372" cy="782357"/>
          </a:xfrm>
        </p:spPr>
        <p:txBody>
          <a:bodyPr/>
          <a:lstStyle/>
          <a:p>
            <a:r>
              <a:rPr lang="it-IT" sz="3600" dirty="0">
                <a:solidFill>
                  <a:srgbClr val="024B9C"/>
                </a:solidFill>
              </a:rPr>
              <a:t>GM </a:t>
            </a:r>
            <a:r>
              <a:rPr lang="it-IT" sz="3600" dirty="0" err="1">
                <a:solidFill>
                  <a:srgbClr val="024B9C"/>
                </a:solidFill>
              </a:rPr>
              <a:t>crops</a:t>
            </a:r>
            <a:r>
              <a:rPr lang="it-IT" sz="3600" dirty="0">
                <a:solidFill>
                  <a:srgbClr val="024B9C"/>
                </a:solidFill>
              </a:rPr>
              <a:t> </a:t>
            </a:r>
            <a:r>
              <a:rPr lang="it-IT" sz="3600" dirty="0" err="1">
                <a:solidFill>
                  <a:srgbClr val="024B9C"/>
                </a:solidFill>
              </a:rPr>
              <a:t>generated</a:t>
            </a:r>
            <a:r>
              <a:rPr lang="it-IT" sz="3600" dirty="0">
                <a:solidFill>
                  <a:srgbClr val="024B9C"/>
                </a:solidFill>
              </a:rPr>
              <a:t> via CRISPR-CAS9</a:t>
            </a:r>
          </a:p>
        </p:txBody>
      </p:sp>
      <p:sp>
        <p:nvSpPr>
          <p:cNvPr id="4" name="CasellaDiTesto 3"/>
          <p:cNvSpPr txBox="1"/>
          <p:nvPr/>
        </p:nvSpPr>
        <p:spPr>
          <a:xfrm>
            <a:off x="1012055" y="1507212"/>
            <a:ext cx="10209320" cy="5078313"/>
          </a:xfrm>
          <a:prstGeom prst="rect">
            <a:avLst/>
          </a:prstGeom>
          <a:noFill/>
        </p:spPr>
        <p:txBody>
          <a:bodyPr wrap="square" rtlCol="0">
            <a:spAutoFit/>
          </a:bodyPr>
          <a:lstStyle/>
          <a:p>
            <a:pPr>
              <a:spcAft>
                <a:spcPts val="1200"/>
              </a:spcAft>
            </a:pPr>
            <a:r>
              <a:rPr lang="it-IT" sz="2200" b="1" dirty="0" err="1">
                <a:solidFill>
                  <a:srgbClr val="024B9C"/>
                </a:solidFill>
              </a:rPr>
              <a:t>Maize</a:t>
            </a:r>
            <a:r>
              <a:rPr lang="it-IT" sz="2200" b="1" dirty="0">
                <a:solidFill>
                  <a:srgbClr val="024B9C"/>
                </a:solidFill>
              </a:rPr>
              <a:t> (</a:t>
            </a:r>
            <a:r>
              <a:rPr lang="it-IT" sz="2200" dirty="0" err="1">
                <a:solidFill>
                  <a:srgbClr val="024B9C"/>
                </a:solidFill>
              </a:rPr>
              <a:t>Shi</a:t>
            </a:r>
            <a:r>
              <a:rPr lang="it-IT" sz="2200" dirty="0">
                <a:solidFill>
                  <a:srgbClr val="024B9C"/>
                </a:solidFill>
              </a:rPr>
              <a:t> et al. 2017, </a:t>
            </a:r>
            <a:r>
              <a:rPr lang="it-IT" sz="2200" dirty="0" err="1">
                <a:solidFill>
                  <a:srgbClr val="024B9C"/>
                </a:solidFill>
              </a:rPr>
              <a:t>Plant</a:t>
            </a:r>
            <a:r>
              <a:rPr lang="it-IT" sz="2200" dirty="0">
                <a:solidFill>
                  <a:srgbClr val="024B9C"/>
                </a:solidFill>
              </a:rPr>
              <a:t> </a:t>
            </a:r>
            <a:r>
              <a:rPr lang="it-IT" sz="2200" dirty="0" err="1">
                <a:solidFill>
                  <a:srgbClr val="024B9C"/>
                </a:solidFill>
              </a:rPr>
              <a:t>Biotechn</a:t>
            </a:r>
            <a:r>
              <a:rPr lang="it-IT" sz="2200" dirty="0">
                <a:solidFill>
                  <a:srgbClr val="024B9C"/>
                </a:solidFill>
              </a:rPr>
              <a:t>. J.; </a:t>
            </a:r>
            <a:r>
              <a:rPr lang="it-IT" sz="2200" dirty="0" err="1">
                <a:solidFill>
                  <a:srgbClr val="024B9C"/>
                </a:solidFill>
              </a:rPr>
              <a:t>Agarwal</a:t>
            </a:r>
            <a:r>
              <a:rPr lang="it-IT" sz="2200" dirty="0">
                <a:solidFill>
                  <a:srgbClr val="024B9C"/>
                </a:solidFill>
              </a:rPr>
              <a:t> et al., 2018 DOI: 10.1007/s12298-017-0502-3). </a:t>
            </a:r>
          </a:p>
          <a:p>
            <a:pPr>
              <a:spcAft>
                <a:spcPts val="1200"/>
              </a:spcAft>
            </a:pPr>
            <a:r>
              <a:rPr lang="it-IT" sz="2200" b="1" dirty="0">
                <a:solidFill>
                  <a:srgbClr val="024B9C"/>
                </a:solidFill>
              </a:rPr>
              <a:t>Orange and </a:t>
            </a:r>
            <a:r>
              <a:rPr lang="it-IT" sz="2200" b="1" dirty="0" err="1">
                <a:solidFill>
                  <a:srgbClr val="024B9C"/>
                </a:solidFill>
              </a:rPr>
              <a:t>carrot</a:t>
            </a:r>
            <a:r>
              <a:rPr lang="it-IT" sz="2200" b="1" dirty="0">
                <a:solidFill>
                  <a:srgbClr val="024B9C"/>
                </a:solidFill>
              </a:rPr>
              <a:t> </a:t>
            </a:r>
            <a:r>
              <a:rPr lang="it-IT" sz="2200" dirty="0">
                <a:solidFill>
                  <a:srgbClr val="024B9C"/>
                </a:solidFill>
              </a:rPr>
              <a:t>(</a:t>
            </a:r>
            <a:r>
              <a:rPr lang="en-US" sz="2200" dirty="0">
                <a:solidFill>
                  <a:srgbClr val="024B9C"/>
                </a:solidFill>
              </a:rPr>
              <a:t>Xu, Z. S., Feng, K., &amp; </a:t>
            </a:r>
            <a:r>
              <a:rPr lang="en-US" sz="2200" dirty="0" err="1">
                <a:solidFill>
                  <a:srgbClr val="024B9C"/>
                </a:solidFill>
              </a:rPr>
              <a:t>Xiong</a:t>
            </a:r>
            <a:r>
              <a:rPr lang="en-US" sz="2200" dirty="0">
                <a:solidFill>
                  <a:srgbClr val="024B9C"/>
                </a:solidFill>
              </a:rPr>
              <a:t>, A. S. (2019). Molecular biotechnology, 61(3), 191-199).</a:t>
            </a:r>
            <a:endParaRPr lang="it-IT" sz="2200" dirty="0">
              <a:solidFill>
                <a:srgbClr val="024B9C"/>
              </a:solidFill>
            </a:endParaRPr>
          </a:p>
          <a:p>
            <a:pPr>
              <a:spcAft>
                <a:spcPts val="1200"/>
              </a:spcAft>
            </a:pPr>
            <a:r>
              <a:rPr lang="it-IT" sz="2200" b="1" dirty="0">
                <a:solidFill>
                  <a:srgbClr val="024B9C"/>
                </a:solidFill>
              </a:rPr>
              <a:t>Rice </a:t>
            </a:r>
            <a:r>
              <a:rPr lang="it-IT" sz="2200" dirty="0">
                <a:solidFill>
                  <a:srgbClr val="024B9C"/>
                </a:solidFill>
              </a:rPr>
              <a:t>(</a:t>
            </a:r>
            <a:r>
              <a:rPr lang="it-IT" sz="2200" dirty="0" err="1">
                <a:solidFill>
                  <a:srgbClr val="024B9C"/>
                </a:solidFill>
              </a:rPr>
              <a:t>Shimatani</a:t>
            </a:r>
            <a:r>
              <a:rPr lang="it-IT" sz="2200" dirty="0">
                <a:solidFill>
                  <a:srgbClr val="024B9C"/>
                </a:solidFill>
              </a:rPr>
              <a:t> et al., 2017 Nature biotech. 35(5), 441)</a:t>
            </a:r>
          </a:p>
          <a:p>
            <a:pPr>
              <a:spcAft>
                <a:spcPts val="1200"/>
              </a:spcAft>
            </a:pPr>
            <a:r>
              <a:rPr lang="it-IT" sz="2200" b="1" dirty="0" err="1">
                <a:solidFill>
                  <a:srgbClr val="024B9C"/>
                </a:solidFill>
              </a:rPr>
              <a:t>Sorghum</a:t>
            </a:r>
            <a:r>
              <a:rPr lang="it-IT" sz="2200" b="1" dirty="0">
                <a:solidFill>
                  <a:srgbClr val="024B9C"/>
                </a:solidFill>
              </a:rPr>
              <a:t> </a:t>
            </a:r>
            <a:r>
              <a:rPr lang="it-IT" sz="2200" dirty="0">
                <a:solidFill>
                  <a:srgbClr val="024B9C"/>
                </a:solidFill>
              </a:rPr>
              <a:t>(Che et al., 2018 </a:t>
            </a:r>
            <a:r>
              <a:rPr lang="it-IT" sz="2200" dirty="0" err="1">
                <a:solidFill>
                  <a:srgbClr val="024B9C"/>
                </a:solidFill>
              </a:rPr>
              <a:t>Plant</a:t>
            </a:r>
            <a:r>
              <a:rPr lang="it-IT" sz="2200" dirty="0">
                <a:solidFill>
                  <a:srgbClr val="024B9C"/>
                </a:solidFill>
              </a:rPr>
              <a:t> </a:t>
            </a:r>
            <a:r>
              <a:rPr lang="it-IT" sz="2200" dirty="0" err="1">
                <a:solidFill>
                  <a:srgbClr val="024B9C"/>
                </a:solidFill>
              </a:rPr>
              <a:t>biotechn</a:t>
            </a:r>
            <a:r>
              <a:rPr lang="it-IT" sz="2200" dirty="0">
                <a:solidFill>
                  <a:srgbClr val="024B9C"/>
                </a:solidFill>
              </a:rPr>
              <a:t>. J. 16(7), 1388-1395)</a:t>
            </a:r>
          </a:p>
          <a:p>
            <a:pPr>
              <a:spcAft>
                <a:spcPts val="1200"/>
              </a:spcAft>
            </a:pPr>
            <a:r>
              <a:rPr lang="it-IT" sz="2200" b="1" dirty="0">
                <a:solidFill>
                  <a:srgbClr val="024B9C"/>
                </a:solidFill>
              </a:rPr>
              <a:t>Tomato</a:t>
            </a:r>
            <a:r>
              <a:rPr lang="it-IT" sz="2200" dirty="0">
                <a:solidFill>
                  <a:srgbClr val="024B9C"/>
                </a:solidFill>
              </a:rPr>
              <a:t> (</a:t>
            </a:r>
            <a:r>
              <a:rPr lang="it-IT" sz="2200" dirty="0" err="1">
                <a:solidFill>
                  <a:srgbClr val="024B9C"/>
                </a:solidFill>
              </a:rPr>
              <a:t>Ito</a:t>
            </a:r>
            <a:r>
              <a:rPr lang="it-IT" sz="2200" dirty="0">
                <a:solidFill>
                  <a:srgbClr val="024B9C"/>
                </a:solidFill>
              </a:rPr>
              <a:t> et al., 2015 </a:t>
            </a:r>
            <a:r>
              <a:rPr lang="it-IT" sz="2200" dirty="0" err="1">
                <a:solidFill>
                  <a:srgbClr val="024B9C"/>
                </a:solidFill>
              </a:rPr>
              <a:t>Biochemical</a:t>
            </a:r>
            <a:r>
              <a:rPr lang="it-IT" sz="2200" dirty="0">
                <a:solidFill>
                  <a:srgbClr val="024B9C"/>
                </a:solidFill>
              </a:rPr>
              <a:t> and </a:t>
            </a:r>
            <a:r>
              <a:rPr lang="it-IT" sz="2200" dirty="0" err="1">
                <a:solidFill>
                  <a:srgbClr val="024B9C"/>
                </a:solidFill>
              </a:rPr>
              <a:t>biophysical</a:t>
            </a:r>
            <a:r>
              <a:rPr lang="it-IT" sz="2200" dirty="0">
                <a:solidFill>
                  <a:srgbClr val="024B9C"/>
                </a:solidFill>
              </a:rPr>
              <a:t> </a:t>
            </a:r>
            <a:r>
              <a:rPr lang="it-IT" sz="2200" dirty="0" err="1">
                <a:solidFill>
                  <a:srgbClr val="024B9C"/>
                </a:solidFill>
              </a:rPr>
              <a:t>research</a:t>
            </a:r>
            <a:r>
              <a:rPr lang="it-IT" sz="2200" dirty="0">
                <a:solidFill>
                  <a:srgbClr val="024B9C"/>
                </a:solidFill>
              </a:rPr>
              <a:t> </a:t>
            </a:r>
            <a:r>
              <a:rPr lang="it-IT" sz="2200" dirty="0" err="1">
                <a:solidFill>
                  <a:srgbClr val="024B9C"/>
                </a:solidFill>
              </a:rPr>
              <a:t>communications</a:t>
            </a:r>
            <a:r>
              <a:rPr lang="it-IT" sz="2200" dirty="0">
                <a:solidFill>
                  <a:srgbClr val="024B9C"/>
                </a:solidFill>
              </a:rPr>
              <a:t>, 467(1), 76-82).</a:t>
            </a:r>
          </a:p>
          <a:p>
            <a:pPr>
              <a:spcAft>
                <a:spcPts val="1200"/>
              </a:spcAft>
            </a:pPr>
            <a:r>
              <a:rPr lang="it-IT" sz="2200" b="1" dirty="0" err="1">
                <a:solidFill>
                  <a:srgbClr val="024B9C"/>
                </a:solidFill>
              </a:rPr>
              <a:t>Wheat</a:t>
            </a:r>
            <a:r>
              <a:rPr lang="it-IT" sz="2200" b="1" dirty="0">
                <a:solidFill>
                  <a:srgbClr val="024B9C"/>
                </a:solidFill>
              </a:rPr>
              <a:t> </a:t>
            </a:r>
            <a:r>
              <a:rPr lang="it-IT" sz="2200" dirty="0">
                <a:solidFill>
                  <a:srgbClr val="024B9C"/>
                </a:solidFill>
              </a:rPr>
              <a:t>(</a:t>
            </a:r>
            <a:r>
              <a:rPr lang="it-IT" sz="2200" dirty="0" err="1">
                <a:solidFill>
                  <a:srgbClr val="024B9C"/>
                </a:solidFill>
              </a:rPr>
              <a:t>Sánchez</a:t>
            </a:r>
            <a:r>
              <a:rPr lang="it-IT" sz="2200" dirty="0">
                <a:solidFill>
                  <a:srgbClr val="024B9C"/>
                </a:solidFill>
              </a:rPr>
              <a:t>‐León et al., 2018. </a:t>
            </a:r>
            <a:r>
              <a:rPr lang="it-IT" sz="2200" dirty="0" err="1">
                <a:solidFill>
                  <a:srgbClr val="024B9C"/>
                </a:solidFill>
              </a:rPr>
              <a:t>Low‐gluten</a:t>
            </a:r>
            <a:r>
              <a:rPr lang="it-IT" sz="2200" dirty="0">
                <a:solidFill>
                  <a:srgbClr val="024B9C"/>
                </a:solidFill>
              </a:rPr>
              <a:t>. </a:t>
            </a:r>
            <a:r>
              <a:rPr lang="it-IT" sz="2200" dirty="0" err="1">
                <a:solidFill>
                  <a:srgbClr val="024B9C"/>
                </a:solidFill>
              </a:rPr>
              <a:t>Plant</a:t>
            </a:r>
            <a:r>
              <a:rPr lang="it-IT" sz="2200" dirty="0">
                <a:solidFill>
                  <a:srgbClr val="024B9C"/>
                </a:solidFill>
              </a:rPr>
              <a:t> </a:t>
            </a:r>
            <a:r>
              <a:rPr lang="it-IT" sz="2200" dirty="0" err="1">
                <a:solidFill>
                  <a:srgbClr val="024B9C"/>
                </a:solidFill>
              </a:rPr>
              <a:t>biotechn</a:t>
            </a:r>
            <a:r>
              <a:rPr lang="it-IT" sz="2200" dirty="0">
                <a:solidFill>
                  <a:srgbClr val="024B9C"/>
                </a:solidFill>
              </a:rPr>
              <a:t>. J. 16(4), 902-910.)</a:t>
            </a:r>
          </a:p>
          <a:p>
            <a:pPr>
              <a:spcAft>
                <a:spcPts val="1200"/>
              </a:spcAft>
            </a:pPr>
            <a:r>
              <a:rPr lang="it-IT" sz="2200" b="1" dirty="0" err="1">
                <a:solidFill>
                  <a:srgbClr val="024B9C"/>
                </a:solidFill>
              </a:rPr>
              <a:t>Soybean</a:t>
            </a:r>
            <a:r>
              <a:rPr lang="it-IT" sz="2200" dirty="0">
                <a:solidFill>
                  <a:srgbClr val="024B9C"/>
                </a:solidFill>
              </a:rPr>
              <a:t> (</a:t>
            </a:r>
            <a:r>
              <a:rPr lang="en-US" sz="2200" dirty="0" err="1">
                <a:solidFill>
                  <a:srgbClr val="024B9C"/>
                </a:solidFill>
              </a:rPr>
              <a:t>Cai</a:t>
            </a:r>
            <a:r>
              <a:rPr lang="en-US" sz="2200" dirty="0">
                <a:solidFill>
                  <a:srgbClr val="024B9C"/>
                </a:solidFill>
              </a:rPr>
              <a:t> et al., delayed flowering time. Plant </a:t>
            </a:r>
            <a:r>
              <a:rPr lang="en-US" sz="2200" dirty="0" err="1">
                <a:solidFill>
                  <a:srgbClr val="024B9C"/>
                </a:solidFill>
              </a:rPr>
              <a:t>biotechn</a:t>
            </a:r>
            <a:r>
              <a:rPr lang="en-US" sz="2200" dirty="0">
                <a:solidFill>
                  <a:srgbClr val="024B9C"/>
                </a:solidFill>
              </a:rPr>
              <a:t>. J. 16.1 (2018): </a:t>
            </a:r>
            <a:r>
              <a:rPr lang="en-US" sz="2200" dirty="0">
                <a:solidFill>
                  <a:srgbClr val="024EA2"/>
                </a:solidFill>
              </a:rPr>
              <a:t>176-185.</a:t>
            </a:r>
            <a:endParaRPr lang="it-IT" sz="2200" dirty="0">
              <a:solidFill>
                <a:srgbClr val="024EA2"/>
              </a:solidFill>
            </a:endParaRPr>
          </a:p>
        </p:txBody>
      </p:sp>
    </p:spTree>
    <p:extLst>
      <p:ext uri="{BB962C8B-B14F-4D97-AF65-F5344CB8AC3E}">
        <p14:creationId xmlns:p14="http://schemas.microsoft.com/office/powerpoint/2010/main" val="2522658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062796" y="413980"/>
            <a:ext cx="7549734" cy="936625"/>
          </a:xfrm>
        </p:spPr>
        <p:txBody>
          <a:bodyPr/>
          <a:lstStyle/>
          <a:p>
            <a:r>
              <a:rPr lang="it-IT" dirty="0" err="1">
                <a:solidFill>
                  <a:srgbClr val="004494"/>
                </a:solidFill>
              </a:rPr>
              <a:t>Biosafety</a:t>
            </a:r>
            <a:r>
              <a:rPr lang="it-IT" dirty="0">
                <a:solidFill>
                  <a:srgbClr val="004494"/>
                </a:solidFill>
              </a:rPr>
              <a:t> </a:t>
            </a:r>
            <a:r>
              <a:rPr lang="it-IT" dirty="0" err="1">
                <a:solidFill>
                  <a:srgbClr val="004494"/>
                </a:solidFill>
              </a:rPr>
              <a:t>issues</a:t>
            </a:r>
            <a:endParaRPr lang="it-IT" dirty="0">
              <a:solidFill>
                <a:srgbClr val="004494"/>
              </a:solidFill>
            </a:endParaRPr>
          </a:p>
        </p:txBody>
      </p:sp>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13</a:t>
            </a:fld>
            <a:endParaRPr lang="en-GB" dirty="0"/>
          </a:p>
        </p:txBody>
      </p:sp>
      <p:sp>
        <p:nvSpPr>
          <p:cNvPr id="4" name="CasellaDiTesto 3"/>
          <p:cNvSpPr txBox="1"/>
          <p:nvPr/>
        </p:nvSpPr>
        <p:spPr>
          <a:xfrm>
            <a:off x="976544" y="1686757"/>
            <a:ext cx="10644326" cy="4724370"/>
          </a:xfrm>
          <a:prstGeom prst="rect">
            <a:avLst/>
          </a:prstGeom>
          <a:noFill/>
        </p:spPr>
        <p:txBody>
          <a:bodyPr wrap="square" rtlCol="0">
            <a:spAutoFit/>
          </a:bodyPr>
          <a:lstStyle/>
          <a:p>
            <a:pPr marL="342900" indent="-342900">
              <a:spcBef>
                <a:spcPts val="600"/>
              </a:spcBef>
              <a:spcAft>
                <a:spcPts val="600"/>
              </a:spcAft>
              <a:buFont typeface="Arial" panose="020B0604020202020204" pitchFamily="34" charset="0"/>
              <a:buChar char="•"/>
            </a:pPr>
            <a:r>
              <a:rPr lang="en-US" sz="2400" dirty="0"/>
              <a:t>If new genes introduced, mutagenesis does not differ from </a:t>
            </a:r>
            <a:r>
              <a:rPr lang="en-US" sz="2400" dirty="0" err="1"/>
              <a:t>transgenesis</a:t>
            </a:r>
            <a:r>
              <a:rPr lang="en-US" sz="2400" dirty="0"/>
              <a:t>;</a:t>
            </a:r>
          </a:p>
          <a:p>
            <a:pPr marL="342900" indent="-342900">
              <a:spcBef>
                <a:spcPts val="600"/>
              </a:spcBef>
              <a:spcAft>
                <a:spcPts val="600"/>
              </a:spcAft>
              <a:buFont typeface="Arial" panose="020B0604020202020204" pitchFamily="34" charset="0"/>
              <a:buChar char="•"/>
            </a:pPr>
            <a:r>
              <a:rPr lang="en-US" sz="2400" dirty="0"/>
              <a:t>The insertion of DNA is targeted to a predefined region of the genome, therefore, the technique(s) can: </a:t>
            </a:r>
          </a:p>
          <a:p>
            <a:pPr marL="800100" lvl="1" indent="-342900">
              <a:spcBef>
                <a:spcPts val="600"/>
              </a:spcBef>
              <a:spcAft>
                <a:spcPts val="600"/>
              </a:spcAft>
              <a:buFont typeface="Arial" panose="020B0604020202020204" pitchFamily="34" charset="0"/>
              <a:buChar char="•"/>
            </a:pPr>
            <a:r>
              <a:rPr lang="en-US" sz="2400" dirty="0"/>
              <a:t>minimize hazards associated with the disruption of genes and/or regulatory elements;</a:t>
            </a:r>
          </a:p>
          <a:p>
            <a:pPr marL="800100" lvl="1" indent="-342900">
              <a:spcBef>
                <a:spcPts val="600"/>
              </a:spcBef>
              <a:spcAft>
                <a:spcPts val="600"/>
              </a:spcAft>
              <a:buFont typeface="Arial" panose="020B0604020202020204" pitchFamily="34" charset="0"/>
              <a:buChar char="•"/>
            </a:pPr>
            <a:r>
              <a:rPr lang="en-US" sz="2400" dirty="0"/>
              <a:t>minimize the hazards related to the introduced DNA and trait, as these already exist in the gene pool of the breeder (isogenic and intragenic plants);</a:t>
            </a:r>
          </a:p>
          <a:p>
            <a:pPr marL="342900" indent="-342900">
              <a:spcBef>
                <a:spcPts val="600"/>
              </a:spcBef>
              <a:spcAft>
                <a:spcPts val="600"/>
              </a:spcAft>
              <a:buFont typeface="Arial" panose="020B0604020202020204" pitchFamily="34" charset="0"/>
              <a:buChar char="•"/>
            </a:pPr>
            <a:r>
              <a:rPr lang="en-US" sz="2400" dirty="0"/>
              <a:t>Problems with detection of the transgenes</a:t>
            </a:r>
          </a:p>
          <a:p>
            <a:endParaRPr lang="en-US" sz="2000" dirty="0"/>
          </a:p>
          <a:p>
            <a:endParaRPr lang="it-IT" sz="2000" dirty="0" err="1"/>
          </a:p>
        </p:txBody>
      </p:sp>
    </p:spTree>
    <p:extLst>
      <p:ext uri="{BB962C8B-B14F-4D97-AF65-F5344CB8AC3E}">
        <p14:creationId xmlns:p14="http://schemas.microsoft.com/office/powerpoint/2010/main" val="1292212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a:prstGeom prst="rect">
            <a:avLst/>
          </a:prstGeom>
        </p:spPr>
        <p:txBody>
          <a:bodyPr/>
          <a:lstStyle/>
          <a:p>
            <a:pPr>
              <a:defRPr/>
            </a:pPr>
            <a:fld id="{86133261-F426-4E3C-B2AF-F6E5B7E61F25}" type="slidenum">
              <a:rPr lang="en-GB" smtClean="0"/>
              <a:pPr>
                <a:defRPr/>
              </a:pPr>
              <a:t>14</a:t>
            </a:fld>
            <a:endParaRPr lang="en-GB"/>
          </a:p>
        </p:txBody>
      </p:sp>
      <p:sp>
        <p:nvSpPr>
          <p:cNvPr id="2" name="Titolo 1"/>
          <p:cNvSpPr>
            <a:spLocks noGrp="1"/>
          </p:cNvSpPr>
          <p:nvPr>
            <p:ph type="title"/>
          </p:nvPr>
        </p:nvSpPr>
        <p:spPr/>
        <p:txBody>
          <a:bodyPr/>
          <a:lstStyle/>
          <a:p>
            <a:r>
              <a:rPr lang="it-IT" sz="3600" dirty="0" err="1">
                <a:solidFill>
                  <a:srgbClr val="024EA2"/>
                </a:solidFill>
              </a:rPr>
              <a:t>Is</a:t>
            </a:r>
            <a:r>
              <a:rPr lang="it-IT" sz="3600" dirty="0">
                <a:solidFill>
                  <a:srgbClr val="024EA2"/>
                </a:solidFill>
              </a:rPr>
              <a:t> a CRISPR-Cas9 </a:t>
            </a:r>
            <a:r>
              <a:rPr lang="it-IT" sz="3600" dirty="0" err="1">
                <a:solidFill>
                  <a:srgbClr val="024EA2"/>
                </a:solidFill>
              </a:rPr>
              <a:t>generated</a:t>
            </a:r>
            <a:r>
              <a:rPr lang="it-IT" sz="3600" dirty="0">
                <a:solidFill>
                  <a:srgbClr val="024EA2"/>
                </a:solidFill>
              </a:rPr>
              <a:t> </a:t>
            </a:r>
            <a:r>
              <a:rPr lang="it-IT" sz="3600" dirty="0" err="1">
                <a:solidFill>
                  <a:srgbClr val="024EA2"/>
                </a:solidFill>
              </a:rPr>
              <a:t>plant</a:t>
            </a:r>
            <a:r>
              <a:rPr lang="it-IT" sz="3600" dirty="0">
                <a:solidFill>
                  <a:srgbClr val="024EA2"/>
                </a:solidFill>
              </a:rPr>
              <a:t> GM?</a:t>
            </a:r>
          </a:p>
        </p:txBody>
      </p:sp>
      <p:sp>
        <p:nvSpPr>
          <p:cNvPr id="5" name="Segnaposto contenuto 4"/>
          <p:cNvSpPr>
            <a:spLocks noGrp="1"/>
          </p:cNvSpPr>
          <p:nvPr>
            <p:ph sz="half" idx="4294967295"/>
          </p:nvPr>
        </p:nvSpPr>
        <p:spPr>
          <a:xfrm>
            <a:off x="1083077" y="2032000"/>
            <a:ext cx="4802580" cy="2260600"/>
          </a:xfrm>
        </p:spPr>
        <p:txBody>
          <a:bodyPr>
            <a:normAutofit fontScale="77500" lnSpcReduction="20000"/>
          </a:bodyPr>
          <a:lstStyle/>
          <a:p>
            <a:pPr marL="0" indent="0" algn="just">
              <a:buNone/>
            </a:pPr>
            <a:r>
              <a:rPr lang="en-GB" sz="2800" dirty="0"/>
              <a:t>In July 2018 the Court of Justice of the EU clarified that also organisms obtained from new mutagenesis techniques (e.g. genome editing) fall within the scope of the EU </a:t>
            </a:r>
            <a:r>
              <a:rPr lang="en-US" sz="2800" dirty="0"/>
              <a:t>legislation on GMO</a:t>
            </a:r>
          </a:p>
          <a:p>
            <a:pPr algn="just"/>
            <a:endParaRPr lang="en-US" sz="1800" dirty="0"/>
          </a:p>
          <a:p>
            <a:pPr algn="just"/>
            <a:endParaRPr lang="en-US" sz="1800" dirty="0"/>
          </a:p>
          <a:p>
            <a:pPr algn="just"/>
            <a:endParaRPr lang="it-IT" sz="1800" dirty="0"/>
          </a:p>
        </p:txBody>
      </p:sp>
      <p:pic>
        <p:nvPicPr>
          <p:cNvPr id="2050" name="Picture 2"/>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bwMode="auto">
          <a:xfrm>
            <a:off x="6533966" y="2058907"/>
            <a:ext cx="4330921" cy="2431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asellaDiTesto 6"/>
          <p:cNvSpPr txBox="1"/>
          <p:nvPr/>
        </p:nvSpPr>
        <p:spPr>
          <a:xfrm>
            <a:off x="914400" y="4759829"/>
            <a:ext cx="9950487" cy="1569660"/>
          </a:xfrm>
          <a:prstGeom prst="rect">
            <a:avLst/>
          </a:prstGeom>
          <a:noFill/>
        </p:spPr>
        <p:txBody>
          <a:bodyPr wrap="square" rtlCol="0">
            <a:spAutoFit/>
          </a:bodyPr>
          <a:lstStyle/>
          <a:p>
            <a:pPr algn="just"/>
            <a:r>
              <a:rPr lang="en-US" sz="2200" dirty="0">
                <a:solidFill>
                  <a:srgbClr val="024EA2"/>
                </a:solidFill>
              </a:rPr>
              <a:t>“</a:t>
            </a:r>
            <a:r>
              <a:rPr lang="en-US" sz="2400" dirty="0">
                <a:solidFill>
                  <a:srgbClr val="024EA2"/>
                </a:solidFill>
              </a:rPr>
              <a:t>Genetically modified organism (GMO)" means an organism, with the exception of human beings, in which the genetic material has been altered in a way that does not occur naturally by mating and/or natural recombination (EC 2001/18)</a:t>
            </a:r>
          </a:p>
        </p:txBody>
      </p:sp>
    </p:spTree>
    <p:extLst>
      <p:ext uri="{BB962C8B-B14F-4D97-AF65-F5344CB8AC3E}">
        <p14:creationId xmlns:p14="http://schemas.microsoft.com/office/powerpoint/2010/main" val="1178149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el 44"/>
          <p:cNvSpPr>
            <a:spLocks noGrp="1"/>
          </p:cNvSpPr>
          <p:nvPr>
            <p:ph type="title"/>
          </p:nvPr>
        </p:nvSpPr>
        <p:spPr>
          <a:xfrm>
            <a:off x="3208554" y="504760"/>
            <a:ext cx="8229600" cy="936625"/>
          </a:xfrm>
        </p:spPr>
        <p:txBody>
          <a:bodyPr/>
          <a:lstStyle/>
          <a:p>
            <a:r>
              <a:rPr lang="de-DE" dirty="0" err="1"/>
              <a:t>Two</a:t>
            </a:r>
            <a:r>
              <a:rPr lang="de-DE" dirty="0"/>
              <a:t> </a:t>
            </a:r>
            <a:r>
              <a:rPr lang="de-DE" dirty="0" err="1"/>
              <a:t>categories</a:t>
            </a:r>
            <a:r>
              <a:rPr lang="de-DE" dirty="0"/>
              <a:t> </a:t>
            </a:r>
            <a:r>
              <a:rPr lang="de-DE" dirty="0" err="1"/>
              <a:t>of</a:t>
            </a:r>
            <a:r>
              <a:rPr lang="de-DE" dirty="0"/>
              <a:t> NGT plants </a:t>
            </a:r>
            <a:r>
              <a:rPr lang="de-DE" sz="2400" dirty="0"/>
              <a:t>(</a:t>
            </a:r>
            <a:r>
              <a:rPr lang="de-DE" sz="2400" dirty="0" err="1"/>
              <a:t>Commission</a:t>
            </a:r>
            <a:r>
              <a:rPr lang="de-DE" sz="2400" dirty="0"/>
              <a:t> </a:t>
            </a:r>
            <a:r>
              <a:rPr lang="de-DE" sz="2400" dirty="0" err="1"/>
              <a:t>proposal</a:t>
            </a:r>
            <a:r>
              <a:rPr lang="de-DE" sz="2400" dirty="0"/>
              <a:t> </a:t>
            </a:r>
            <a:r>
              <a:rPr lang="de-DE" sz="2400" dirty="0" err="1"/>
              <a:t>July</a:t>
            </a:r>
            <a:r>
              <a:rPr lang="de-DE" sz="2400" dirty="0"/>
              <a:t> 2023)</a:t>
            </a:r>
            <a:endParaRPr lang="de-DE" dirty="0"/>
          </a:p>
        </p:txBody>
      </p:sp>
      <p:sp>
        <p:nvSpPr>
          <p:cNvPr id="9" name="Inhaltsplatzhalter 8"/>
          <p:cNvSpPr>
            <a:spLocks noGrp="1"/>
          </p:cNvSpPr>
          <p:nvPr>
            <p:ph sz="half" idx="1"/>
          </p:nvPr>
        </p:nvSpPr>
        <p:spPr>
          <a:xfrm>
            <a:off x="6107113" y="2612243"/>
            <a:ext cx="4038600" cy="3633788"/>
          </a:xfrm>
        </p:spPr>
        <p:txBody>
          <a:bodyPr/>
          <a:lstStyle/>
          <a:p>
            <a:pPr marL="1828800" lvl="4" indent="0">
              <a:buNone/>
            </a:pPr>
            <a:r>
              <a:rPr lang="de-DE" altLang="de-DE" sz="2400" dirty="0" err="1">
                <a:solidFill>
                  <a:srgbClr val="FF0000"/>
                </a:solidFill>
              </a:rPr>
              <a:t>Category</a:t>
            </a:r>
            <a:r>
              <a:rPr lang="de-DE" altLang="de-DE" sz="2400" dirty="0">
                <a:solidFill>
                  <a:srgbClr val="FF0000"/>
                </a:solidFill>
              </a:rPr>
              <a:t> 2 NGT </a:t>
            </a:r>
            <a:r>
              <a:rPr lang="de-DE" altLang="de-DE" sz="2400" dirty="0" err="1">
                <a:solidFill>
                  <a:srgbClr val="FF0000"/>
                </a:solidFill>
              </a:rPr>
              <a:t>plants</a:t>
            </a:r>
            <a:endParaRPr lang="de-DE" altLang="de-DE" sz="2400" dirty="0">
              <a:solidFill>
                <a:srgbClr val="FF0000"/>
              </a:solidFill>
            </a:endParaRPr>
          </a:p>
          <a:p>
            <a:endParaRPr lang="de-DE" altLang="de-DE" b="0" i="0" dirty="0"/>
          </a:p>
          <a:p>
            <a:pPr marL="0" indent="0">
              <a:buNone/>
            </a:pPr>
            <a:r>
              <a:rPr lang="de-DE" altLang="de-DE" b="0" i="0" dirty="0"/>
              <a:t>All NGT plants </a:t>
            </a:r>
            <a:r>
              <a:rPr lang="de-DE" altLang="de-DE" b="0" i="0" dirty="0" err="1"/>
              <a:t>that</a:t>
            </a:r>
            <a:r>
              <a:rPr lang="de-DE" altLang="de-DE" b="0" i="0" dirty="0"/>
              <a:t> do not fall </a:t>
            </a:r>
            <a:r>
              <a:rPr lang="de-DE" altLang="de-DE" b="0" i="0" dirty="0" err="1"/>
              <a:t>into</a:t>
            </a:r>
            <a:r>
              <a:rPr lang="de-DE" altLang="de-DE" b="0" i="0" dirty="0"/>
              <a:t> </a:t>
            </a:r>
            <a:r>
              <a:rPr lang="de-DE" altLang="de-DE" b="0" i="0" dirty="0" err="1"/>
              <a:t>category</a:t>
            </a:r>
            <a:r>
              <a:rPr lang="de-DE" altLang="de-DE" b="0" i="0" dirty="0"/>
              <a:t> 1</a:t>
            </a:r>
          </a:p>
          <a:p>
            <a:endParaRPr lang="de-DE" dirty="0">
              <a:solidFill>
                <a:srgbClr val="ED1C24"/>
              </a:solidFill>
            </a:endParaRPr>
          </a:p>
        </p:txBody>
      </p:sp>
      <p:sp>
        <p:nvSpPr>
          <p:cNvPr id="11" name="Inhaltsplatzhalter 10"/>
          <p:cNvSpPr>
            <a:spLocks noGrp="1"/>
          </p:cNvSpPr>
          <p:nvPr>
            <p:ph sz="half" idx="2"/>
          </p:nvPr>
        </p:nvSpPr>
        <p:spPr>
          <a:xfrm>
            <a:off x="1343472" y="2606185"/>
            <a:ext cx="4038600" cy="3633788"/>
          </a:xfrm>
        </p:spPr>
        <p:txBody>
          <a:bodyPr/>
          <a:lstStyle/>
          <a:p>
            <a:pPr marL="1828800" lvl="4" indent="0">
              <a:buNone/>
            </a:pPr>
            <a:r>
              <a:rPr lang="de-DE" altLang="de-DE" sz="2400" dirty="0" err="1">
                <a:solidFill>
                  <a:srgbClr val="A44BA5"/>
                </a:solidFill>
              </a:rPr>
              <a:t>Category</a:t>
            </a:r>
            <a:r>
              <a:rPr lang="de-DE" altLang="de-DE" sz="2400" dirty="0">
                <a:solidFill>
                  <a:srgbClr val="A44BA5"/>
                </a:solidFill>
              </a:rPr>
              <a:t> 1 NGT </a:t>
            </a:r>
            <a:r>
              <a:rPr lang="de-DE" altLang="de-DE" sz="2400" dirty="0" err="1">
                <a:solidFill>
                  <a:srgbClr val="A44BA5"/>
                </a:solidFill>
              </a:rPr>
              <a:t>plants</a:t>
            </a:r>
            <a:endParaRPr lang="de-DE" altLang="de-DE" sz="2400" dirty="0">
              <a:solidFill>
                <a:srgbClr val="A44BA5"/>
              </a:solidFill>
            </a:endParaRPr>
          </a:p>
          <a:p>
            <a:pPr marL="0" indent="0">
              <a:buNone/>
            </a:pPr>
            <a:r>
              <a:rPr lang="en-US" b="0" i="0" dirty="0">
                <a:solidFill>
                  <a:srgbClr val="0F5494"/>
                </a:solidFill>
                <a:effectLst/>
                <a:latin typeface="Helvetica" panose="020B0604020202020204" pitchFamily="34" charset="0"/>
              </a:rPr>
              <a:t>GT plant equivalent to conventional plants </a:t>
            </a:r>
            <a:r>
              <a:rPr lang="en-US" b="0" dirty="0">
                <a:solidFill>
                  <a:srgbClr val="0F5494"/>
                </a:solidFill>
                <a:effectLst/>
                <a:latin typeface="Helvetica" panose="020B0604020202020204" pitchFamily="34" charset="0"/>
              </a:rPr>
              <a:t>when it differs from the parent plant by no more than 20 genetic modification </a:t>
            </a:r>
          </a:p>
          <a:p>
            <a:pPr marL="0" indent="0">
              <a:buNone/>
            </a:pPr>
            <a:r>
              <a:rPr lang="en-US" b="0" i="0" dirty="0">
                <a:solidFill>
                  <a:srgbClr val="0F5494"/>
                </a:solidFill>
                <a:effectLst/>
                <a:latin typeface="Helvetica" panose="020B0604020202020204" pitchFamily="34" charset="0"/>
              </a:rPr>
              <a:t>(Annex 1)</a:t>
            </a:r>
            <a:endParaRPr lang="de-DE" altLang="de-DE" strike="sngStrike" dirty="0">
              <a:solidFill>
                <a:srgbClr val="0F5494"/>
              </a:solidFill>
            </a:endParaRPr>
          </a:p>
        </p:txBody>
      </p:sp>
      <p:pic>
        <p:nvPicPr>
          <p:cNvPr id="10" name="Grafik 9">
            <a:extLst>
              <a:ext uri="{FF2B5EF4-FFF2-40B4-BE49-F238E27FC236}">
                <a16:creationId xmlns:a16="http://schemas.microsoft.com/office/drawing/2014/main" id="{413242F4-F40C-4F79-B72A-157DBB977F5E}"/>
              </a:ext>
            </a:extLst>
          </p:cNvPr>
          <p:cNvPicPr>
            <a:picLocks noChangeAspect="1"/>
          </p:cNvPicPr>
          <p:nvPr/>
        </p:nvPicPr>
        <p:blipFill>
          <a:blip r:embed="rId3"/>
          <a:stretch>
            <a:fillRect/>
          </a:stretch>
        </p:blipFill>
        <p:spPr>
          <a:xfrm>
            <a:off x="6312024" y="2730872"/>
            <a:ext cx="284130" cy="288248"/>
          </a:xfrm>
          <a:prstGeom prst="rect">
            <a:avLst/>
          </a:prstGeom>
        </p:spPr>
      </p:pic>
      <p:pic>
        <p:nvPicPr>
          <p:cNvPr id="12" name="Grafik 11">
            <a:extLst>
              <a:ext uri="{FF2B5EF4-FFF2-40B4-BE49-F238E27FC236}">
                <a16:creationId xmlns:a16="http://schemas.microsoft.com/office/drawing/2014/main" id="{4E238D03-3F1B-46E3-8687-45F04C42499D}"/>
              </a:ext>
            </a:extLst>
          </p:cNvPr>
          <p:cNvPicPr>
            <a:picLocks noChangeAspect="1"/>
          </p:cNvPicPr>
          <p:nvPr/>
        </p:nvPicPr>
        <p:blipFill>
          <a:blip r:embed="rId4"/>
          <a:stretch>
            <a:fillRect/>
          </a:stretch>
        </p:blipFill>
        <p:spPr>
          <a:xfrm>
            <a:off x="2020913" y="2716967"/>
            <a:ext cx="265914" cy="277646"/>
          </a:xfrm>
          <a:prstGeom prst="rect">
            <a:avLst/>
          </a:prstGeom>
        </p:spPr>
      </p:pic>
      <p:sp>
        <p:nvSpPr>
          <p:cNvPr id="2" name="Segnaposto numero diapositiva 2">
            <a:extLst>
              <a:ext uri="{FF2B5EF4-FFF2-40B4-BE49-F238E27FC236}">
                <a16:creationId xmlns:a16="http://schemas.microsoft.com/office/drawing/2014/main" id="{46C55F72-7850-B42A-3C6C-DD9AEC45B4FF}"/>
              </a:ext>
            </a:extLst>
          </p:cNvPr>
          <p:cNvSpPr>
            <a:spLocks noGrp="1"/>
          </p:cNvSpPr>
          <p:nvPr>
            <p:ph type="sldNum" sz="quarter" idx="12"/>
          </p:nvPr>
        </p:nvSpPr>
        <p:spPr>
          <a:xfrm>
            <a:off x="577063" y="6351121"/>
            <a:ext cx="485931" cy="241299"/>
          </a:xfrm>
        </p:spPr>
        <p:txBody>
          <a:bodyPr/>
          <a:lstStyle/>
          <a:p>
            <a:pPr>
              <a:defRPr/>
            </a:pPr>
            <a:fld id="{86133261-F426-4E3C-B2AF-F6E5B7E61F25}" type="slidenum">
              <a:rPr lang="en-GB" smtClean="0"/>
              <a:pPr>
                <a:defRPr/>
              </a:pPr>
              <a:t>15</a:t>
            </a:fld>
            <a:endParaRPr lang="en-GB" dirty="0"/>
          </a:p>
        </p:txBody>
      </p:sp>
    </p:spTree>
    <p:extLst>
      <p:ext uri="{BB962C8B-B14F-4D97-AF65-F5344CB8AC3E}">
        <p14:creationId xmlns:p14="http://schemas.microsoft.com/office/powerpoint/2010/main" val="4121409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Rules </a:t>
            </a:r>
            <a:r>
              <a:rPr lang="de-DE" dirty="0" err="1"/>
              <a:t>for</a:t>
            </a:r>
            <a:r>
              <a:rPr lang="de-DE" dirty="0"/>
              <a:t> </a:t>
            </a:r>
            <a:r>
              <a:rPr lang="de-DE" altLang="de-DE" dirty="0" err="1">
                <a:solidFill>
                  <a:srgbClr val="A44BA5"/>
                </a:solidFill>
              </a:rPr>
              <a:t>Category</a:t>
            </a:r>
            <a:r>
              <a:rPr lang="de-DE" altLang="de-DE" dirty="0">
                <a:solidFill>
                  <a:srgbClr val="A44BA5"/>
                </a:solidFill>
              </a:rPr>
              <a:t> 1</a:t>
            </a:r>
            <a:r>
              <a:rPr lang="de-DE" dirty="0"/>
              <a:t> NGT </a:t>
            </a:r>
            <a:r>
              <a:rPr lang="de-DE" dirty="0" err="1"/>
              <a:t>Plants</a:t>
            </a:r>
            <a:r>
              <a:rPr lang="de-DE" dirty="0"/>
              <a:t> </a:t>
            </a:r>
          </a:p>
        </p:txBody>
      </p:sp>
      <p:sp>
        <p:nvSpPr>
          <p:cNvPr id="13" name="Segnaposto numero diapositiva 2">
            <a:extLst>
              <a:ext uri="{FF2B5EF4-FFF2-40B4-BE49-F238E27FC236}">
                <a16:creationId xmlns:a16="http://schemas.microsoft.com/office/drawing/2014/main" id="{0FB29BE4-63AF-8938-5227-5F72A2F45AA7}"/>
              </a:ext>
            </a:extLst>
          </p:cNvPr>
          <p:cNvSpPr>
            <a:spLocks noGrp="1"/>
          </p:cNvSpPr>
          <p:nvPr>
            <p:ph type="sldNum" sz="quarter" idx="12"/>
          </p:nvPr>
        </p:nvSpPr>
        <p:spPr/>
        <p:txBody>
          <a:bodyPr/>
          <a:lstStyle/>
          <a:p>
            <a:pPr>
              <a:defRPr/>
            </a:pPr>
            <a:fld id="{86133261-F426-4E3C-B2AF-F6E5B7E61F25}" type="slidenum">
              <a:rPr lang="en-GB" smtClean="0"/>
              <a:pPr>
                <a:defRPr/>
              </a:pPr>
              <a:t>16</a:t>
            </a:fld>
            <a:endParaRPr lang="en-GB" dirty="0"/>
          </a:p>
        </p:txBody>
      </p:sp>
      <p:sp>
        <p:nvSpPr>
          <p:cNvPr id="7" name="Inhaltsplatzhalter 6"/>
          <p:cNvSpPr>
            <a:spLocks noGrp="1"/>
          </p:cNvSpPr>
          <p:nvPr>
            <p:ph sz="quarter" idx="4294967295"/>
          </p:nvPr>
        </p:nvSpPr>
        <p:spPr>
          <a:xfrm>
            <a:off x="1608924" y="1809010"/>
            <a:ext cx="9144000" cy="3600450"/>
          </a:xfrm>
        </p:spPr>
        <p:txBody>
          <a:bodyPr/>
          <a:lstStyle/>
          <a:p>
            <a:pPr marL="0" indent="0">
              <a:spcAft>
                <a:spcPts val="600"/>
              </a:spcAft>
              <a:buNone/>
            </a:pPr>
            <a:r>
              <a:rPr lang="de-DE" i="1" dirty="0">
                <a:solidFill>
                  <a:srgbClr val="024B9C"/>
                </a:solidFill>
              </a:rPr>
              <a:t>GMO (not </a:t>
            </a:r>
            <a:r>
              <a:rPr lang="de-DE" i="1" dirty="0" err="1">
                <a:solidFill>
                  <a:srgbClr val="024B9C"/>
                </a:solidFill>
              </a:rPr>
              <a:t>allowed</a:t>
            </a:r>
            <a:r>
              <a:rPr lang="de-DE" i="1" dirty="0">
                <a:solidFill>
                  <a:srgbClr val="024B9C"/>
                </a:solidFill>
              </a:rPr>
              <a:t> in </a:t>
            </a:r>
            <a:r>
              <a:rPr lang="de-DE" i="1" dirty="0" err="1">
                <a:solidFill>
                  <a:srgbClr val="024B9C"/>
                </a:solidFill>
              </a:rPr>
              <a:t>organic</a:t>
            </a:r>
            <a:r>
              <a:rPr lang="de-DE" i="1" dirty="0">
                <a:solidFill>
                  <a:srgbClr val="024B9C"/>
                </a:solidFill>
              </a:rPr>
              <a:t> </a:t>
            </a:r>
            <a:r>
              <a:rPr lang="de-DE" i="1" dirty="0" err="1">
                <a:solidFill>
                  <a:srgbClr val="024B9C"/>
                </a:solidFill>
              </a:rPr>
              <a:t>production</a:t>
            </a:r>
            <a:r>
              <a:rPr lang="de-DE" i="1" dirty="0">
                <a:solidFill>
                  <a:srgbClr val="024B9C"/>
                </a:solidFill>
              </a:rPr>
              <a:t>) but NOT </a:t>
            </a:r>
            <a:r>
              <a:rPr lang="de-DE" i="1" dirty="0" err="1">
                <a:solidFill>
                  <a:srgbClr val="024B9C"/>
                </a:solidFill>
              </a:rPr>
              <a:t>subject</a:t>
            </a:r>
            <a:r>
              <a:rPr lang="de-DE" i="1" dirty="0">
                <a:solidFill>
                  <a:srgbClr val="024B9C"/>
                </a:solidFill>
              </a:rPr>
              <a:t> </a:t>
            </a:r>
            <a:r>
              <a:rPr lang="de-DE" i="1" dirty="0" err="1">
                <a:solidFill>
                  <a:srgbClr val="024B9C"/>
                </a:solidFill>
              </a:rPr>
              <a:t>to</a:t>
            </a:r>
            <a:r>
              <a:rPr lang="de-DE" i="1" dirty="0">
                <a:solidFill>
                  <a:srgbClr val="024B9C"/>
                </a:solidFill>
              </a:rPr>
              <a:t> EU Genetic Engineering Law</a:t>
            </a:r>
          </a:p>
          <a:p>
            <a:pPr marL="0" indent="0">
              <a:spcAft>
                <a:spcPts val="600"/>
              </a:spcAft>
              <a:buNone/>
            </a:pPr>
            <a:r>
              <a:rPr lang="de-DE" i="1" dirty="0">
                <a:solidFill>
                  <a:srgbClr val="024B9C"/>
                </a:solidFill>
              </a:rPr>
              <a:t>Deliberate release and placing on the market only after official verification of Category 1 - status by authority</a:t>
            </a:r>
            <a:endParaRPr lang="de-DE" dirty="0">
              <a:solidFill>
                <a:srgbClr val="024B9C"/>
              </a:solidFill>
            </a:endParaRPr>
          </a:p>
          <a:p>
            <a:pPr lvl="1"/>
            <a:r>
              <a:rPr lang="de-DE" sz="2400" b="1" dirty="0" err="1">
                <a:solidFill>
                  <a:srgbClr val="024B9C"/>
                </a:solidFill>
              </a:rPr>
              <a:t>Deliberate</a:t>
            </a:r>
            <a:r>
              <a:rPr lang="de-DE" sz="2400" b="1" dirty="0">
                <a:solidFill>
                  <a:srgbClr val="024B9C"/>
                </a:solidFill>
              </a:rPr>
              <a:t> Release: National </a:t>
            </a:r>
            <a:r>
              <a:rPr lang="de-DE" sz="2400" b="1" dirty="0" err="1">
                <a:solidFill>
                  <a:srgbClr val="024B9C"/>
                </a:solidFill>
              </a:rPr>
              <a:t>competent</a:t>
            </a:r>
            <a:r>
              <a:rPr lang="de-DE" sz="2400" b="1" dirty="0">
                <a:solidFill>
                  <a:srgbClr val="024B9C"/>
                </a:solidFill>
              </a:rPr>
              <a:t> </a:t>
            </a:r>
            <a:r>
              <a:rPr lang="de-DE" sz="2400" b="1" dirty="0" err="1">
                <a:solidFill>
                  <a:srgbClr val="024B9C"/>
                </a:solidFill>
              </a:rPr>
              <a:t>authorities</a:t>
            </a:r>
            <a:r>
              <a:rPr lang="de-DE" sz="2400" b="1" dirty="0">
                <a:solidFill>
                  <a:srgbClr val="024B9C"/>
                </a:solidFill>
              </a:rPr>
              <a:t> </a:t>
            </a:r>
            <a:r>
              <a:rPr lang="de-DE" sz="2400" b="1" dirty="0" err="1">
                <a:solidFill>
                  <a:srgbClr val="024B9C"/>
                </a:solidFill>
              </a:rPr>
              <a:t>for</a:t>
            </a:r>
            <a:r>
              <a:rPr lang="de-DE" sz="2400" b="1" dirty="0">
                <a:solidFill>
                  <a:srgbClr val="024B9C"/>
                </a:solidFill>
              </a:rPr>
              <a:t> Dir. 2001/18/EC</a:t>
            </a:r>
          </a:p>
          <a:p>
            <a:pPr lvl="1"/>
            <a:r>
              <a:rPr lang="de-DE" sz="2400" b="1" dirty="0">
                <a:solidFill>
                  <a:srgbClr val="024B9C"/>
                </a:solidFill>
              </a:rPr>
              <a:t>Placing on the market: EFSA</a:t>
            </a:r>
            <a:endParaRPr lang="de-DE" sz="2400" i="1" dirty="0">
              <a:solidFill>
                <a:srgbClr val="024B9C"/>
              </a:solidFill>
            </a:endParaRPr>
          </a:p>
          <a:p>
            <a:pPr marL="0" indent="0">
              <a:spcAft>
                <a:spcPts val="600"/>
              </a:spcAft>
              <a:buNone/>
            </a:pPr>
            <a:r>
              <a:rPr lang="de-DE" i="1" dirty="0" err="1">
                <a:solidFill>
                  <a:srgbClr val="024B9C"/>
                </a:solidFill>
              </a:rPr>
              <a:t>No</a:t>
            </a:r>
            <a:r>
              <a:rPr lang="de-DE" i="1" dirty="0">
                <a:solidFill>
                  <a:srgbClr val="024B9C"/>
                </a:solidFill>
              </a:rPr>
              <a:t> </a:t>
            </a:r>
            <a:r>
              <a:rPr lang="de-DE" i="1" dirty="0" err="1">
                <a:solidFill>
                  <a:srgbClr val="024B9C"/>
                </a:solidFill>
              </a:rPr>
              <a:t>labelling</a:t>
            </a:r>
            <a:r>
              <a:rPr lang="de-DE" i="1" dirty="0">
                <a:solidFill>
                  <a:srgbClr val="024B9C"/>
                </a:solidFill>
              </a:rPr>
              <a:t> </a:t>
            </a:r>
            <a:r>
              <a:rPr lang="de-DE" i="1" dirty="0" err="1">
                <a:solidFill>
                  <a:srgbClr val="024B9C"/>
                </a:solidFill>
              </a:rPr>
              <a:t>of</a:t>
            </a:r>
            <a:r>
              <a:rPr lang="de-DE" i="1" dirty="0">
                <a:solidFill>
                  <a:srgbClr val="024B9C"/>
                </a:solidFill>
              </a:rPr>
              <a:t> final </a:t>
            </a:r>
            <a:r>
              <a:rPr lang="de-DE" i="1" dirty="0" err="1">
                <a:solidFill>
                  <a:srgbClr val="024B9C"/>
                </a:solidFill>
              </a:rPr>
              <a:t>consumer</a:t>
            </a:r>
            <a:r>
              <a:rPr lang="de-DE" i="1" dirty="0">
                <a:solidFill>
                  <a:srgbClr val="024B9C"/>
                </a:solidFill>
              </a:rPr>
              <a:t> </a:t>
            </a:r>
            <a:r>
              <a:rPr lang="de-DE" i="1" dirty="0" err="1">
                <a:solidFill>
                  <a:srgbClr val="024B9C"/>
                </a:solidFill>
              </a:rPr>
              <a:t>product</a:t>
            </a:r>
            <a:endParaRPr lang="de-DE" i="1" dirty="0">
              <a:solidFill>
                <a:srgbClr val="024B9C"/>
              </a:solidFill>
            </a:endParaRPr>
          </a:p>
          <a:p>
            <a:pPr marL="0" indent="0">
              <a:spcAft>
                <a:spcPts val="600"/>
              </a:spcAft>
              <a:buNone/>
            </a:pPr>
            <a:r>
              <a:rPr lang="de-DE" i="1" dirty="0" err="1">
                <a:solidFill>
                  <a:srgbClr val="024B9C"/>
                </a:solidFill>
              </a:rPr>
              <a:t>No</a:t>
            </a:r>
            <a:r>
              <a:rPr lang="de-DE" i="1" dirty="0">
                <a:solidFill>
                  <a:srgbClr val="024B9C"/>
                </a:solidFill>
              </a:rPr>
              <a:t> </a:t>
            </a:r>
            <a:r>
              <a:rPr lang="de-DE" i="1" dirty="0" err="1">
                <a:solidFill>
                  <a:srgbClr val="024B9C"/>
                </a:solidFill>
              </a:rPr>
              <a:t>monitoring</a:t>
            </a:r>
            <a:r>
              <a:rPr lang="de-DE" i="1" dirty="0">
                <a:solidFill>
                  <a:srgbClr val="024B9C"/>
                </a:solidFill>
              </a:rPr>
              <a:t> </a:t>
            </a:r>
            <a:r>
              <a:rPr lang="de-DE" i="1" dirty="0" err="1">
                <a:solidFill>
                  <a:srgbClr val="024B9C"/>
                </a:solidFill>
              </a:rPr>
              <a:t>or</a:t>
            </a:r>
            <a:r>
              <a:rPr lang="de-DE" i="1" dirty="0">
                <a:solidFill>
                  <a:srgbClr val="024B9C"/>
                </a:solidFill>
              </a:rPr>
              <a:t> </a:t>
            </a:r>
            <a:r>
              <a:rPr lang="de-DE" i="1" dirty="0" err="1">
                <a:solidFill>
                  <a:srgbClr val="024B9C"/>
                </a:solidFill>
              </a:rPr>
              <a:t>coexistence-measures</a:t>
            </a:r>
            <a:endParaRPr lang="de-DE" i="1" dirty="0">
              <a:solidFill>
                <a:srgbClr val="024B9C"/>
              </a:solidFill>
            </a:endParaRPr>
          </a:p>
        </p:txBody>
      </p:sp>
      <p:pic>
        <p:nvPicPr>
          <p:cNvPr id="9" name="Grafik 8">
            <a:extLst>
              <a:ext uri="{FF2B5EF4-FFF2-40B4-BE49-F238E27FC236}">
                <a16:creationId xmlns:a16="http://schemas.microsoft.com/office/drawing/2014/main" id="{4E238D03-3F1B-46E3-8687-45F04C42499D}"/>
              </a:ext>
            </a:extLst>
          </p:cNvPr>
          <p:cNvPicPr>
            <a:picLocks noChangeAspect="1"/>
          </p:cNvPicPr>
          <p:nvPr/>
        </p:nvPicPr>
        <p:blipFill>
          <a:blip r:embed="rId2"/>
          <a:stretch>
            <a:fillRect/>
          </a:stretch>
        </p:blipFill>
        <p:spPr>
          <a:xfrm>
            <a:off x="945164" y="1481488"/>
            <a:ext cx="439752" cy="459154"/>
          </a:xfrm>
          <a:prstGeom prst="rect">
            <a:avLst/>
          </a:prstGeom>
        </p:spPr>
      </p:pic>
      <p:sp>
        <p:nvSpPr>
          <p:cNvPr id="6" name="CasellaDiTesto 5">
            <a:extLst>
              <a:ext uri="{FF2B5EF4-FFF2-40B4-BE49-F238E27FC236}">
                <a16:creationId xmlns:a16="http://schemas.microsoft.com/office/drawing/2014/main" id="{45972A6D-6934-040D-3336-40391A407310}"/>
              </a:ext>
            </a:extLst>
          </p:cNvPr>
          <p:cNvSpPr txBox="1"/>
          <p:nvPr/>
        </p:nvSpPr>
        <p:spPr>
          <a:xfrm>
            <a:off x="7257636" y="6131286"/>
            <a:ext cx="2952576" cy="646331"/>
          </a:xfrm>
          <a:prstGeom prst="rect">
            <a:avLst/>
          </a:prstGeom>
          <a:noFill/>
        </p:spPr>
        <p:txBody>
          <a:bodyPr wrap="square" rtlCol="0">
            <a:spAutoFit/>
          </a:bodyPr>
          <a:lstStyle/>
          <a:p>
            <a:r>
              <a:rPr lang="it-IT" sz="3600" b="1" dirty="0">
                <a:solidFill>
                  <a:srgbClr val="A44BA5"/>
                </a:solidFill>
                <a:latin typeface="+mj-lt"/>
                <a:ea typeface="+mj-ea"/>
                <a:cs typeface="+mj-cs"/>
              </a:rPr>
              <a:t>Notification</a:t>
            </a:r>
          </a:p>
        </p:txBody>
      </p:sp>
    </p:spTree>
    <p:extLst>
      <p:ext uri="{BB962C8B-B14F-4D97-AF65-F5344CB8AC3E}">
        <p14:creationId xmlns:p14="http://schemas.microsoft.com/office/powerpoint/2010/main" val="2899279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632710" y="361589"/>
            <a:ext cx="8229600" cy="936625"/>
          </a:xfrm>
        </p:spPr>
        <p:txBody>
          <a:bodyPr/>
          <a:lstStyle/>
          <a:p>
            <a:pPr algn="ctr"/>
            <a:r>
              <a:rPr lang="de-DE" dirty="0"/>
              <a:t>Rules </a:t>
            </a:r>
            <a:r>
              <a:rPr lang="de-DE" dirty="0" err="1"/>
              <a:t>for</a:t>
            </a:r>
            <a:r>
              <a:rPr lang="de-DE" dirty="0"/>
              <a:t> </a:t>
            </a:r>
            <a:r>
              <a:rPr lang="de-DE" altLang="de-DE" dirty="0" err="1">
                <a:solidFill>
                  <a:srgbClr val="FF0000"/>
                </a:solidFill>
              </a:rPr>
              <a:t>Category</a:t>
            </a:r>
            <a:r>
              <a:rPr lang="de-DE" altLang="de-DE" dirty="0">
                <a:solidFill>
                  <a:srgbClr val="FF0000"/>
                </a:solidFill>
              </a:rPr>
              <a:t> 2</a:t>
            </a:r>
            <a:r>
              <a:rPr lang="de-DE" dirty="0"/>
              <a:t> NGT </a:t>
            </a:r>
            <a:r>
              <a:rPr lang="de-DE" dirty="0" err="1"/>
              <a:t>Plants</a:t>
            </a:r>
            <a:endParaRPr lang="de-DE" dirty="0"/>
          </a:p>
        </p:txBody>
      </p:sp>
      <p:sp>
        <p:nvSpPr>
          <p:cNvPr id="4" name="Segnaposto numero diapositiva 2">
            <a:extLst>
              <a:ext uri="{FF2B5EF4-FFF2-40B4-BE49-F238E27FC236}">
                <a16:creationId xmlns:a16="http://schemas.microsoft.com/office/drawing/2014/main" id="{D26E4482-ABDE-2180-CB0A-C1EC9C9F60D2}"/>
              </a:ext>
            </a:extLst>
          </p:cNvPr>
          <p:cNvSpPr>
            <a:spLocks noGrp="1"/>
          </p:cNvSpPr>
          <p:nvPr>
            <p:ph type="sldNum" sz="quarter" idx="12"/>
          </p:nvPr>
        </p:nvSpPr>
        <p:spPr/>
        <p:txBody>
          <a:bodyPr/>
          <a:lstStyle/>
          <a:p>
            <a:pPr>
              <a:defRPr/>
            </a:pPr>
            <a:fld id="{86133261-F426-4E3C-B2AF-F6E5B7E61F25}" type="slidenum">
              <a:rPr lang="en-GB" smtClean="0"/>
              <a:pPr>
                <a:defRPr/>
              </a:pPr>
              <a:t>17</a:t>
            </a:fld>
            <a:endParaRPr lang="en-GB" dirty="0"/>
          </a:p>
        </p:txBody>
      </p:sp>
      <p:sp>
        <p:nvSpPr>
          <p:cNvPr id="7" name="Inhaltsplatzhalter 6"/>
          <p:cNvSpPr>
            <a:spLocks noGrp="1"/>
          </p:cNvSpPr>
          <p:nvPr>
            <p:ph type="body" sz="quarter" idx="4294967295"/>
          </p:nvPr>
        </p:nvSpPr>
        <p:spPr>
          <a:xfrm>
            <a:off x="914400" y="1597981"/>
            <a:ext cx="9645650" cy="4710744"/>
          </a:xfrm>
        </p:spPr>
        <p:txBody>
          <a:bodyPr/>
          <a:lstStyle/>
          <a:p>
            <a:pPr marL="0" indent="0">
              <a:spcAft>
                <a:spcPts val="600"/>
              </a:spcAft>
              <a:buNone/>
            </a:pPr>
            <a:r>
              <a:rPr lang="de-DE" sz="1800" dirty="0" err="1">
                <a:solidFill>
                  <a:schemeClr val="tx1">
                    <a:lumMod val="50000"/>
                  </a:schemeClr>
                </a:solidFill>
              </a:rPr>
              <a:t>Subject</a:t>
            </a:r>
            <a:r>
              <a:rPr lang="de-DE" sz="1800" dirty="0">
                <a:solidFill>
                  <a:schemeClr val="tx1">
                    <a:lumMod val="50000"/>
                  </a:schemeClr>
                </a:solidFill>
              </a:rPr>
              <a:t> </a:t>
            </a:r>
            <a:r>
              <a:rPr lang="de-DE" sz="1800" dirty="0" err="1">
                <a:solidFill>
                  <a:schemeClr val="tx1">
                    <a:lumMod val="50000"/>
                  </a:schemeClr>
                </a:solidFill>
              </a:rPr>
              <a:t>to</a:t>
            </a:r>
            <a:r>
              <a:rPr lang="de-DE" sz="1800" dirty="0">
                <a:solidFill>
                  <a:schemeClr val="tx1">
                    <a:lumMod val="50000"/>
                  </a:schemeClr>
                </a:solidFill>
              </a:rPr>
              <a:t> all </a:t>
            </a:r>
            <a:r>
              <a:rPr lang="de-DE" sz="1800" dirty="0" err="1">
                <a:solidFill>
                  <a:schemeClr val="tx1">
                    <a:lumMod val="50000"/>
                  </a:schemeClr>
                </a:solidFill>
              </a:rPr>
              <a:t>rules</a:t>
            </a:r>
            <a:r>
              <a:rPr lang="de-DE" sz="1800" dirty="0">
                <a:solidFill>
                  <a:schemeClr val="tx1">
                    <a:lumMod val="50000"/>
                  </a:schemeClr>
                </a:solidFill>
              </a:rPr>
              <a:t> </a:t>
            </a:r>
            <a:r>
              <a:rPr lang="de-DE" sz="1800" dirty="0" err="1">
                <a:solidFill>
                  <a:schemeClr val="tx1">
                    <a:lumMod val="50000"/>
                  </a:schemeClr>
                </a:solidFill>
              </a:rPr>
              <a:t>for</a:t>
            </a:r>
            <a:r>
              <a:rPr lang="de-DE" sz="1800" dirty="0">
                <a:solidFill>
                  <a:schemeClr val="tx1">
                    <a:lumMod val="50000"/>
                  </a:schemeClr>
                </a:solidFill>
              </a:rPr>
              <a:t> GMO </a:t>
            </a:r>
            <a:r>
              <a:rPr lang="de-DE" sz="1800" dirty="0" err="1">
                <a:solidFill>
                  <a:schemeClr val="tx1">
                    <a:lumMod val="50000"/>
                  </a:schemeClr>
                </a:solidFill>
              </a:rPr>
              <a:t>unless</a:t>
            </a:r>
            <a:r>
              <a:rPr lang="de-DE" sz="1800" dirty="0">
                <a:solidFill>
                  <a:schemeClr val="tx1">
                    <a:lumMod val="50000"/>
                  </a:schemeClr>
                </a:solidFill>
              </a:rPr>
              <a:t> </a:t>
            </a:r>
            <a:r>
              <a:rPr lang="de-DE" sz="1800" dirty="0" err="1">
                <a:solidFill>
                  <a:schemeClr val="tx1">
                    <a:lumMod val="50000"/>
                  </a:schemeClr>
                </a:solidFill>
              </a:rPr>
              <a:t>otherwise</a:t>
            </a:r>
            <a:r>
              <a:rPr lang="de-DE" sz="1800" dirty="0">
                <a:solidFill>
                  <a:schemeClr val="tx1">
                    <a:lumMod val="50000"/>
                  </a:schemeClr>
                </a:solidFill>
              </a:rPr>
              <a:t> </a:t>
            </a:r>
            <a:r>
              <a:rPr lang="de-DE" sz="1800" dirty="0" err="1">
                <a:solidFill>
                  <a:schemeClr val="tx1">
                    <a:lumMod val="50000"/>
                  </a:schemeClr>
                </a:solidFill>
              </a:rPr>
              <a:t>specified</a:t>
            </a:r>
            <a:r>
              <a:rPr lang="de-DE" sz="1800" dirty="0">
                <a:solidFill>
                  <a:schemeClr val="tx1">
                    <a:lumMod val="50000"/>
                  </a:schemeClr>
                </a:solidFill>
              </a:rPr>
              <a:t> in </a:t>
            </a:r>
            <a:r>
              <a:rPr lang="de-DE" sz="1800" dirty="0" err="1">
                <a:solidFill>
                  <a:schemeClr val="tx1">
                    <a:lumMod val="50000"/>
                  </a:schemeClr>
                </a:solidFill>
              </a:rPr>
              <a:t>the</a:t>
            </a:r>
            <a:r>
              <a:rPr lang="de-DE" sz="1800" dirty="0">
                <a:solidFill>
                  <a:schemeClr val="tx1">
                    <a:lumMod val="50000"/>
                  </a:schemeClr>
                </a:solidFill>
              </a:rPr>
              <a:t> draft </a:t>
            </a:r>
            <a:r>
              <a:rPr lang="de-DE" sz="1800" dirty="0" err="1">
                <a:solidFill>
                  <a:schemeClr val="tx1">
                    <a:lumMod val="50000"/>
                  </a:schemeClr>
                </a:solidFill>
              </a:rPr>
              <a:t>regulation</a:t>
            </a:r>
            <a:endParaRPr lang="de-DE" sz="1800" dirty="0">
              <a:solidFill>
                <a:schemeClr val="tx1">
                  <a:lumMod val="50000"/>
                </a:schemeClr>
              </a:solidFill>
            </a:endParaRPr>
          </a:p>
          <a:p>
            <a:pPr marL="0" indent="0">
              <a:spcAft>
                <a:spcPts val="600"/>
              </a:spcAft>
              <a:buNone/>
            </a:pPr>
            <a:r>
              <a:rPr lang="de-DE" sz="1800" dirty="0" err="1">
                <a:solidFill>
                  <a:schemeClr val="tx1">
                    <a:lumMod val="50000"/>
                  </a:schemeClr>
                </a:solidFill>
              </a:rPr>
              <a:t>Noteworthy</a:t>
            </a:r>
            <a:r>
              <a:rPr lang="de-DE" sz="1800" dirty="0">
                <a:solidFill>
                  <a:schemeClr val="tx1">
                    <a:lumMod val="50000"/>
                  </a:schemeClr>
                </a:solidFill>
              </a:rPr>
              <a:t> </a:t>
            </a:r>
            <a:r>
              <a:rPr lang="de-DE" sz="1800" dirty="0" err="1">
                <a:solidFill>
                  <a:schemeClr val="tx1">
                    <a:lumMod val="50000"/>
                  </a:schemeClr>
                </a:solidFill>
              </a:rPr>
              <a:t>differences</a:t>
            </a:r>
            <a:r>
              <a:rPr lang="de-DE" sz="1800" dirty="0">
                <a:solidFill>
                  <a:schemeClr val="tx1">
                    <a:lumMod val="50000"/>
                  </a:schemeClr>
                </a:solidFill>
              </a:rPr>
              <a:t> in </a:t>
            </a:r>
            <a:r>
              <a:rPr lang="de-DE" sz="1800" dirty="0" err="1">
                <a:solidFill>
                  <a:schemeClr val="tx1">
                    <a:lumMod val="50000"/>
                  </a:schemeClr>
                </a:solidFill>
              </a:rPr>
              <a:t>regulation</a:t>
            </a:r>
            <a:r>
              <a:rPr lang="de-DE" sz="1800" dirty="0">
                <a:solidFill>
                  <a:schemeClr val="tx1">
                    <a:lumMod val="50000"/>
                  </a:schemeClr>
                </a:solidFill>
              </a:rPr>
              <a:t> </a:t>
            </a:r>
            <a:r>
              <a:rPr lang="de-DE" sz="1800" dirty="0" err="1">
                <a:solidFill>
                  <a:schemeClr val="tx1">
                    <a:lumMod val="50000"/>
                  </a:schemeClr>
                </a:solidFill>
              </a:rPr>
              <a:t>compared</a:t>
            </a:r>
            <a:r>
              <a:rPr lang="de-DE" sz="1800" dirty="0">
                <a:solidFill>
                  <a:schemeClr val="tx1">
                    <a:lumMod val="50000"/>
                  </a:schemeClr>
                </a:solidFill>
              </a:rPr>
              <a:t> </a:t>
            </a:r>
            <a:r>
              <a:rPr lang="de-DE" sz="1800" dirty="0" err="1">
                <a:solidFill>
                  <a:schemeClr val="tx1">
                    <a:lumMod val="50000"/>
                  </a:schemeClr>
                </a:solidFill>
              </a:rPr>
              <a:t>to</a:t>
            </a:r>
            <a:r>
              <a:rPr lang="de-DE" sz="1800" dirty="0">
                <a:solidFill>
                  <a:schemeClr val="tx1">
                    <a:lumMod val="50000"/>
                  </a:schemeClr>
                </a:solidFill>
              </a:rPr>
              <a:t> </a:t>
            </a:r>
            <a:r>
              <a:rPr lang="de-DE" sz="1800" dirty="0" err="1">
                <a:solidFill>
                  <a:schemeClr val="tx1">
                    <a:lumMod val="50000"/>
                  </a:schemeClr>
                </a:solidFill>
              </a:rPr>
              <a:t>conventional</a:t>
            </a:r>
            <a:r>
              <a:rPr lang="de-DE" sz="1800" dirty="0">
                <a:solidFill>
                  <a:schemeClr val="tx1">
                    <a:lumMod val="50000"/>
                  </a:schemeClr>
                </a:solidFill>
              </a:rPr>
              <a:t> GMO</a:t>
            </a:r>
          </a:p>
          <a:p>
            <a:pPr lvl="1">
              <a:spcAft>
                <a:spcPts val="600"/>
              </a:spcAft>
            </a:pPr>
            <a:r>
              <a:rPr lang="de-DE" b="0" dirty="0">
                <a:solidFill>
                  <a:schemeClr val="tx1">
                    <a:lumMod val="50000"/>
                  </a:schemeClr>
                </a:solidFill>
              </a:rPr>
              <a:t>Data </a:t>
            </a:r>
            <a:r>
              <a:rPr lang="de-DE" b="0" dirty="0" err="1">
                <a:solidFill>
                  <a:schemeClr val="tx1">
                    <a:lumMod val="50000"/>
                  </a:schemeClr>
                </a:solidFill>
              </a:rPr>
              <a:t>requirements</a:t>
            </a:r>
            <a:r>
              <a:rPr lang="de-DE" b="0" dirty="0">
                <a:solidFill>
                  <a:schemeClr val="tx1">
                    <a:lumMod val="50000"/>
                  </a:schemeClr>
                </a:solidFill>
              </a:rPr>
              <a:t> </a:t>
            </a:r>
            <a:r>
              <a:rPr lang="de-DE" b="0" dirty="0" err="1">
                <a:solidFill>
                  <a:schemeClr val="tx1">
                    <a:lumMod val="50000"/>
                  </a:schemeClr>
                </a:solidFill>
              </a:rPr>
              <a:t>for</a:t>
            </a:r>
            <a:r>
              <a:rPr lang="de-DE" b="0" dirty="0">
                <a:solidFill>
                  <a:schemeClr val="tx1">
                    <a:lumMod val="50000"/>
                  </a:schemeClr>
                </a:solidFill>
              </a:rPr>
              <a:t> </a:t>
            </a:r>
            <a:r>
              <a:rPr lang="de-DE" b="0" dirty="0" err="1">
                <a:solidFill>
                  <a:schemeClr val="tx1">
                    <a:lumMod val="50000"/>
                  </a:schemeClr>
                </a:solidFill>
              </a:rPr>
              <a:t>environental</a:t>
            </a:r>
            <a:r>
              <a:rPr lang="de-DE" b="0" dirty="0">
                <a:solidFill>
                  <a:schemeClr val="tx1">
                    <a:lumMod val="50000"/>
                  </a:schemeClr>
                </a:solidFill>
              </a:rPr>
              <a:t> </a:t>
            </a:r>
            <a:r>
              <a:rPr lang="de-DE" b="0" dirty="0" err="1">
                <a:solidFill>
                  <a:schemeClr val="tx1">
                    <a:lumMod val="50000"/>
                  </a:schemeClr>
                </a:solidFill>
              </a:rPr>
              <a:t>risk</a:t>
            </a:r>
            <a:r>
              <a:rPr lang="de-DE" b="0" dirty="0">
                <a:solidFill>
                  <a:schemeClr val="tx1">
                    <a:lumMod val="50000"/>
                  </a:schemeClr>
                </a:solidFill>
              </a:rPr>
              <a:t> </a:t>
            </a:r>
            <a:r>
              <a:rPr lang="de-DE" b="0" dirty="0" err="1">
                <a:solidFill>
                  <a:schemeClr val="tx1">
                    <a:lumMod val="50000"/>
                  </a:schemeClr>
                </a:solidFill>
              </a:rPr>
              <a:t>assessment</a:t>
            </a:r>
            <a:r>
              <a:rPr lang="de-DE" b="0" dirty="0">
                <a:solidFill>
                  <a:schemeClr val="tx1">
                    <a:lumMod val="50000"/>
                  </a:schemeClr>
                </a:solidFill>
              </a:rPr>
              <a:t> (ERA) </a:t>
            </a:r>
            <a:r>
              <a:rPr lang="de-DE" b="0" dirty="0" err="1">
                <a:solidFill>
                  <a:schemeClr val="tx1">
                    <a:lumMod val="50000"/>
                  </a:schemeClr>
                </a:solidFill>
              </a:rPr>
              <a:t>lowered</a:t>
            </a:r>
            <a:r>
              <a:rPr lang="de-DE" b="0" dirty="0">
                <a:solidFill>
                  <a:schemeClr val="tx1">
                    <a:lumMod val="50000"/>
                  </a:schemeClr>
                </a:solidFill>
              </a:rPr>
              <a:t> </a:t>
            </a:r>
            <a:r>
              <a:rPr lang="de-DE" b="0" dirty="0" err="1">
                <a:solidFill>
                  <a:schemeClr val="tx1">
                    <a:lumMod val="50000"/>
                  </a:schemeClr>
                </a:solidFill>
              </a:rPr>
              <a:t>to</a:t>
            </a:r>
            <a:r>
              <a:rPr lang="de-DE" b="0" dirty="0">
                <a:solidFill>
                  <a:schemeClr val="tx1">
                    <a:lumMod val="50000"/>
                  </a:schemeClr>
                </a:solidFill>
              </a:rPr>
              <a:t> </a:t>
            </a:r>
            <a:r>
              <a:rPr lang="de-DE" b="0" dirty="0" err="1">
                <a:solidFill>
                  <a:schemeClr val="tx1">
                    <a:lumMod val="50000"/>
                  </a:schemeClr>
                </a:solidFill>
              </a:rPr>
              <a:t>reflect</a:t>
            </a:r>
            <a:r>
              <a:rPr lang="de-DE" b="0" dirty="0">
                <a:solidFill>
                  <a:schemeClr val="tx1">
                    <a:lumMod val="50000"/>
                  </a:schemeClr>
                </a:solidFill>
              </a:rPr>
              <a:t> </a:t>
            </a:r>
            <a:r>
              <a:rPr lang="de-DE" b="0" dirty="0" err="1">
                <a:solidFill>
                  <a:schemeClr val="tx1">
                    <a:lumMod val="50000"/>
                  </a:schemeClr>
                </a:solidFill>
              </a:rPr>
              <a:t>specific</a:t>
            </a:r>
            <a:r>
              <a:rPr lang="de-DE" b="0" dirty="0">
                <a:solidFill>
                  <a:schemeClr val="tx1">
                    <a:lumMod val="50000"/>
                  </a:schemeClr>
                </a:solidFill>
              </a:rPr>
              <a:t> </a:t>
            </a:r>
            <a:r>
              <a:rPr lang="de-DE" b="0" dirty="0" err="1">
                <a:solidFill>
                  <a:schemeClr val="tx1">
                    <a:lumMod val="50000"/>
                  </a:schemeClr>
                </a:solidFill>
              </a:rPr>
              <a:t>risks</a:t>
            </a:r>
            <a:endParaRPr lang="de-DE" b="0" dirty="0">
              <a:solidFill>
                <a:schemeClr val="tx1">
                  <a:lumMod val="50000"/>
                </a:schemeClr>
              </a:solidFill>
            </a:endParaRPr>
          </a:p>
          <a:p>
            <a:pPr lvl="1">
              <a:spcAft>
                <a:spcPts val="600"/>
              </a:spcAft>
            </a:pPr>
            <a:r>
              <a:rPr lang="de-DE" b="0" dirty="0">
                <a:solidFill>
                  <a:schemeClr val="tx1">
                    <a:lumMod val="50000"/>
                  </a:schemeClr>
                </a:solidFill>
              </a:rPr>
              <a:t>Monitoring not </a:t>
            </a:r>
            <a:r>
              <a:rPr lang="de-DE" b="0" dirty="0" err="1">
                <a:solidFill>
                  <a:schemeClr val="tx1">
                    <a:lumMod val="50000"/>
                  </a:schemeClr>
                </a:solidFill>
              </a:rPr>
              <a:t>required</a:t>
            </a:r>
            <a:r>
              <a:rPr lang="de-DE" b="0" dirty="0">
                <a:solidFill>
                  <a:schemeClr val="tx1">
                    <a:lumMod val="50000"/>
                  </a:schemeClr>
                </a:solidFill>
              </a:rPr>
              <a:t> </a:t>
            </a:r>
            <a:r>
              <a:rPr lang="de-DE" b="0" dirty="0" err="1">
                <a:solidFill>
                  <a:schemeClr val="tx1">
                    <a:lumMod val="50000"/>
                  </a:schemeClr>
                </a:solidFill>
              </a:rPr>
              <a:t>if</a:t>
            </a:r>
            <a:r>
              <a:rPr lang="de-DE" b="0" dirty="0">
                <a:solidFill>
                  <a:schemeClr val="tx1">
                    <a:lumMod val="50000"/>
                  </a:schemeClr>
                </a:solidFill>
              </a:rPr>
              <a:t> </a:t>
            </a:r>
            <a:r>
              <a:rPr lang="de-DE" b="0" dirty="0" err="1">
                <a:solidFill>
                  <a:schemeClr val="tx1">
                    <a:lumMod val="50000"/>
                  </a:schemeClr>
                </a:solidFill>
              </a:rPr>
              <a:t>no</a:t>
            </a:r>
            <a:r>
              <a:rPr lang="de-DE" b="0" dirty="0">
                <a:solidFill>
                  <a:schemeClr val="tx1">
                    <a:lumMod val="50000"/>
                  </a:schemeClr>
                </a:solidFill>
              </a:rPr>
              <a:t> potential </a:t>
            </a:r>
            <a:r>
              <a:rPr lang="de-DE" b="0" dirty="0" err="1">
                <a:solidFill>
                  <a:schemeClr val="tx1">
                    <a:lumMod val="50000"/>
                  </a:schemeClr>
                </a:solidFill>
              </a:rPr>
              <a:t>risks</a:t>
            </a:r>
            <a:r>
              <a:rPr lang="de-DE" b="0" dirty="0">
                <a:solidFill>
                  <a:schemeClr val="tx1">
                    <a:lumMod val="50000"/>
                  </a:schemeClr>
                </a:solidFill>
              </a:rPr>
              <a:t> </a:t>
            </a:r>
            <a:r>
              <a:rPr lang="de-DE" b="0" dirty="0" err="1">
                <a:solidFill>
                  <a:schemeClr val="tx1">
                    <a:lumMod val="50000"/>
                  </a:schemeClr>
                </a:solidFill>
              </a:rPr>
              <a:t>are</a:t>
            </a:r>
            <a:r>
              <a:rPr lang="de-DE" b="0" dirty="0">
                <a:solidFill>
                  <a:schemeClr val="tx1">
                    <a:lumMod val="50000"/>
                  </a:schemeClr>
                </a:solidFill>
              </a:rPr>
              <a:t> </a:t>
            </a:r>
            <a:r>
              <a:rPr lang="de-DE" b="0" dirty="0" err="1">
                <a:solidFill>
                  <a:schemeClr val="tx1">
                    <a:lumMod val="50000"/>
                  </a:schemeClr>
                </a:solidFill>
              </a:rPr>
              <a:t>found</a:t>
            </a:r>
            <a:r>
              <a:rPr lang="de-DE" b="0" dirty="0">
                <a:solidFill>
                  <a:schemeClr val="tx1">
                    <a:lumMod val="50000"/>
                  </a:schemeClr>
                </a:solidFill>
              </a:rPr>
              <a:t> in ERA</a:t>
            </a:r>
          </a:p>
          <a:p>
            <a:pPr lvl="1">
              <a:spcAft>
                <a:spcPts val="600"/>
              </a:spcAft>
            </a:pPr>
            <a:r>
              <a:rPr lang="de-DE" b="0" dirty="0">
                <a:solidFill>
                  <a:schemeClr val="tx1">
                    <a:lumMod val="50000"/>
                  </a:schemeClr>
                </a:solidFill>
              </a:rPr>
              <a:t>Methods </a:t>
            </a:r>
            <a:r>
              <a:rPr lang="de-DE" b="0" dirty="0" err="1">
                <a:solidFill>
                  <a:schemeClr val="tx1">
                    <a:lumMod val="50000"/>
                  </a:schemeClr>
                </a:solidFill>
              </a:rPr>
              <a:t>for</a:t>
            </a:r>
            <a:r>
              <a:rPr lang="de-DE" b="0" dirty="0">
                <a:solidFill>
                  <a:schemeClr val="tx1">
                    <a:lumMod val="50000"/>
                  </a:schemeClr>
                </a:solidFill>
              </a:rPr>
              <a:t> </a:t>
            </a:r>
            <a:r>
              <a:rPr lang="de-DE" b="0" dirty="0" err="1">
                <a:solidFill>
                  <a:schemeClr val="tx1">
                    <a:lumMod val="50000"/>
                  </a:schemeClr>
                </a:solidFill>
              </a:rPr>
              <a:t>identification</a:t>
            </a:r>
            <a:r>
              <a:rPr lang="de-DE" b="0" dirty="0">
                <a:solidFill>
                  <a:schemeClr val="tx1">
                    <a:lumMod val="50000"/>
                  </a:schemeClr>
                </a:solidFill>
              </a:rPr>
              <a:t> and </a:t>
            </a:r>
            <a:r>
              <a:rPr lang="de-DE" b="0" dirty="0" err="1">
                <a:solidFill>
                  <a:schemeClr val="tx1">
                    <a:lumMod val="50000"/>
                  </a:schemeClr>
                </a:solidFill>
              </a:rPr>
              <a:t>quantification</a:t>
            </a:r>
            <a:r>
              <a:rPr lang="de-DE" b="0" dirty="0">
                <a:solidFill>
                  <a:schemeClr val="tx1">
                    <a:lumMod val="50000"/>
                  </a:schemeClr>
                </a:solidFill>
              </a:rPr>
              <a:t> do not </a:t>
            </a:r>
            <a:r>
              <a:rPr lang="de-DE" b="0" dirty="0" err="1">
                <a:solidFill>
                  <a:schemeClr val="tx1">
                    <a:lumMod val="50000"/>
                  </a:schemeClr>
                </a:solidFill>
              </a:rPr>
              <a:t>need</a:t>
            </a:r>
            <a:r>
              <a:rPr lang="de-DE" b="0" dirty="0">
                <a:solidFill>
                  <a:schemeClr val="tx1">
                    <a:lumMod val="50000"/>
                  </a:schemeClr>
                </a:solidFill>
              </a:rPr>
              <a:t> </a:t>
            </a:r>
            <a:r>
              <a:rPr lang="de-DE" b="0" dirty="0" err="1">
                <a:solidFill>
                  <a:schemeClr val="tx1">
                    <a:lumMod val="50000"/>
                  </a:schemeClr>
                </a:solidFill>
              </a:rPr>
              <a:t>to</a:t>
            </a:r>
            <a:r>
              <a:rPr lang="de-DE" b="0" dirty="0">
                <a:solidFill>
                  <a:schemeClr val="tx1">
                    <a:lumMod val="50000"/>
                  </a:schemeClr>
                </a:solidFill>
              </a:rPr>
              <a:t> </a:t>
            </a:r>
            <a:r>
              <a:rPr lang="de-DE" b="0" dirty="0" err="1">
                <a:solidFill>
                  <a:schemeClr val="tx1">
                    <a:lumMod val="50000"/>
                  </a:schemeClr>
                </a:solidFill>
              </a:rPr>
              <a:t>be</a:t>
            </a:r>
            <a:r>
              <a:rPr lang="de-DE" b="0" dirty="0">
                <a:solidFill>
                  <a:schemeClr val="tx1">
                    <a:lumMod val="50000"/>
                  </a:schemeClr>
                </a:solidFill>
              </a:rPr>
              <a:t> </a:t>
            </a:r>
            <a:r>
              <a:rPr lang="de-DE" b="0" dirty="0" err="1">
                <a:solidFill>
                  <a:schemeClr val="tx1">
                    <a:lumMod val="50000"/>
                  </a:schemeClr>
                </a:solidFill>
              </a:rPr>
              <a:t>provided</a:t>
            </a:r>
            <a:r>
              <a:rPr lang="de-DE" b="0" dirty="0">
                <a:solidFill>
                  <a:schemeClr val="tx1">
                    <a:lumMod val="50000"/>
                  </a:schemeClr>
                </a:solidFill>
              </a:rPr>
              <a:t> </a:t>
            </a:r>
            <a:r>
              <a:rPr lang="de-DE" b="0" dirty="0" err="1">
                <a:solidFill>
                  <a:schemeClr val="tx1">
                    <a:lumMod val="50000"/>
                  </a:schemeClr>
                </a:solidFill>
              </a:rPr>
              <a:t>if</a:t>
            </a:r>
            <a:r>
              <a:rPr lang="de-DE" b="0" dirty="0">
                <a:solidFill>
                  <a:schemeClr val="tx1">
                    <a:lumMod val="50000"/>
                  </a:schemeClr>
                </a:solidFill>
              </a:rPr>
              <a:t> </a:t>
            </a:r>
            <a:r>
              <a:rPr lang="de-DE" b="0" dirty="0" err="1">
                <a:solidFill>
                  <a:schemeClr val="tx1">
                    <a:lumMod val="50000"/>
                  </a:schemeClr>
                </a:solidFill>
              </a:rPr>
              <a:t>technically</a:t>
            </a:r>
            <a:r>
              <a:rPr lang="de-DE" b="0" dirty="0">
                <a:solidFill>
                  <a:schemeClr val="tx1">
                    <a:lumMod val="50000"/>
                  </a:schemeClr>
                </a:solidFill>
              </a:rPr>
              <a:t> not possible</a:t>
            </a:r>
          </a:p>
          <a:p>
            <a:pPr lvl="1">
              <a:spcAft>
                <a:spcPts val="600"/>
              </a:spcAft>
            </a:pPr>
            <a:r>
              <a:rPr lang="de-DE" b="0" dirty="0" err="1">
                <a:solidFill>
                  <a:schemeClr val="tx1">
                    <a:lumMod val="50000"/>
                  </a:schemeClr>
                </a:solidFill>
              </a:rPr>
              <a:t>No</a:t>
            </a:r>
            <a:r>
              <a:rPr lang="de-DE" b="0" dirty="0">
                <a:solidFill>
                  <a:schemeClr val="tx1">
                    <a:lumMod val="50000"/>
                  </a:schemeClr>
                </a:solidFill>
              </a:rPr>
              <a:t> „</a:t>
            </a:r>
            <a:r>
              <a:rPr lang="de-DE" b="0" dirty="0" err="1">
                <a:solidFill>
                  <a:schemeClr val="tx1">
                    <a:lumMod val="50000"/>
                  </a:schemeClr>
                </a:solidFill>
              </a:rPr>
              <a:t>opt</a:t>
            </a:r>
            <a:r>
              <a:rPr lang="de-DE" b="0" dirty="0">
                <a:solidFill>
                  <a:schemeClr val="tx1">
                    <a:lumMod val="50000"/>
                  </a:schemeClr>
                </a:solidFill>
              </a:rPr>
              <a:t>-out“ </a:t>
            </a:r>
            <a:r>
              <a:rPr lang="de-DE" b="0" dirty="0" err="1">
                <a:solidFill>
                  <a:schemeClr val="tx1">
                    <a:lumMod val="50000"/>
                  </a:schemeClr>
                </a:solidFill>
              </a:rPr>
              <a:t>of</a:t>
            </a:r>
            <a:r>
              <a:rPr lang="de-DE" b="0" dirty="0">
                <a:solidFill>
                  <a:schemeClr val="tx1">
                    <a:lumMod val="50000"/>
                  </a:schemeClr>
                </a:solidFill>
              </a:rPr>
              <a:t> </a:t>
            </a:r>
            <a:r>
              <a:rPr lang="de-DE" b="0" dirty="0" err="1">
                <a:solidFill>
                  <a:schemeClr val="tx1">
                    <a:lumMod val="50000"/>
                  </a:schemeClr>
                </a:solidFill>
              </a:rPr>
              <a:t>cultivation</a:t>
            </a:r>
            <a:r>
              <a:rPr lang="de-DE" b="0" dirty="0">
                <a:solidFill>
                  <a:schemeClr val="tx1">
                    <a:lumMod val="50000"/>
                  </a:schemeClr>
                </a:solidFill>
              </a:rPr>
              <a:t> possible </a:t>
            </a:r>
            <a:r>
              <a:rPr lang="de-DE" b="0" dirty="0" err="1">
                <a:solidFill>
                  <a:schemeClr val="tx1">
                    <a:lumMod val="50000"/>
                  </a:schemeClr>
                </a:solidFill>
              </a:rPr>
              <a:t>for</a:t>
            </a:r>
            <a:r>
              <a:rPr lang="de-DE" b="0" dirty="0">
                <a:solidFill>
                  <a:schemeClr val="tx1">
                    <a:lumMod val="50000"/>
                  </a:schemeClr>
                </a:solidFill>
              </a:rPr>
              <a:t> EU </a:t>
            </a:r>
            <a:r>
              <a:rPr lang="de-DE" b="0" dirty="0" err="1">
                <a:solidFill>
                  <a:schemeClr val="tx1">
                    <a:lumMod val="50000"/>
                  </a:schemeClr>
                </a:solidFill>
              </a:rPr>
              <a:t>member</a:t>
            </a:r>
            <a:r>
              <a:rPr lang="de-DE" b="0" dirty="0">
                <a:solidFill>
                  <a:schemeClr val="tx1">
                    <a:lumMod val="50000"/>
                  </a:schemeClr>
                </a:solidFill>
              </a:rPr>
              <a:t> </a:t>
            </a:r>
            <a:r>
              <a:rPr lang="de-DE" b="0" dirty="0" err="1">
                <a:solidFill>
                  <a:schemeClr val="tx1">
                    <a:lumMod val="50000"/>
                  </a:schemeClr>
                </a:solidFill>
              </a:rPr>
              <a:t>states</a:t>
            </a:r>
            <a:endParaRPr lang="de-DE" b="0" dirty="0">
              <a:solidFill>
                <a:schemeClr val="tx1">
                  <a:lumMod val="50000"/>
                </a:schemeClr>
              </a:solidFill>
            </a:endParaRPr>
          </a:p>
          <a:p>
            <a:pPr lvl="1">
              <a:spcAft>
                <a:spcPts val="600"/>
              </a:spcAft>
            </a:pPr>
            <a:r>
              <a:rPr lang="de-DE" b="0" dirty="0">
                <a:solidFill>
                  <a:schemeClr val="tx1">
                    <a:lumMod val="50000"/>
                  </a:schemeClr>
                </a:solidFill>
              </a:rPr>
              <a:t>GMO </a:t>
            </a:r>
            <a:r>
              <a:rPr lang="de-DE" b="0" dirty="0" err="1">
                <a:solidFill>
                  <a:schemeClr val="tx1">
                    <a:lumMod val="50000"/>
                  </a:schemeClr>
                </a:solidFill>
              </a:rPr>
              <a:t>label</a:t>
            </a:r>
            <a:r>
              <a:rPr lang="de-DE" b="0" dirty="0">
                <a:solidFill>
                  <a:schemeClr val="tx1">
                    <a:lumMod val="50000"/>
                  </a:schemeClr>
                </a:solidFill>
              </a:rPr>
              <a:t> </a:t>
            </a:r>
            <a:r>
              <a:rPr lang="de-DE" b="0" dirty="0" err="1">
                <a:solidFill>
                  <a:schemeClr val="tx1">
                    <a:lumMod val="50000"/>
                  </a:schemeClr>
                </a:solidFill>
              </a:rPr>
              <a:t>may</a:t>
            </a:r>
            <a:r>
              <a:rPr lang="de-DE" b="0" dirty="0">
                <a:solidFill>
                  <a:schemeClr val="tx1">
                    <a:lumMod val="50000"/>
                  </a:schemeClr>
                </a:solidFill>
              </a:rPr>
              <a:t> </a:t>
            </a:r>
            <a:r>
              <a:rPr lang="de-DE" b="0" dirty="0" err="1">
                <a:solidFill>
                  <a:schemeClr val="tx1">
                    <a:lumMod val="50000"/>
                  </a:schemeClr>
                </a:solidFill>
              </a:rPr>
              <a:t>be</a:t>
            </a:r>
            <a:r>
              <a:rPr lang="de-DE" b="0" dirty="0">
                <a:solidFill>
                  <a:schemeClr val="tx1">
                    <a:lumMod val="50000"/>
                  </a:schemeClr>
                </a:solidFill>
              </a:rPr>
              <a:t> </a:t>
            </a:r>
            <a:r>
              <a:rPr lang="de-DE" b="0" dirty="0" err="1">
                <a:solidFill>
                  <a:schemeClr val="tx1">
                    <a:lumMod val="50000"/>
                  </a:schemeClr>
                </a:solidFill>
              </a:rPr>
              <a:t>supplemented</a:t>
            </a:r>
            <a:r>
              <a:rPr lang="de-DE" b="0" dirty="0">
                <a:solidFill>
                  <a:schemeClr val="tx1">
                    <a:lumMod val="50000"/>
                  </a:schemeClr>
                </a:solidFill>
              </a:rPr>
              <a:t> </a:t>
            </a:r>
            <a:r>
              <a:rPr lang="de-DE" b="0" dirty="0" err="1">
                <a:solidFill>
                  <a:schemeClr val="tx1">
                    <a:lumMod val="50000"/>
                  </a:schemeClr>
                </a:solidFill>
              </a:rPr>
              <a:t>by</a:t>
            </a:r>
            <a:r>
              <a:rPr lang="de-DE" b="0" dirty="0">
                <a:solidFill>
                  <a:schemeClr val="tx1">
                    <a:lumMod val="50000"/>
                  </a:schemeClr>
                </a:solidFill>
              </a:rPr>
              <a:t> </a:t>
            </a:r>
            <a:r>
              <a:rPr lang="en-US" b="0" dirty="0">
                <a:solidFill>
                  <a:schemeClr val="tx1">
                    <a:lumMod val="50000"/>
                  </a:schemeClr>
                </a:solidFill>
              </a:rPr>
              <a:t>statement of properties gained through genetic modification</a:t>
            </a:r>
            <a:endParaRPr lang="de-DE" b="0" dirty="0">
              <a:solidFill>
                <a:schemeClr val="tx1">
                  <a:lumMod val="50000"/>
                </a:schemeClr>
              </a:solidFill>
            </a:endParaRPr>
          </a:p>
          <a:p>
            <a:pPr marL="914400" lvl="2" indent="0">
              <a:spcAft>
                <a:spcPts val="600"/>
              </a:spcAft>
              <a:buNone/>
            </a:pPr>
            <a:r>
              <a:rPr lang="de-DE" dirty="0" err="1">
                <a:solidFill>
                  <a:srgbClr val="FF0000"/>
                </a:solidFill>
              </a:rPr>
              <a:t>Herbicide</a:t>
            </a:r>
            <a:r>
              <a:rPr lang="de-DE" dirty="0">
                <a:solidFill>
                  <a:srgbClr val="FF0000"/>
                </a:solidFill>
              </a:rPr>
              <a:t> </a:t>
            </a:r>
            <a:r>
              <a:rPr lang="de-DE" dirty="0" err="1">
                <a:solidFill>
                  <a:srgbClr val="FF0000"/>
                </a:solidFill>
              </a:rPr>
              <a:t>tolerance</a:t>
            </a:r>
            <a:r>
              <a:rPr lang="de-DE" dirty="0">
                <a:solidFill>
                  <a:srgbClr val="FF0000"/>
                </a:solidFill>
              </a:rPr>
              <a:t> [</a:t>
            </a:r>
            <a:r>
              <a:rPr lang="de-DE" i="1" dirty="0" err="1">
                <a:solidFill>
                  <a:srgbClr val="FF0000"/>
                </a:solidFill>
              </a:rPr>
              <a:t>if</a:t>
            </a:r>
            <a:r>
              <a:rPr lang="de-DE" i="1" dirty="0">
                <a:solidFill>
                  <a:srgbClr val="FF0000"/>
                </a:solidFill>
              </a:rPr>
              <a:t> outside </a:t>
            </a:r>
            <a:r>
              <a:rPr lang="de-DE" i="1" dirty="0" err="1">
                <a:solidFill>
                  <a:srgbClr val="FF0000"/>
                </a:solidFill>
              </a:rPr>
              <a:t>criteria</a:t>
            </a:r>
            <a:r>
              <a:rPr lang="de-DE" i="1" dirty="0">
                <a:solidFill>
                  <a:srgbClr val="FF0000"/>
                </a:solidFill>
              </a:rPr>
              <a:t> </a:t>
            </a:r>
            <a:r>
              <a:rPr lang="de-DE" dirty="0" err="1">
                <a:solidFill>
                  <a:srgbClr val="FF0000"/>
                </a:solidFill>
              </a:rPr>
              <a:t>of</a:t>
            </a:r>
            <a:r>
              <a:rPr lang="de-DE" dirty="0">
                <a:solidFill>
                  <a:srgbClr val="FF0000"/>
                </a:solidFill>
              </a:rPr>
              <a:t> </a:t>
            </a:r>
            <a:r>
              <a:rPr lang="de-DE" i="1" dirty="0">
                <a:solidFill>
                  <a:srgbClr val="FF0000"/>
                </a:solidFill>
              </a:rPr>
              <a:t>Cat. 1, e.g. </a:t>
            </a:r>
            <a:r>
              <a:rPr lang="de-DE" i="1" dirty="0" err="1">
                <a:solidFill>
                  <a:srgbClr val="FF0000"/>
                </a:solidFill>
              </a:rPr>
              <a:t>origin</a:t>
            </a:r>
            <a:r>
              <a:rPr lang="de-DE" i="1" dirty="0">
                <a:solidFill>
                  <a:srgbClr val="FF0000"/>
                </a:solidFill>
              </a:rPr>
              <a:t> outside </a:t>
            </a:r>
            <a:r>
              <a:rPr lang="de-DE" i="1" dirty="0" err="1">
                <a:solidFill>
                  <a:srgbClr val="FF0000"/>
                </a:solidFill>
              </a:rPr>
              <a:t>breeders</a:t>
            </a:r>
            <a:r>
              <a:rPr lang="de-DE" i="1" dirty="0">
                <a:solidFill>
                  <a:srgbClr val="FF0000"/>
                </a:solidFill>
              </a:rPr>
              <a:t> </a:t>
            </a:r>
            <a:r>
              <a:rPr lang="de-DE" i="1" dirty="0" err="1">
                <a:solidFill>
                  <a:srgbClr val="FF0000"/>
                </a:solidFill>
              </a:rPr>
              <a:t>gene</a:t>
            </a:r>
            <a:r>
              <a:rPr lang="de-DE" i="1" dirty="0">
                <a:solidFill>
                  <a:srgbClr val="FF0000"/>
                </a:solidFill>
              </a:rPr>
              <a:t> </a:t>
            </a:r>
            <a:r>
              <a:rPr lang="de-DE" i="1" dirty="0" err="1">
                <a:solidFill>
                  <a:srgbClr val="FF0000"/>
                </a:solidFill>
              </a:rPr>
              <a:t>pool</a:t>
            </a:r>
            <a:r>
              <a:rPr lang="de-DE" dirty="0">
                <a:solidFill>
                  <a:srgbClr val="FF0000"/>
                </a:solidFill>
              </a:rPr>
              <a:t>] </a:t>
            </a:r>
            <a:r>
              <a:rPr lang="de-DE" dirty="0" err="1">
                <a:solidFill>
                  <a:srgbClr val="FF0000"/>
                </a:solidFill>
              </a:rPr>
              <a:t>excluded</a:t>
            </a:r>
            <a:r>
              <a:rPr lang="de-DE" dirty="0">
                <a:solidFill>
                  <a:srgbClr val="FF0000"/>
                </a:solidFill>
              </a:rPr>
              <a:t> </a:t>
            </a:r>
            <a:r>
              <a:rPr lang="de-DE" dirty="0" err="1">
                <a:solidFill>
                  <a:srgbClr val="FF0000"/>
                </a:solidFill>
              </a:rPr>
              <a:t>from</a:t>
            </a:r>
            <a:r>
              <a:rPr lang="de-DE" dirty="0">
                <a:solidFill>
                  <a:srgbClr val="FF0000"/>
                </a:solidFill>
              </a:rPr>
              <a:t> </a:t>
            </a:r>
            <a:r>
              <a:rPr lang="de-DE" dirty="0" err="1">
                <a:solidFill>
                  <a:srgbClr val="FF0000"/>
                </a:solidFill>
              </a:rPr>
              <a:t>incentives</a:t>
            </a:r>
            <a:endParaRPr lang="de-DE" dirty="0">
              <a:solidFill>
                <a:srgbClr val="FF0000"/>
              </a:solidFill>
            </a:endParaRPr>
          </a:p>
          <a:p>
            <a:pPr marL="351000" lvl="1" indent="0">
              <a:buNone/>
            </a:pPr>
            <a:endParaRPr lang="de-DE" dirty="0"/>
          </a:p>
          <a:p>
            <a:pPr lvl="1"/>
            <a:endParaRPr lang="de-DE" dirty="0"/>
          </a:p>
          <a:p>
            <a:pPr lvl="1"/>
            <a:endParaRPr lang="de-DE" dirty="0"/>
          </a:p>
        </p:txBody>
      </p:sp>
      <p:sp>
        <p:nvSpPr>
          <p:cNvPr id="2" name="CasellaDiTesto 1">
            <a:extLst>
              <a:ext uri="{FF2B5EF4-FFF2-40B4-BE49-F238E27FC236}">
                <a16:creationId xmlns:a16="http://schemas.microsoft.com/office/drawing/2014/main" id="{58B884A3-B36D-E602-C490-F7544DEA4680}"/>
              </a:ext>
            </a:extLst>
          </p:cNvPr>
          <p:cNvSpPr txBox="1"/>
          <p:nvPr/>
        </p:nvSpPr>
        <p:spPr>
          <a:xfrm>
            <a:off x="6818054" y="6131286"/>
            <a:ext cx="3312616" cy="646331"/>
          </a:xfrm>
          <a:prstGeom prst="rect">
            <a:avLst/>
          </a:prstGeom>
          <a:noFill/>
        </p:spPr>
        <p:txBody>
          <a:bodyPr wrap="square" rtlCol="0">
            <a:spAutoFit/>
          </a:bodyPr>
          <a:lstStyle/>
          <a:p>
            <a:r>
              <a:rPr lang="it-IT" sz="3600" b="1" dirty="0" err="1">
                <a:solidFill>
                  <a:srgbClr val="FF0000"/>
                </a:solidFill>
                <a:latin typeface="+mj-lt"/>
                <a:ea typeface="+mj-ea"/>
                <a:cs typeface="+mj-cs"/>
              </a:rPr>
              <a:t>Authorization</a:t>
            </a:r>
            <a:endParaRPr lang="it-IT" sz="3600" b="1" dirty="0">
              <a:solidFill>
                <a:srgbClr val="FF0000"/>
              </a:solidFill>
              <a:latin typeface="+mj-lt"/>
              <a:ea typeface="+mj-ea"/>
              <a:cs typeface="+mj-cs"/>
            </a:endParaRPr>
          </a:p>
        </p:txBody>
      </p:sp>
    </p:spTree>
    <p:extLst>
      <p:ext uri="{BB962C8B-B14F-4D97-AF65-F5344CB8AC3E}">
        <p14:creationId xmlns:p14="http://schemas.microsoft.com/office/powerpoint/2010/main" val="2500202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8DFF3D33-260F-379A-F87E-E2B0981DD669}"/>
              </a:ext>
            </a:extLst>
          </p:cNvPr>
          <p:cNvSpPr>
            <a:spLocks noGrp="1"/>
          </p:cNvSpPr>
          <p:nvPr>
            <p:ph type="sldNum" sz="quarter" idx="12"/>
          </p:nvPr>
        </p:nvSpPr>
        <p:spPr/>
        <p:txBody>
          <a:bodyPr/>
          <a:lstStyle/>
          <a:p>
            <a:pPr>
              <a:defRPr/>
            </a:pPr>
            <a:fld id="{86133261-F426-4E3C-B2AF-F6E5B7E61F25}" type="slidenum">
              <a:rPr lang="en-GB" smtClean="0"/>
              <a:pPr>
                <a:defRPr/>
              </a:pPr>
              <a:t>18</a:t>
            </a:fld>
            <a:endParaRPr lang="en-GB" dirty="0"/>
          </a:p>
        </p:txBody>
      </p:sp>
      <p:sp>
        <p:nvSpPr>
          <p:cNvPr id="4" name="CasellaDiTesto 3">
            <a:extLst>
              <a:ext uri="{FF2B5EF4-FFF2-40B4-BE49-F238E27FC236}">
                <a16:creationId xmlns:a16="http://schemas.microsoft.com/office/drawing/2014/main" id="{469EEDAF-DE96-70AE-5EAC-E86AAB2B0053}"/>
              </a:ext>
            </a:extLst>
          </p:cNvPr>
          <p:cNvSpPr txBox="1"/>
          <p:nvPr/>
        </p:nvSpPr>
        <p:spPr>
          <a:xfrm>
            <a:off x="1775520" y="3434224"/>
            <a:ext cx="8877672" cy="2246769"/>
          </a:xfrm>
          <a:prstGeom prst="rect">
            <a:avLst/>
          </a:prstGeom>
          <a:noFill/>
        </p:spPr>
        <p:txBody>
          <a:bodyPr wrap="square" rtlCol="0">
            <a:spAutoFit/>
          </a:bodyPr>
          <a:lstStyle/>
          <a:p>
            <a:r>
              <a:rPr lang="de-DE" sz="2800" dirty="0" err="1">
                <a:solidFill>
                  <a:srgbClr val="0F5494"/>
                </a:solidFill>
              </a:rPr>
              <a:t>Ongoing</a:t>
            </a:r>
            <a:r>
              <a:rPr lang="de-DE" sz="2800" dirty="0">
                <a:solidFill>
                  <a:srgbClr val="0F5494"/>
                </a:solidFill>
              </a:rPr>
              <a:t> </a:t>
            </a:r>
            <a:r>
              <a:rPr lang="de-DE" sz="2800" dirty="0" err="1">
                <a:solidFill>
                  <a:srgbClr val="0F5494"/>
                </a:solidFill>
              </a:rPr>
              <a:t>discussions</a:t>
            </a:r>
            <a:r>
              <a:rPr lang="de-DE" sz="2800" dirty="0">
                <a:solidFill>
                  <a:srgbClr val="0F5494"/>
                </a:solidFill>
              </a:rPr>
              <a:t> </a:t>
            </a:r>
            <a:r>
              <a:rPr lang="de-DE" sz="2800" dirty="0" err="1">
                <a:solidFill>
                  <a:srgbClr val="0F5494"/>
                </a:solidFill>
              </a:rPr>
              <a:t>between</a:t>
            </a:r>
            <a:r>
              <a:rPr lang="de-DE" sz="2800" dirty="0">
                <a:solidFill>
                  <a:srgbClr val="0F5494"/>
                </a:solidFill>
              </a:rPr>
              <a:t> EU </a:t>
            </a:r>
            <a:r>
              <a:rPr lang="de-DE" sz="2800" dirty="0" err="1">
                <a:solidFill>
                  <a:srgbClr val="0F5494"/>
                </a:solidFill>
              </a:rPr>
              <a:t>Commission</a:t>
            </a:r>
            <a:r>
              <a:rPr lang="de-DE" sz="2800" dirty="0">
                <a:solidFill>
                  <a:srgbClr val="0F5494"/>
                </a:solidFill>
              </a:rPr>
              <a:t>, EU Member States (EU Council) and </a:t>
            </a:r>
            <a:r>
              <a:rPr lang="de-DE" sz="2800" dirty="0" err="1">
                <a:solidFill>
                  <a:srgbClr val="0F5494"/>
                </a:solidFill>
              </a:rPr>
              <a:t>the</a:t>
            </a:r>
            <a:r>
              <a:rPr lang="de-DE" sz="2800" dirty="0">
                <a:solidFill>
                  <a:srgbClr val="0F5494"/>
                </a:solidFill>
              </a:rPr>
              <a:t> European </a:t>
            </a:r>
            <a:r>
              <a:rPr lang="de-DE" sz="2800" dirty="0" err="1">
                <a:solidFill>
                  <a:srgbClr val="0F5494"/>
                </a:solidFill>
              </a:rPr>
              <a:t>Parliament</a:t>
            </a:r>
            <a:endParaRPr lang="de-DE" sz="2800" dirty="0">
              <a:solidFill>
                <a:srgbClr val="0F5494"/>
              </a:solidFill>
            </a:endParaRPr>
          </a:p>
          <a:p>
            <a:endParaRPr lang="it-IT" sz="2800" dirty="0">
              <a:solidFill>
                <a:srgbClr val="0F5494"/>
              </a:solidFill>
            </a:endParaRPr>
          </a:p>
          <a:p>
            <a:r>
              <a:rPr lang="it-IT" sz="2800" dirty="0">
                <a:solidFill>
                  <a:srgbClr val="0F5494"/>
                </a:solidFill>
              </a:rPr>
              <a:t>Deadline November 2023</a:t>
            </a:r>
          </a:p>
        </p:txBody>
      </p:sp>
      <p:pic>
        <p:nvPicPr>
          <p:cNvPr id="5" name="Immagine 4">
            <a:extLst>
              <a:ext uri="{FF2B5EF4-FFF2-40B4-BE49-F238E27FC236}">
                <a16:creationId xmlns:a16="http://schemas.microsoft.com/office/drawing/2014/main" id="{5A403A28-70A1-622A-7042-C20037380709}"/>
              </a:ext>
            </a:extLst>
          </p:cNvPr>
          <p:cNvPicPr>
            <a:picLocks noChangeAspect="1"/>
          </p:cNvPicPr>
          <p:nvPr/>
        </p:nvPicPr>
        <p:blipFill>
          <a:blip r:embed="rId2"/>
          <a:stretch>
            <a:fillRect/>
          </a:stretch>
        </p:blipFill>
        <p:spPr>
          <a:xfrm>
            <a:off x="1775520" y="1268760"/>
            <a:ext cx="2971800" cy="1581150"/>
          </a:xfrm>
          <a:prstGeom prst="rect">
            <a:avLst/>
          </a:prstGeom>
        </p:spPr>
      </p:pic>
    </p:spTree>
    <p:extLst>
      <p:ext uri="{BB962C8B-B14F-4D97-AF65-F5344CB8AC3E}">
        <p14:creationId xmlns:p14="http://schemas.microsoft.com/office/powerpoint/2010/main" val="29795611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C1E9B92-16ED-44FA-B57D-91076C2E4DD9}"/>
              </a:ext>
            </a:extLst>
          </p:cNvPr>
          <p:cNvSpPr>
            <a:spLocks noGrp="1"/>
          </p:cNvSpPr>
          <p:nvPr>
            <p:ph type="sldNum" sz="quarter" idx="12"/>
          </p:nvPr>
        </p:nvSpPr>
        <p:spPr/>
        <p:txBody>
          <a:bodyPr/>
          <a:lstStyle/>
          <a:p>
            <a:pPr>
              <a:defRPr/>
            </a:pPr>
            <a:fld id="{86133261-F426-4E3C-B2AF-F6E5B7E61F25}" type="slidenum">
              <a:rPr lang="en-GB" smtClean="0"/>
              <a:pPr>
                <a:defRPr/>
              </a:pPr>
              <a:t>19</a:t>
            </a:fld>
            <a:endParaRPr lang="en-GB"/>
          </a:p>
        </p:txBody>
      </p:sp>
      <p:sp>
        <p:nvSpPr>
          <p:cNvPr id="2" name="Title 1">
            <a:extLst>
              <a:ext uri="{FF2B5EF4-FFF2-40B4-BE49-F238E27FC236}">
                <a16:creationId xmlns:a16="http://schemas.microsoft.com/office/drawing/2014/main" id="{02B990DB-3A0C-42D8-A954-63CE9D0ACFB6}"/>
              </a:ext>
            </a:extLst>
          </p:cNvPr>
          <p:cNvSpPr>
            <a:spLocks noGrp="1"/>
          </p:cNvSpPr>
          <p:nvPr>
            <p:ph type="title"/>
          </p:nvPr>
        </p:nvSpPr>
        <p:spPr>
          <a:xfrm>
            <a:off x="1364536" y="2646643"/>
            <a:ext cx="8457372" cy="782357"/>
          </a:xfrm>
        </p:spPr>
        <p:txBody>
          <a:bodyPr/>
          <a:lstStyle/>
          <a:p>
            <a:pPr algn="ctr"/>
            <a:r>
              <a:rPr lang="fr-BE" sz="4800" dirty="0">
                <a:solidFill>
                  <a:srgbClr val="004494"/>
                </a:solidFill>
              </a:rPr>
              <a:t>RNA INTERFERENCE</a:t>
            </a:r>
            <a:endParaRPr lang="en-GB" sz="4800" dirty="0">
              <a:solidFill>
                <a:srgbClr val="004494"/>
              </a:solidFill>
            </a:endParaRPr>
          </a:p>
        </p:txBody>
      </p:sp>
      <p:sp>
        <p:nvSpPr>
          <p:cNvPr id="5" name="TextBox 4">
            <a:extLst>
              <a:ext uri="{FF2B5EF4-FFF2-40B4-BE49-F238E27FC236}">
                <a16:creationId xmlns:a16="http://schemas.microsoft.com/office/drawing/2014/main" id="{F2F18916-1DB3-40AC-90B6-1D11ADD67D86}"/>
              </a:ext>
            </a:extLst>
          </p:cNvPr>
          <p:cNvSpPr txBox="1"/>
          <p:nvPr/>
        </p:nvSpPr>
        <p:spPr>
          <a:xfrm>
            <a:off x="9663281" y="332656"/>
            <a:ext cx="504056" cy="461665"/>
          </a:xfrm>
          <a:prstGeom prst="rect">
            <a:avLst/>
          </a:prstGeom>
          <a:noFill/>
        </p:spPr>
        <p:txBody>
          <a:bodyPr wrap="square" rtlCol="0">
            <a:spAutoFit/>
          </a:bodyPr>
          <a:lstStyle/>
          <a:p>
            <a:r>
              <a:rPr lang="fr-BE" sz="2400" dirty="0">
                <a:solidFill>
                  <a:srgbClr val="0F5494"/>
                </a:solidFill>
              </a:rPr>
              <a:t>*</a:t>
            </a:r>
            <a:endParaRPr lang="en-GB" sz="2400" dirty="0" err="1">
              <a:solidFill>
                <a:srgbClr val="0F5494"/>
              </a:solidFill>
            </a:endParaRPr>
          </a:p>
        </p:txBody>
      </p:sp>
    </p:spTree>
    <p:extLst>
      <p:ext uri="{BB962C8B-B14F-4D97-AF65-F5344CB8AC3E}">
        <p14:creationId xmlns:p14="http://schemas.microsoft.com/office/powerpoint/2010/main" val="551879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el 23"/>
          <p:cNvSpPr>
            <a:spLocks noGrp="1"/>
          </p:cNvSpPr>
          <p:nvPr>
            <p:ph type="title"/>
          </p:nvPr>
        </p:nvSpPr>
        <p:spPr>
          <a:xfrm>
            <a:off x="3200867" y="747465"/>
            <a:ext cx="7676249" cy="396825"/>
          </a:xfrm>
        </p:spPr>
        <p:txBody>
          <a:bodyPr vert="horz" wrap="square" lIns="0" tIns="0" rIns="0" bIns="0" numCol="1" rtlCol="0" anchor="t" anchorCtr="0" compatLnSpc="1">
            <a:prstTxWarp prst="textNoShape">
              <a:avLst/>
            </a:prstTxWarp>
            <a:noAutofit/>
          </a:bodyPr>
          <a:lstStyle/>
          <a:p>
            <a:pPr algn="l">
              <a:buFont typeface="Arial" panose="020B0604020202020204" pitchFamily="34" charset="0"/>
            </a:pPr>
            <a:r>
              <a:rPr lang="de-DE" dirty="0">
                <a:solidFill>
                  <a:srgbClr val="0F5494"/>
                </a:solidFill>
                <a:ea typeface="+mn-ea"/>
                <a:cs typeface="+mn-cs"/>
              </a:rPr>
              <a:t>New </a:t>
            </a:r>
            <a:r>
              <a:rPr lang="de-DE" dirty="0" err="1">
                <a:solidFill>
                  <a:srgbClr val="0F5494"/>
                </a:solidFill>
                <a:ea typeface="+mn-ea"/>
                <a:cs typeface="+mn-cs"/>
              </a:rPr>
              <a:t>Genomic</a:t>
            </a:r>
            <a:r>
              <a:rPr lang="de-DE" dirty="0">
                <a:solidFill>
                  <a:srgbClr val="0F5494"/>
                </a:solidFill>
                <a:ea typeface="+mn-ea"/>
                <a:cs typeface="+mn-cs"/>
              </a:rPr>
              <a:t> </a:t>
            </a:r>
            <a:r>
              <a:rPr lang="de-DE" dirty="0" err="1">
                <a:solidFill>
                  <a:srgbClr val="0F5494"/>
                </a:solidFill>
                <a:ea typeface="+mn-ea"/>
                <a:cs typeface="+mn-cs"/>
              </a:rPr>
              <a:t>Techniques</a:t>
            </a:r>
            <a:r>
              <a:rPr lang="de-DE" dirty="0">
                <a:solidFill>
                  <a:srgbClr val="0F5494"/>
                </a:solidFill>
                <a:ea typeface="+mn-ea"/>
                <a:cs typeface="+mn-cs"/>
              </a:rPr>
              <a:t> (NGT)</a:t>
            </a:r>
          </a:p>
        </p:txBody>
      </p:sp>
      <p:sp>
        <p:nvSpPr>
          <p:cNvPr id="6" name="Inhaltsplatzhalter 5"/>
          <p:cNvSpPr>
            <a:spLocks noGrp="1"/>
          </p:cNvSpPr>
          <p:nvPr>
            <p:ph type="body" sz="quarter" idx="4294967295"/>
          </p:nvPr>
        </p:nvSpPr>
        <p:spPr>
          <a:xfrm>
            <a:off x="852341" y="4344011"/>
            <a:ext cx="9513903" cy="2208663"/>
          </a:xfrm>
        </p:spPr>
        <p:txBody>
          <a:bodyPr/>
          <a:lstStyle/>
          <a:p>
            <a:pPr marL="0" indent="0">
              <a:spcAft>
                <a:spcPts val="600"/>
              </a:spcAft>
              <a:buNone/>
            </a:pPr>
            <a:r>
              <a:rPr lang="de-DE" altLang="de-DE" sz="1800" i="1" dirty="0">
                <a:solidFill>
                  <a:schemeClr val="tx1">
                    <a:lumMod val="50000"/>
                  </a:schemeClr>
                </a:solidFill>
              </a:rPr>
              <a:t>Definition </a:t>
            </a:r>
            <a:r>
              <a:rPr lang="de-DE" altLang="de-DE" sz="1800" i="1" dirty="0" err="1">
                <a:solidFill>
                  <a:schemeClr val="tx1">
                    <a:lumMod val="50000"/>
                  </a:schemeClr>
                </a:solidFill>
              </a:rPr>
              <a:t>of</a:t>
            </a:r>
            <a:r>
              <a:rPr lang="de-DE" altLang="de-DE" sz="1800" i="1" dirty="0">
                <a:solidFill>
                  <a:schemeClr val="tx1">
                    <a:lumMod val="50000"/>
                  </a:schemeClr>
                </a:solidFill>
              </a:rPr>
              <a:t> NGT:</a:t>
            </a:r>
          </a:p>
          <a:p>
            <a:pPr lvl="1">
              <a:spcAft>
                <a:spcPts val="600"/>
              </a:spcAft>
            </a:pPr>
            <a:r>
              <a:rPr lang="de-DE" altLang="de-DE" sz="1800" b="1" dirty="0" err="1">
                <a:solidFill>
                  <a:schemeClr val="tx1">
                    <a:lumMod val="50000"/>
                  </a:schemeClr>
                </a:solidFill>
              </a:rPr>
              <a:t>Techniques</a:t>
            </a:r>
            <a:r>
              <a:rPr lang="de-DE" altLang="de-DE" sz="1800" b="1" dirty="0">
                <a:solidFill>
                  <a:schemeClr val="tx1">
                    <a:lumMod val="50000"/>
                  </a:schemeClr>
                </a:solidFill>
              </a:rPr>
              <a:t> </a:t>
            </a:r>
            <a:r>
              <a:rPr lang="en-US" altLang="de-DE" sz="1800" b="1" dirty="0">
                <a:solidFill>
                  <a:schemeClr val="tx1">
                    <a:lumMod val="50000"/>
                  </a:schemeClr>
                </a:solidFill>
              </a:rPr>
              <a:t>capable of altering the genetic material of an organism that have emerged or have been mainly developed since 2001</a:t>
            </a:r>
            <a:endParaRPr lang="de-DE" altLang="de-DE" sz="1800" b="1" dirty="0">
              <a:solidFill>
                <a:schemeClr val="tx1">
                  <a:lumMod val="50000"/>
                </a:schemeClr>
              </a:solidFill>
            </a:endParaRPr>
          </a:p>
          <a:p>
            <a:pPr marL="0" indent="0">
              <a:spcAft>
                <a:spcPts val="600"/>
              </a:spcAft>
              <a:buNone/>
            </a:pPr>
            <a:r>
              <a:rPr lang="de-DE" altLang="de-DE" sz="1800" i="1" dirty="0">
                <a:solidFill>
                  <a:schemeClr val="tx1">
                    <a:lumMod val="50000"/>
                  </a:schemeClr>
                </a:solidFill>
              </a:rPr>
              <a:t>Not </a:t>
            </a:r>
            <a:r>
              <a:rPr lang="de-DE" altLang="de-DE" sz="1800" i="1" dirty="0" err="1">
                <a:solidFill>
                  <a:schemeClr val="tx1">
                    <a:lumMod val="50000"/>
                  </a:schemeClr>
                </a:solidFill>
              </a:rPr>
              <a:t>regarded</a:t>
            </a:r>
            <a:r>
              <a:rPr lang="de-DE" altLang="de-DE" sz="1800" i="1" dirty="0">
                <a:solidFill>
                  <a:schemeClr val="tx1">
                    <a:lumMod val="50000"/>
                  </a:schemeClr>
                </a:solidFill>
              </a:rPr>
              <a:t> </a:t>
            </a:r>
            <a:r>
              <a:rPr lang="de-DE" altLang="de-DE" sz="1800" i="1" dirty="0" err="1">
                <a:solidFill>
                  <a:schemeClr val="tx1">
                    <a:lumMod val="50000"/>
                  </a:schemeClr>
                </a:solidFill>
              </a:rPr>
              <a:t>as</a:t>
            </a:r>
            <a:r>
              <a:rPr lang="de-DE" altLang="de-DE" sz="1800" i="1" dirty="0">
                <a:solidFill>
                  <a:schemeClr val="tx1">
                    <a:lumMod val="50000"/>
                  </a:schemeClr>
                </a:solidFill>
              </a:rPr>
              <a:t> NGT (but </a:t>
            </a:r>
            <a:r>
              <a:rPr lang="de-DE" altLang="de-DE" sz="1800" i="1" dirty="0" err="1">
                <a:solidFill>
                  <a:schemeClr val="tx1">
                    <a:lumMod val="50000"/>
                  </a:schemeClr>
                </a:solidFill>
              </a:rPr>
              <a:t>as</a:t>
            </a:r>
            <a:r>
              <a:rPr lang="de-DE" altLang="de-DE" sz="1800" i="1" dirty="0">
                <a:solidFill>
                  <a:schemeClr val="tx1">
                    <a:lumMod val="50000"/>
                  </a:schemeClr>
                </a:solidFill>
              </a:rPr>
              <a:t> „classic </a:t>
            </a:r>
            <a:r>
              <a:rPr lang="de-DE" altLang="de-DE" sz="1800" i="1" dirty="0" err="1">
                <a:solidFill>
                  <a:schemeClr val="tx1">
                    <a:lumMod val="50000"/>
                  </a:schemeClr>
                </a:solidFill>
              </a:rPr>
              <a:t>genetic</a:t>
            </a:r>
            <a:r>
              <a:rPr lang="de-DE" altLang="de-DE" sz="1800" i="1" dirty="0">
                <a:solidFill>
                  <a:schemeClr val="tx1">
                    <a:lumMod val="50000"/>
                  </a:schemeClr>
                </a:solidFill>
              </a:rPr>
              <a:t> </a:t>
            </a:r>
            <a:r>
              <a:rPr lang="de-DE" altLang="de-DE" sz="1800" i="1" dirty="0" err="1">
                <a:solidFill>
                  <a:schemeClr val="tx1">
                    <a:lumMod val="50000"/>
                  </a:schemeClr>
                </a:solidFill>
              </a:rPr>
              <a:t>engineering</a:t>
            </a:r>
            <a:r>
              <a:rPr lang="de-DE" altLang="de-DE" sz="1800" i="1" dirty="0">
                <a:solidFill>
                  <a:schemeClr val="tx1">
                    <a:lumMod val="50000"/>
                  </a:schemeClr>
                </a:solidFill>
              </a:rPr>
              <a:t>“):</a:t>
            </a:r>
          </a:p>
          <a:p>
            <a:pPr lvl="1">
              <a:spcAft>
                <a:spcPts val="600"/>
              </a:spcAft>
            </a:pPr>
            <a:r>
              <a:rPr lang="de-DE" altLang="de-DE" sz="1800" b="1" dirty="0" err="1">
                <a:solidFill>
                  <a:schemeClr val="tx1">
                    <a:lumMod val="50000"/>
                  </a:schemeClr>
                </a:solidFill>
              </a:rPr>
              <a:t>Techniques</a:t>
            </a:r>
            <a:r>
              <a:rPr lang="de-DE" altLang="de-DE" sz="1800" b="1" dirty="0">
                <a:solidFill>
                  <a:schemeClr val="tx1">
                    <a:lumMod val="50000"/>
                  </a:schemeClr>
                </a:solidFill>
              </a:rPr>
              <a:t> </a:t>
            </a:r>
            <a:r>
              <a:rPr lang="de-DE" altLang="de-DE" sz="1800" b="1" dirty="0" err="1">
                <a:solidFill>
                  <a:schemeClr val="tx1">
                    <a:lumMod val="50000"/>
                  </a:schemeClr>
                </a:solidFill>
              </a:rPr>
              <a:t>already</a:t>
            </a:r>
            <a:r>
              <a:rPr lang="de-DE" altLang="de-DE" sz="1800" b="1" dirty="0">
                <a:solidFill>
                  <a:schemeClr val="tx1">
                    <a:lumMod val="50000"/>
                  </a:schemeClr>
                </a:solidFill>
              </a:rPr>
              <a:t> in </a:t>
            </a:r>
            <a:r>
              <a:rPr lang="de-DE" altLang="de-DE" sz="1800" b="1" dirty="0" err="1">
                <a:solidFill>
                  <a:schemeClr val="tx1">
                    <a:lumMod val="50000"/>
                  </a:schemeClr>
                </a:solidFill>
              </a:rPr>
              <a:t>use</a:t>
            </a:r>
            <a:r>
              <a:rPr lang="de-DE" altLang="de-DE" sz="1800" b="1" dirty="0">
                <a:solidFill>
                  <a:schemeClr val="tx1">
                    <a:lumMod val="50000"/>
                  </a:schemeClr>
                </a:solidFill>
              </a:rPr>
              <a:t> </a:t>
            </a:r>
            <a:r>
              <a:rPr lang="de-DE" altLang="de-DE" sz="1800" b="1" dirty="0" err="1">
                <a:solidFill>
                  <a:schemeClr val="tx1">
                    <a:lumMod val="50000"/>
                  </a:schemeClr>
                </a:solidFill>
              </a:rPr>
              <a:t>prior</a:t>
            </a:r>
            <a:r>
              <a:rPr lang="de-DE" altLang="de-DE" sz="1800" b="1" dirty="0">
                <a:solidFill>
                  <a:schemeClr val="tx1">
                    <a:lumMod val="50000"/>
                  </a:schemeClr>
                </a:solidFill>
              </a:rPr>
              <a:t> </a:t>
            </a:r>
            <a:r>
              <a:rPr lang="de-DE" altLang="de-DE" sz="1800" b="1" dirty="0" err="1">
                <a:solidFill>
                  <a:schemeClr val="tx1">
                    <a:lumMod val="50000"/>
                  </a:schemeClr>
                </a:solidFill>
              </a:rPr>
              <a:t>to</a:t>
            </a:r>
            <a:r>
              <a:rPr lang="de-DE" altLang="de-DE" sz="1800" b="1" dirty="0">
                <a:solidFill>
                  <a:schemeClr val="tx1">
                    <a:lumMod val="50000"/>
                  </a:schemeClr>
                </a:solidFill>
              </a:rPr>
              <a:t> 2001 (e.g. </a:t>
            </a:r>
            <a:r>
              <a:rPr lang="de-DE" altLang="de-DE" sz="1800" b="1" dirty="0" err="1">
                <a:solidFill>
                  <a:schemeClr val="tx1">
                    <a:lumMod val="50000"/>
                  </a:schemeClr>
                </a:solidFill>
              </a:rPr>
              <a:t>Modified</a:t>
            </a:r>
            <a:r>
              <a:rPr lang="de-DE" altLang="de-DE" sz="1800" b="1" dirty="0">
                <a:solidFill>
                  <a:schemeClr val="tx1">
                    <a:lumMod val="50000"/>
                  </a:schemeClr>
                </a:solidFill>
              </a:rPr>
              <a:t> Ti-</a:t>
            </a:r>
            <a:r>
              <a:rPr lang="de-DE" altLang="de-DE" sz="1800" b="1" dirty="0" err="1">
                <a:solidFill>
                  <a:schemeClr val="tx1">
                    <a:lumMod val="50000"/>
                  </a:schemeClr>
                </a:solidFill>
              </a:rPr>
              <a:t>plasmids</a:t>
            </a:r>
            <a:r>
              <a:rPr lang="de-DE" altLang="de-DE" sz="1800" b="1" dirty="0">
                <a:solidFill>
                  <a:schemeClr val="tx1">
                    <a:lumMod val="50000"/>
                  </a:schemeClr>
                </a:solidFill>
              </a:rPr>
              <a:t>, </a:t>
            </a:r>
            <a:r>
              <a:rPr lang="de-DE" altLang="de-DE" sz="1800" b="1" dirty="0" err="1">
                <a:solidFill>
                  <a:schemeClr val="tx1">
                    <a:lumMod val="50000"/>
                  </a:schemeClr>
                </a:solidFill>
              </a:rPr>
              <a:t>foreign</a:t>
            </a:r>
            <a:r>
              <a:rPr lang="de-DE" altLang="de-DE" sz="1800" b="1" dirty="0">
                <a:solidFill>
                  <a:schemeClr val="tx1">
                    <a:lumMod val="50000"/>
                  </a:schemeClr>
                </a:solidFill>
              </a:rPr>
              <a:t> genes)</a:t>
            </a:r>
          </a:p>
        </p:txBody>
      </p:sp>
      <p:sp>
        <p:nvSpPr>
          <p:cNvPr id="3" name="Ovale 2">
            <a:extLst>
              <a:ext uri="{FF2B5EF4-FFF2-40B4-BE49-F238E27FC236}">
                <a16:creationId xmlns:a16="http://schemas.microsoft.com/office/drawing/2014/main" id="{DC049796-13EB-8B50-C229-1DE1F01A7B0E}"/>
              </a:ext>
            </a:extLst>
          </p:cNvPr>
          <p:cNvSpPr/>
          <p:nvPr/>
        </p:nvSpPr>
        <p:spPr>
          <a:xfrm>
            <a:off x="6347619" y="1638156"/>
            <a:ext cx="2592288" cy="1008112"/>
          </a:xfrm>
          <a:prstGeom prst="ellipse">
            <a:avLst/>
          </a:prstGeom>
          <a:solidFill>
            <a:srgbClr val="AFC651"/>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it-IT"/>
          </a:p>
        </p:txBody>
      </p:sp>
      <p:sp>
        <p:nvSpPr>
          <p:cNvPr id="4" name="CasellaDiTesto 3">
            <a:extLst>
              <a:ext uri="{FF2B5EF4-FFF2-40B4-BE49-F238E27FC236}">
                <a16:creationId xmlns:a16="http://schemas.microsoft.com/office/drawing/2014/main" id="{99B3424C-31E2-C62F-AD12-AB6D829E9F0E}"/>
              </a:ext>
            </a:extLst>
          </p:cNvPr>
          <p:cNvSpPr txBox="1"/>
          <p:nvPr/>
        </p:nvSpPr>
        <p:spPr>
          <a:xfrm>
            <a:off x="7211715" y="1726713"/>
            <a:ext cx="1728192" cy="830997"/>
          </a:xfrm>
          <a:prstGeom prst="rect">
            <a:avLst/>
          </a:prstGeom>
          <a:noFill/>
        </p:spPr>
        <p:txBody>
          <a:bodyPr wrap="square" rtlCol="0">
            <a:spAutoFit/>
          </a:bodyPr>
          <a:lstStyle/>
          <a:p>
            <a:r>
              <a:rPr lang="it-IT" sz="2400" dirty="0">
                <a:solidFill>
                  <a:schemeClr val="bg1"/>
                </a:solidFill>
              </a:rPr>
              <a:t>5 </a:t>
            </a:r>
            <a:r>
              <a:rPr lang="it-IT" sz="2400" dirty="0" err="1">
                <a:solidFill>
                  <a:schemeClr val="bg1"/>
                </a:solidFill>
              </a:rPr>
              <a:t>July</a:t>
            </a:r>
            <a:r>
              <a:rPr lang="it-IT" sz="2400" dirty="0">
                <a:solidFill>
                  <a:schemeClr val="bg1"/>
                </a:solidFill>
              </a:rPr>
              <a:t> 2023</a:t>
            </a:r>
          </a:p>
        </p:txBody>
      </p:sp>
      <p:pic>
        <p:nvPicPr>
          <p:cNvPr id="8" name="Immagine 7">
            <a:extLst>
              <a:ext uri="{FF2B5EF4-FFF2-40B4-BE49-F238E27FC236}">
                <a16:creationId xmlns:a16="http://schemas.microsoft.com/office/drawing/2014/main" id="{8E1946C5-0103-D224-376E-0FD8E3D2DAEC}"/>
              </a:ext>
            </a:extLst>
          </p:cNvPr>
          <p:cNvPicPr>
            <a:picLocks noChangeAspect="1"/>
          </p:cNvPicPr>
          <p:nvPr/>
        </p:nvPicPr>
        <p:blipFill>
          <a:blip r:embed="rId3"/>
          <a:stretch>
            <a:fillRect/>
          </a:stretch>
        </p:blipFill>
        <p:spPr>
          <a:xfrm>
            <a:off x="825623" y="1509203"/>
            <a:ext cx="4643022" cy="2812613"/>
          </a:xfrm>
          <a:prstGeom prst="rect">
            <a:avLst/>
          </a:prstGeom>
        </p:spPr>
      </p:pic>
      <p:sp>
        <p:nvSpPr>
          <p:cNvPr id="2" name="CasellaDiTesto 1">
            <a:extLst>
              <a:ext uri="{FF2B5EF4-FFF2-40B4-BE49-F238E27FC236}">
                <a16:creationId xmlns:a16="http://schemas.microsoft.com/office/drawing/2014/main" id="{3C94F32A-831B-CD4A-4712-DA0A128E3C84}"/>
              </a:ext>
            </a:extLst>
          </p:cNvPr>
          <p:cNvSpPr txBox="1"/>
          <p:nvPr/>
        </p:nvSpPr>
        <p:spPr>
          <a:xfrm>
            <a:off x="6240016" y="2996953"/>
            <a:ext cx="3960440" cy="830997"/>
          </a:xfrm>
          <a:prstGeom prst="rect">
            <a:avLst/>
          </a:prstGeom>
          <a:noFill/>
        </p:spPr>
        <p:txBody>
          <a:bodyPr wrap="square" rtlCol="0">
            <a:spAutoFit/>
          </a:bodyPr>
          <a:lstStyle/>
          <a:p>
            <a:r>
              <a:rPr lang="en-US" sz="1600" dirty="0">
                <a:solidFill>
                  <a:srgbClr val="111111"/>
                </a:solidFill>
                <a:latin typeface="-apple-system"/>
              </a:rPr>
              <a:t>The proposal is part of a package of legislative proposals to support the EU’s Farm to Fork and Biodiversity strategies.</a:t>
            </a:r>
            <a:endParaRPr lang="it-IT" sz="5400" dirty="0" err="1">
              <a:solidFill>
                <a:srgbClr val="0F5494"/>
              </a:solidFill>
            </a:endParaRPr>
          </a:p>
        </p:txBody>
      </p:sp>
      <p:sp>
        <p:nvSpPr>
          <p:cNvPr id="5" name="Slide Number Placeholder 4">
            <a:extLst>
              <a:ext uri="{FF2B5EF4-FFF2-40B4-BE49-F238E27FC236}">
                <a16:creationId xmlns:a16="http://schemas.microsoft.com/office/drawing/2014/main" id="{889B1A8F-547D-E549-0B95-ADA9681BB1D0}"/>
              </a:ext>
            </a:extLst>
          </p:cNvPr>
          <p:cNvSpPr>
            <a:spLocks noGrp="1"/>
          </p:cNvSpPr>
          <p:nvPr>
            <p:ph type="sldNum" sz="quarter" idx="12"/>
          </p:nvPr>
        </p:nvSpPr>
        <p:spPr/>
        <p:txBody>
          <a:bodyPr/>
          <a:lstStyle/>
          <a:p>
            <a:fld id="{F46C79FD-C571-418B-AB0F-5EE936C85276}" type="slidenum">
              <a:rPr lang="en-GB" smtClean="0"/>
              <a:t>2</a:t>
            </a:fld>
            <a:endParaRPr lang="en-GB"/>
          </a:p>
        </p:txBody>
      </p:sp>
    </p:spTree>
    <p:extLst>
      <p:ext uri="{BB962C8B-B14F-4D97-AF65-F5344CB8AC3E}">
        <p14:creationId xmlns:p14="http://schemas.microsoft.com/office/powerpoint/2010/main" val="3056379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5389" y="2040677"/>
            <a:ext cx="5419452" cy="4975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5" name="CasellaDiTesto 3"/>
          <p:cNvSpPr txBox="1">
            <a:spLocks noChangeArrowheads="1"/>
          </p:cNvSpPr>
          <p:nvPr/>
        </p:nvSpPr>
        <p:spPr bwMode="auto">
          <a:xfrm>
            <a:off x="816746" y="1209112"/>
            <a:ext cx="11052697" cy="1007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02" tIns="41451" rIns="82902" bIns="41451">
            <a:spAutoFit/>
          </a:bodyPr>
          <a:lstStyle/>
          <a:p>
            <a:pPr algn="just" defTabSz="913548"/>
            <a:r>
              <a:rPr lang="it-IT" altLang="it-IT" sz="2000" dirty="0">
                <a:solidFill>
                  <a:srgbClr val="000000"/>
                </a:solidFill>
              </a:rPr>
              <a:t>RNA </a:t>
            </a:r>
            <a:r>
              <a:rPr lang="it-IT" altLang="it-IT" sz="2000" dirty="0" err="1">
                <a:solidFill>
                  <a:srgbClr val="000000"/>
                </a:solidFill>
              </a:rPr>
              <a:t>interference</a:t>
            </a:r>
            <a:r>
              <a:rPr lang="it-IT" altLang="it-IT" sz="2000" dirty="0">
                <a:solidFill>
                  <a:srgbClr val="000000"/>
                </a:solidFill>
              </a:rPr>
              <a:t> </a:t>
            </a:r>
            <a:r>
              <a:rPr lang="it-IT" altLang="it-IT" sz="2000" dirty="0" err="1">
                <a:solidFill>
                  <a:srgbClr val="000000"/>
                </a:solidFill>
              </a:rPr>
              <a:t>is</a:t>
            </a:r>
            <a:r>
              <a:rPr lang="it-IT" altLang="it-IT" sz="2000" dirty="0">
                <a:solidFill>
                  <a:srgbClr val="000000"/>
                </a:solidFill>
              </a:rPr>
              <a:t> a </a:t>
            </a:r>
            <a:r>
              <a:rPr lang="it-IT" altLang="it-IT" sz="2000" dirty="0" err="1">
                <a:solidFill>
                  <a:srgbClr val="000000"/>
                </a:solidFill>
              </a:rPr>
              <a:t>natural</a:t>
            </a:r>
            <a:r>
              <a:rPr lang="it-IT" altLang="it-IT" sz="2000" dirty="0">
                <a:solidFill>
                  <a:srgbClr val="000000"/>
                </a:solidFill>
              </a:rPr>
              <a:t> </a:t>
            </a:r>
            <a:r>
              <a:rPr lang="it-IT" altLang="it-IT" sz="2000" dirty="0" err="1">
                <a:solidFill>
                  <a:srgbClr val="000000"/>
                </a:solidFill>
              </a:rPr>
              <a:t>mechanism</a:t>
            </a:r>
            <a:r>
              <a:rPr lang="it-IT" altLang="it-IT" sz="2000" dirty="0">
                <a:solidFill>
                  <a:srgbClr val="000000"/>
                </a:solidFill>
              </a:rPr>
              <a:t> </a:t>
            </a:r>
            <a:r>
              <a:rPr lang="it-IT" altLang="it-IT" sz="2000" dirty="0" err="1">
                <a:solidFill>
                  <a:srgbClr val="000000"/>
                </a:solidFill>
              </a:rPr>
              <a:t>used</a:t>
            </a:r>
            <a:r>
              <a:rPr lang="it-IT" altLang="it-IT" sz="2000" dirty="0">
                <a:solidFill>
                  <a:srgbClr val="000000"/>
                </a:solidFill>
              </a:rPr>
              <a:t> </a:t>
            </a:r>
            <a:r>
              <a:rPr lang="it-IT" altLang="it-IT" sz="2000" dirty="0" err="1">
                <a:solidFill>
                  <a:srgbClr val="000000"/>
                </a:solidFill>
              </a:rPr>
              <a:t>as</a:t>
            </a:r>
            <a:r>
              <a:rPr lang="it-IT" altLang="it-IT" sz="2000" dirty="0">
                <a:solidFill>
                  <a:srgbClr val="000000"/>
                </a:solidFill>
              </a:rPr>
              <a:t> a </a:t>
            </a:r>
            <a:r>
              <a:rPr lang="it-IT" altLang="it-IT" sz="2000" dirty="0" err="1">
                <a:solidFill>
                  <a:srgbClr val="000000"/>
                </a:solidFill>
              </a:rPr>
              <a:t>defence</a:t>
            </a:r>
            <a:r>
              <a:rPr lang="it-IT" altLang="it-IT" sz="2000" dirty="0">
                <a:solidFill>
                  <a:srgbClr val="000000"/>
                </a:solidFill>
              </a:rPr>
              <a:t> </a:t>
            </a:r>
            <a:r>
              <a:rPr lang="it-IT" altLang="it-IT" sz="2000" dirty="0" err="1">
                <a:solidFill>
                  <a:srgbClr val="000000"/>
                </a:solidFill>
              </a:rPr>
              <a:t>against</a:t>
            </a:r>
            <a:r>
              <a:rPr lang="it-IT" altLang="it-IT" sz="2000" dirty="0">
                <a:solidFill>
                  <a:srgbClr val="000000"/>
                </a:solidFill>
              </a:rPr>
              <a:t> </a:t>
            </a:r>
            <a:r>
              <a:rPr lang="it-IT" altLang="it-IT" sz="2000" dirty="0" err="1">
                <a:solidFill>
                  <a:srgbClr val="000000"/>
                </a:solidFill>
              </a:rPr>
              <a:t>invading</a:t>
            </a:r>
            <a:r>
              <a:rPr lang="it-IT" altLang="it-IT" sz="2000" dirty="0">
                <a:solidFill>
                  <a:srgbClr val="000000"/>
                </a:solidFill>
              </a:rPr>
              <a:t> </a:t>
            </a:r>
            <a:r>
              <a:rPr lang="it-IT" altLang="it-IT" sz="2000" dirty="0" err="1">
                <a:solidFill>
                  <a:srgbClr val="000000"/>
                </a:solidFill>
              </a:rPr>
              <a:t>nucleic</a:t>
            </a:r>
            <a:r>
              <a:rPr lang="it-IT" altLang="it-IT" sz="2000" dirty="0">
                <a:solidFill>
                  <a:srgbClr val="000000"/>
                </a:solidFill>
              </a:rPr>
              <a:t> </a:t>
            </a:r>
            <a:r>
              <a:rPr lang="it-IT" altLang="it-IT" sz="2000" dirty="0" err="1">
                <a:solidFill>
                  <a:srgbClr val="000000"/>
                </a:solidFill>
              </a:rPr>
              <a:t>acids</a:t>
            </a:r>
            <a:r>
              <a:rPr lang="it-IT" altLang="it-IT" sz="2000" dirty="0">
                <a:solidFill>
                  <a:srgbClr val="000000"/>
                </a:solidFill>
              </a:rPr>
              <a:t>, e.g. </a:t>
            </a:r>
            <a:r>
              <a:rPr lang="it-IT" altLang="it-IT" sz="2000" dirty="0" err="1">
                <a:solidFill>
                  <a:srgbClr val="000000"/>
                </a:solidFill>
              </a:rPr>
              <a:t>viruses</a:t>
            </a:r>
            <a:r>
              <a:rPr lang="it-IT" altLang="it-IT" sz="2000" dirty="0">
                <a:solidFill>
                  <a:srgbClr val="000000"/>
                </a:solidFill>
              </a:rPr>
              <a:t>, or for </a:t>
            </a:r>
            <a:r>
              <a:rPr lang="it-IT" altLang="it-IT" sz="2000" dirty="0" err="1">
                <a:solidFill>
                  <a:srgbClr val="000000"/>
                </a:solidFill>
              </a:rPr>
              <a:t>internal</a:t>
            </a:r>
            <a:r>
              <a:rPr lang="it-IT" altLang="it-IT" sz="2000" dirty="0">
                <a:solidFill>
                  <a:srgbClr val="000000"/>
                </a:solidFill>
              </a:rPr>
              <a:t> gene </a:t>
            </a:r>
            <a:r>
              <a:rPr lang="it-IT" altLang="it-IT" sz="2000" dirty="0" err="1">
                <a:solidFill>
                  <a:srgbClr val="000000"/>
                </a:solidFill>
              </a:rPr>
              <a:t>expression</a:t>
            </a:r>
            <a:r>
              <a:rPr lang="it-IT" altLang="it-IT" sz="2000" dirty="0">
                <a:solidFill>
                  <a:srgbClr val="000000"/>
                </a:solidFill>
              </a:rPr>
              <a:t> </a:t>
            </a:r>
            <a:r>
              <a:rPr lang="it-IT" altLang="it-IT" sz="2000" dirty="0" err="1">
                <a:solidFill>
                  <a:srgbClr val="000000"/>
                </a:solidFill>
              </a:rPr>
              <a:t>regulation</a:t>
            </a:r>
            <a:r>
              <a:rPr lang="it-IT" altLang="it-IT" sz="2000" dirty="0">
                <a:solidFill>
                  <a:srgbClr val="000000"/>
                </a:solidFill>
              </a:rPr>
              <a:t>, </a:t>
            </a:r>
            <a:r>
              <a:rPr lang="it-IT" altLang="it-IT" sz="2000" dirty="0" err="1">
                <a:solidFill>
                  <a:srgbClr val="000000"/>
                </a:solidFill>
              </a:rPr>
              <a:t>leading</a:t>
            </a:r>
            <a:r>
              <a:rPr lang="it-IT" altLang="it-IT" sz="2000" dirty="0">
                <a:solidFill>
                  <a:srgbClr val="000000"/>
                </a:solidFill>
              </a:rPr>
              <a:t> to post-</a:t>
            </a:r>
            <a:r>
              <a:rPr lang="it-IT" altLang="it-IT" sz="2000" dirty="0" err="1">
                <a:solidFill>
                  <a:srgbClr val="000000"/>
                </a:solidFill>
              </a:rPr>
              <a:t>transcriptional</a:t>
            </a:r>
            <a:r>
              <a:rPr lang="it-IT" altLang="it-IT" sz="2000" dirty="0">
                <a:solidFill>
                  <a:srgbClr val="000000"/>
                </a:solidFill>
              </a:rPr>
              <a:t> </a:t>
            </a:r>
            <a:r>
              <a:rPr lang="it-IT" altLang="it-IT" sz="2000" dirty="0" err="1">
                <a:solidFill>
                  <a:srgbClr val="000000"/>
                </a:solidFill>
              </a:rPr>
              <a:t>silencing</a:t>
            </a:r>
            <a:r>
              <a:rPr lang="it-IT" altLang="it-IT" sz="2000" dirty="0">
                <a:solidFill>
                  <a:srgbClr val="000000"/>
                </a:solidFill>
              </a:rPr>
              <a:t> of a </a:t>
            </a:r>
            <a:r>
              <a:rPr lang="it-IT" altLang="it-IT" sz="2000" dirty="0" err="1">
                <a:solidFill>
                  <a:srgbClr val="000000"/>
                </a:solidFill>
              </a:rPr>
              <a:t>protein</a:t>
            </a:r>
            <a:r>
              <a:rPr lang="it-IT" altLang="it-IT" sz="2000" dirty="0">
                <a:solidFill>
                  <a:srgbClr val="000000"/>
                </a:solidFill>
              </a:rPr>
              <a:t> with appropriate base </a:t>
            </a:r>
            <a:r>
              <a:rPr lang="it-IT" altLang="it-IT" sz="2000" dirty="0" err="1">
                <a:solidFill>
                  <a:srgbClr val="000000"/>
                </a:solidFill>
              </a:rPr>
              <a:t>complementarity</a:t>
            </a:r>
            <a:endParaRPr lang="it-IT" altLang="it-IT" sz="2000" dirty="0">
              <a:solidFill>
                <a:srgbClr val="000000"/>
              </a:solidFill>
            </a:endParaRPr>
          </a:p>
        </p:txBody>
      </p:sp>
      <p:sp>
        <p:nvSpPr>
          <p:cNvPr id="3076" name="Titolo 4"/>
          <p:cNvSpPr>
            <a:spLocks noGrp="1"/>
          </p:cNvSpPr>
          <p:nvPr>
            <p:ph type="title"/>
          </p:nvPr>
        </p:nvSpPr>
        <p:spPr>
          <a:xfrm>
            <a:off x="3028950" y="482860"/>
            <a:ext cx="8457372" cy="759079"/>
          </a:xfrm>
        </p:spPr>
        <p:txBody>
          <a:bodyPr/>
          <a:lstStyle/>
          <a:p>
            <a:pPr eaLnBrk="1" hangingPunct="1"/>
            <a:r>
              <a:rPr lang="it-IT" altLang="it-IT" b="1" dirty="0" err="1">
                <a:solidFill>
                  <a:srgbClr val="004494"/>
                </a:solidFill>
              </a:rPr>
              <a:t>Discovery</a:t>
            </a:r>
            <a:r>
              <a:rPr lang="it-IT" altLang="it-IT" b="1" dirty="0">
                <a:solidFill>
                  <a:srgbClr val="004494"/>
                </a:solidFill>
              </a:rPr>
              <a:t> of RNA </a:t>
            </a:r>
            <a:r>
              <a:rPr lang="it-IT" altLang="it-IT" b="1" dirty="0" err="1">
                <a:solidFill>
                  <a:srgbClr val="004494"/>
                </a:solidFill>
              </a:rPr>
              <a:t>interference</a:t>
            </a:r>
            <a:endParaRPr lang="it-IT" altLang="it-IT" b="1" dirty="0">
              <a:solidFill>
                <a:srgbClr val="004494"/>
              </a:solidFill>
            </a:endParaRPr>
          </a:p>
        </p:txBody>
      </p:sp>
      <p:pic>
        <p:nvPicPr>
          <p:cNvPr id="3077" name="Immagin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1750" y="2222428"/>
            <a:ext cx="1447200" cy="1608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CasellaDiTesto 2"/>
          <p:cNvSpPr txBox="1">
            <a:spLocks noChangeArrowheads="1"/>
          </p:cNvSpPr>
          <p:nvPr/>
        </p:nvSpPr>
        <p:spPr bwMode="auto">
          <a:xfrm>
            <a:off x="1525440" y="3890935"/>
            <a:ext cx="2482560" cy="63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02" tIns="41451" rIns="82902" bIns="41451">
            <a:spAutoFit/>
          </a:bodyPr>
          <a:lstStyle/>
          <a:p>
            <a:pPr defTabSz="913548"/>
            <a:r>
              <a:rPr lang="it-IT" altLang="it-IT" dirty="0">
                <a:solidFill>
                  <a:srgbClr val="000000"/>
                </a:solidFill>
                <a:latin typeface="Calibri"/>
              </a:rPr>
              <a:t>Craig Mello &amp; Andrew </a:t>
            </a:r>
            <a:r>
              <a:rPr lang="it-IT" altLang="it-IT" dirty="0" err="1">
                <a:solidFill>
                  <a:srgbClr val="000000"/>
                </a:solidFill>
                <a:latin typeface="Calibri"/>
              </a:rPr>
              <a:t>Fire</a:t>
            </a:r>
            <a:r>
              <a:rPr lang="it-IT" altLang="it-IT" dirty="0">
                <a:solidFill>
                  <a:srgbClr val="000000"/>
                </a:solidFill>
                <a:latin typeface="Calibri"/>
              </a:rPr>
              <a:t> 1998</a:t>
            </a:r>
          </a:p>
        </p:txBody>
      </p:sp>
      <p:pic>
        <p:nvPicPr>
          <p:cNvPr id="3079" name="Immagine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7420" y="4929055"/>
            <a:ext cx="1441440" cy="122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CasellaDiTesto 5"/>
          <p:cNvSpPr txBox="1">
            <a:spLocks noChangeArrowheads="1"/>
          </p:cNvSpPr>
          <p:nvPr/>
        </p:nvSpPr>
        <p:spPr bwMode="auto">
          <a:xfrm>
            <a:off x="1525440" y="6103660"/>
            <a:ext cx="1958400" cy="63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02" tIns="41451" rIns="82902" bIns="41451">
            <a:spAutoFit/>
          </a:bodyPr>
          <a:lstStyle/>
          <a:p>
            <a:pPr defTabSz="913548"/>
            <a:r>
              <a:rPr lang="en-US" altLang="it-IT">
                <a:solidFill>
                  <a:srgbClr val="000000"/>
                </a:solidFill>
                <a:latin typeface="Calibri"/>
              </a:rPr>
              <a:t>Caenorhabditis elegans</a:t>
            </a:r>
            <a:endParaRPr lang="it-IT" altLang="it-IT">
              <a:solidFill>
                <a:srgbClr val="000000"/>
              </a:solidFill>
              <a:latin typeface="Calibri"/>
            </a:endParaRPr>
          </a:p>
        </p:txBody>
      </p:sp>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393955">
            <a:off x="6320537" y="3505398"/>
            <a:ext cx="590000" cy="1718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sellaDiTesto 3"/>
          <p:cNvSpPr txBox="1"/>
          <p:nvPr/>
        </p:nvSpPr>
        <p:spPr>
          <a:xfrm rot="20525369">
            <a:off x="7392842" y="4009765"/>
            <a:ext cx="1560704" cy="1323439"/>
          </a:xfrm>
          <a:prstGeom prst="rect">
            <a:avLst/>
          </a:prstGeom>
          <a:noFill/>
        </p:spPr>
        <p:txBody>
          <a:bodyPr wrap="square" rtlCol="0">
            <a:spAutoFit/>
          </a:bodyPr>
          <a:lstStyle/>
          <a:p>
            <a:pPr defTabSz="913548"/>
            <a:r>
              <a:rPr lang="it-IT" sz="8000" dirty="0">
                <a:solidFill>
                  <a:srgbClr val="00CC99">
                    <a:lumMod val="75000"/>
                  </a:srgbClr>
                </a:solidFill>
                <a:latin typeface="Calibri"/>
              </a:rPr>
              <a:t>X</a:t>
            </a:r>
          </a:p>
        </p:txBody>
      </p:sp>
      <p:sp>
        <p:nvSpPr>
          <p:cNvPr id="5" name="CasellaDiTesto 4"/>
          <p:cNvSpPr txBox="1"/>
          <p:nvPr/>
        </p:nvSpPr>
        <p:spPr>
          <a:xfrm rot="19996350">
            <a:off x="5087888" y="4769224"/>
            <a:ext cx="992992" cy="369332"/>
          </a:xfrm>
          <a:prstGeom prst="rect">
            <a:avLst/>
          </a:prstGeom>
          <a:noFill/>
        </p:spPr>
        <p:txBody>
          <a:bodyPr wrap="square" rtlCol="0">
            <a:spAutoFit/>
          </a:bodyPr>
          <a:lstStyle/>
          <a:p>
            <a:pPr defTabSz="913548"/>
            <a:r>
              <a:rPr lang="it-IT" dirty="0" err="1">
                <a:solidFill>
                  <a:srgbClr val="000000"/>
                </a:solidFill>
                <a:latin typeface="Calibri"/>
              </a:rPr>
              <a:t>dsRNA</a:t>
            </a:r>
            <a:endParaRPr lang="it-IT" dirty="0">
              <a:solidFill>
                <a:srgbClr val="000000"/>
              </a:solidFill>
              <a:latin typeface="Calibri"/>
            </a:endParaRPr>
          </a:p>
        </p:txBody>
      </p:sp>
      <p:sp>
        <p:nvSpPr>
          <p:cNvPr id="2" name="Slide Number Placeholder 1">
            <a:extLst>
              <a:ext uri="{FF2B5EF4-FFF2-40B4-BE49-F238E27FC236}">
                <a16:creationId xmlns:a16="http://schemas.microsoft.com/office/drawing/2014/main" id="{0E008117-60C3-ACAB-3257-4427ED381F46}"/>
              </a:ext>
            </a:extLst>
          </p:cNvPr>
          <p:cNvSpPr>
            <a:spLocks noGrp="1"/>
          </p:cNvSpPr>
          <p:nvPr>
            <p:ph type="sldNum" sz="quarter" idx="12"/>
          </p:nvPr>
        </p:nvSpPr>
        <p:spPr/>
        <p:txBody>
          <a:bodyPr/>
          <a:lstStyle/>
          <a:p>
            <a:fld id="{F46C79FD-C571-418B-AB0F-5EE936C85276}" type="slidenum">
              <a:rPr lang="en-GB" smtClean="0"/>
              <a:t>20</a:t>
            </a:fld>
            <a:endParaRPr lang="en-GB"/>
          </a:p>
        </p:txBody>
      </p:sp>
    </p:spTree>
    <p:extLst>
      <p:ext uri="{BB962C8B-B14F-4D97-AF65-F5344CB8AC3E}">
        <p14:creationId xmlns:p14="http://schemas.microsoft.com/office/powerpoint/2010/main" val="3983795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fade">
                                      <p:cBhvr>
                                        <p:cTn id="10" dur="500"/>
                                        <p:tgtEl>
                                          <p:spTgt spid="205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rnaiweb.com/images/RNAi/RNA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079" y="1278385"/>
            <a:ext cx="4520160" cy="566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CasellaDiTesto 3"/>
          <p:cNvSpPr txBox="1">
            <a:spLocks noChangeArrowheads="1"/>
          </p:cNvSpPr>
          <p:nvPr/>
        </p:nvSpPr>
        <p:spPr bwMode="auto">
          <a:xfrm>
            <a:off x="6305891" y="1126588"/>
            <a:ext cx="4763029" cy="5716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02" tIns="41451" rIns="82902" bIns="41451">
            <a:spAutoFit/>
          </a:bodyPr>
          <a:lstStyle/>
          <a:p>
            <a:pPr algn="just" defTabSz="913548">
              <a:spcAft>
                <a:spcPts val="600"/>
              </a:spcAft>
              <a:buClr>
                <a:srgbClr val="000000"/>
              </a:buClr>
              <a:buSzPct val="100000"/>
            </a:pPr>
            <a:r>
              <a:rPr lang="en-US" altLang="it-IT" sz="1600" dirty="0">
                <a:solidFill>
                  <a:srgbClr val="000000"/>
                </a:solidFill>
                <a:latin typeface="Arial" charset="0"/>
              </a:rPr>
              <a:t>On entering the cell, </a:t>
            </a:r>
            <a:r>
              <a:rPr lang="en-US" altLang="it-IT" sz="1600" u="sng" dirty="0">
                <a:solidFill>
                  <a:srgbClr val="000000"/>
                </a:solidFill>
                <a:latin typeface="Arial" charset="0"/>
              </a:rPr>
              <a:t>endogenously transcribed or exogenously introduced </a:t>
            </a:r>
            <a:r>
              <a:rPr lang="en-US" altLang="it-IT" sz="1600" dirty="0">
                <a:solidFill>
                  <a:srgbClr val="000000"/>
                </a:solidFill>
                <a:latin typeface="Arial" charset="0"/>
              </a:rPr>
              <a:t>long dsRNA acts as a trigger of the RNAi process.</a:t>
            </a:r>
          </a:p>
          <a:p>
            <a:pPr algn="just" defTabSz="913548">
              <a:spcAft>
                <a:spcPts val="600"/>
              </a:spcAft>
              <a:buClr>
                <a:srgbClr val="000000"/>
              </a:buClr>
              <a:buSzPct val="100000"/>
            </a:pPr>
            <a:endParaRPr lang="en-US" altLang="it-IT" sz="1600" dirty="0">
              <a:solidFill>
                <a:srgbClr val="000000"/>
              </a:solidFill>
              <a:latin typeface="Arial" charset="0"/>
            </a:endParaRPr>
          </a:p>
          <a:p>
            <a:pPr algn="just" defTabSz="913548">
              <a:spcAft>
                <a:spcPts val="600"/>
              </a:spcAft>
              <a:buClr>
                <a:srgbClr val="000000"/>
              </a:buClr>
              <a:buSzPct val="100000"/>
            </a:pPr>
            <a:r>
              <a:rPr lang="en-US" sz="1600" dirty="0">
                <a:solidFill>
                  <a:srgbClr val="000000"/>
                </a:solidFill>
                <a:latin typeface="Arial"/>
              </a:rPr>
              <a:t>Long dsRNA are first processed by the </a:t>
            </a:r>
            <a:r>
              <a:rPr lang="en-US" sz="1600" dirty="0" err="1">
                <a:solidFill>
                  <a:srgbClr val="000000"/>
                </a:solidFill>
                <a:latin typeface="Arial"/>
              </a:rPr>
              <a:t>RNAse</a:t>
            </a:r>
            <a:r>
              <a:rPr lang="en-US" sz="1600" dirty="0">
                <a:solidFill>
                  <a:srgbClr val="000000"/>
                </a:solidFill>
                <a:latin typeface="Arial"/>
              </a:rPr>
              <a:t> III enzyme Dicer in an ATP-dependent reaction. </a:t>
            </a:r>
            <a:r>
              <a:rPr lang="en-US" sz="1600" dirty="0">
                <a:solidFill>
                  <a:srgbClr val="000000"/>
                </a:solidFill>
                <a:latin typeface="Arial" panose="020B0604020202020204" pitchFamily="34" charset="0"/>
                <a:cs typeface="Arial" panose="020B0604020202020204" pitchFamily="34" charset="0"/>
              </a:rPr>
              <a:t>Dicer processes long dsRNA into 21-23 </a:t>
            </a:r>
            <a:r>
              <a:rPr lang="en-US" sz="1600" dirty="0" err="1">
                <a:solidFill>
                  <a:srgbClr val="000000"/>
                </a:solidFill>
                <a:latin typeface="Arial" panose="020B0604020202020204" pitchFamily="34" charset="0"/>
                <a:cs typeface="Arial" panose="020B0604020202020204" pitchFamily="34" charset="0"/>
              </a:rPr>
              <a:t>nt</a:t>
            </a:r>
            <a:r>
              <a:rPr lang="en-US" sz="1600" dirty="0">
                <a:solidFill>
                  <a:srgbClr val="000000"/>
                </a:solidFill>
                <a:latin typeface="Arial" panose="020B0604020202020204" pitchFamily="34" charset="0"/>
                <a:cs typeface="Arial" panose="020B0604020202020204" pitchFamily="34" charset="0"/>
              </a:rPr>
              <a:t> siRNA with 2-nt 3' overhangs. </a:t>
            </a:r>
          </a:p>
          <a:p>
            <a:pPr algn="just" defTabSz="913548">
              <a:spcAft>
                <a:spcPts val="600"/>
              </a:spcAft>
              <a:buClr>
                <a:srgbClr val="000000"/>
              </a:buClr>
              <a:buSzPct val="100000"/>
            </a:pPr>
            <a:endParaRPr lang="en-US" sz="1600" dirty="0">
              <a:solidFill>
                <a:srgbClr val="000000"/>
              </a:solidFill>
              <a:latin typeface="Arial" panose="020B0604020202020204" pitchFamily="34" charset="0"/>
              <a:cs typeface="Arial" panose="020B0604020202020204" pitchFamily="34" charset="0"/>
            </a:endParaRPr>
          </a:p>
          <a:p>
            <a:pPr algn="just" defTabSz="913548">
              <a:spcAft>
                <a:spcPts val="600"/>
              </a:spcAft>
              <a:buClr>
                <a:srgbClr val="000000"/>
              </a:buClr>
              <a:buSzPct val="100000"/>
            </a:pPr>
            <a:r>
              <a:rPr lang="en-US" altLang="it-IT" sz="1600" dirty="0">
                <a:solidFill>
                  <a:srgbClr val="000000"/>
                </a:solidFill>
                <a:latin typeface="Arial" charset="0"/>
                <a:cs typeface="Arial" charset="0"/>
              </a:rPr>
              <a:t>The siRNA are incorporated into the RNA-induced silencing complex (RISC) which consists of an </a:t>
            </a:r>
            <a:r>
              <a:rPr lang="en-US" altLang="it-IT" sz="1600" dirty="0" err="1">
                <a:solidFill>
                  <a:srgbClr val="000000"/>
                </a:solidFill>
                <a:latin typeface="Arial" charset="0"/>
                <a:cs typeface="Arial" charset="0"/>
              </a:rPr>
              <a:t>Argonaute</a:t>
            </a:r>
            <a:r>
              <a:rPr lang="en-US" altLang="it-IT" sz="1600" dirty="0">
                <a:solidFill>
                  <a:srgbClr val="000000"/>
                </a:solidFill>
                <a:latin typeface="Arial" charset="0"/>
                <a:cs typeface="Arial" charset="0"/>
              </a:rPr>
              <a:t> (Ago) protein as one of its main components. Ago cleaves and discards the passenger (sense) strand of the siRNA duplex leading to an active RISC</a:t>
            </a:r>
          </a:p>
          <a:p>
            <a:pPr algn="just" defTabSz="913548">
              <a:spcAft>
                <a:spcPts val="600"/>
              </a:spcAft>
              <a:buClr>
                <a:srgbClr val="000000"/>
              </a:buClr>
              <a:buSzPct val="100000"/>
            </a:pPr>
            <a:endParaRPr lang="en-US" altLang="it-IT" sz="1600" dirty="0">
              <a:solidFill>
                <a:srgbClr val="000000"/>
              </a:solidFill>
              <a:latin typeface="Arial" charset="0"/>
              <a:cs typeface="Arial" charset="0"/>
            </a:endParaRPr>
          </a:p>
          <a:p>
            <a:pPr algn="just" defTabSz="913548">
              <a:buClr>
                <a:srgbClr val="000000"/>
              </a:buClr>
              <a:buSzPct val="100000"/>
            </a:pPr>
            <a:r>
              <a:rPr lang="en-US" altLang="it-IT" sz="1600" dirty="0">
                <a:solidFill>
                  <a:srgbClr val="000000"/>
                </a:solidFill>
                <a:latin typeface="Arial" charset="0"/>
                <a:cs typeface="Arial" charset="0"/>
              </a:rPr>
              <a:t>The remaining (antisense) strand of the siRNA duplex serves as the guide strand and guides the RISC to its homologous mRNA, resulting in the cleavage of the target mRNA.</a:t>
            </a:r>
            <a:endParaRPr lang="it-IT" altLang="it-IT" sz="1600" dirty="0">
              <a:solidFill>
                <a:srgbClr val="000000"/>
              </a:solidFill>
              <a:latin typeface="Arial" charset="0"/>
              <a:cs typeface="Arial" charset="0"/>
            </a:endParaRPr>
          </a:p>
          <a:p>
            <a:pPr algn="just" defTabSz="913548">
              <a:buClr>
                <a:srgbClr val="000000"/>
              </a:buClr>
              <a:buSzPct val="100000"/>
            </a:pPr>
            <a:endParaRPr lang="it-IT" sz="1600" dirty="0">
              <a:solidFill>
                <a:srgbClr val="000000"/>
              </a:solidFill>
              <a:latin typeface="Calibri" panose="020F0502020204030204" pitchFamily="34" charset="0"/>
            </a:endParaRPr>
          </a:p>
        </p:txBody>
      </p:sp>
      <p:sp>
        <p:nvSpPr>
          <p:cNvPr id="4103" name="Titolo 1"/>
          <p:cNvSpPr>
            <a:spLocks noGrp="1"/>
          </p:cNvSpPr>
          <p:nvPr>
            <p:ph type="title"/>
          </p:nvPr>
        </p:nvSpPr>
        <p:spPr>
          <a:xfrm>
            <a:off x="3157327" y="337945"/>
            <a:ext cx="8457372" cy="782357"/>
          </a:xfrm>
        </p:spPr>
        <p:txBody>
          <a:bodyPr/>
          <a:lstStyle/>
          <a:p>
            <a:pPr eaLnBrk="1" hangingPunct="1"/>
            <a:r>
              <a:rPr lang="it-IT" altLang="it-IT" b="1" dirty="0">
                <a:solidFill>
                  <a:srgbClr val="004494"/>
                </a:solidFill>
              </a:rPr>
              <a:t>The </a:t>
            </a:r>
            <a:r>
              <a:rPr lang="it-IT" altLang="it-IT" b="1" dirty="0" err="1">
                <a:solidFill>
                  <a:srgbClr val="004494"/>
                </a:solidFill>
              </a:rPr>
              <a:t>RNAi</a:t>
            </a:r>
            <a:r>
              <a:rPr lang="it-IT" altLang="it-IT" b="1" dirty="0">
                <a:solidFill>
                  <a:srgbClr val="004494"/>
                </a:solidFill>
              </a:rPr>
              <a:t> </a:t>
            </a:r>
            <a:r>
              <a:rPr lang="it-IT" altLang="it-IT" b="1" dirty="0" err="1">
                <a:solidFill>
                  <a:srgbClr val="004494"/>
                </a:solidFill>
              </a:rPr>
              <a:t>machinery</a:t>
            </a:r>
            <a:endParaRPr lang="it-IT" altLang="it-IT" b="1" dirty="0">
              <a:solidFill>
                <a:srgbClr val="004494"/>
              </a:solidFill>
            </a:endParaRPr>
          </a:p>
        </p:txBody>
      </p:sp>
      <p:sp>
        <p:nvSpPr>
          <p:cNvPr id="2" name="Slide Number Placeholder 1">
            <a:extLst>
              <a:ext uri="{FF2B5EF4-FFF2-40B4-BE49-F238E27FC236}">
                <a16:creationId xmlns:a16="http://schemas.microsoft.com/office/drawing/2014/main" id="{7F48F100-EDFE-DAE6-C70E-4EE0B791294C}"/>
              </a:ext>
            </a:extLst>
          </p:cNvPr>
          <p:cNvSpPr>
            <a:spLocks noGrp="1"/>
          </p:cNvSpPr>
          <p:nvPr>
            <p:ph type="sldNum" sz="quarter" idx="12"/>
          </p:nvPr>
        </p:nvSpPr>
        <p:spPr/>
        <p:txBody>
          <a:bodyPr/>
          <a:lstStyle/>
          <a:p>
            <a:fld id="{F46C79FD-C571-418B-AB0F-5EE936C85276}" type="slidenum">
              <a:rPr lang="en-GB" smtClean="0"/>
              <a:t>21</a:t>
            </a:fld>
            <a:endParaRPr lang="en-GB"/>
          </a:p>
        </p:txBody>
      </p:sp>
    </p:spTree>
    <p:extLst>
      <p:ext uri="{BB962C8B-B14F-4D97-AF65-F5344CB8AC3E}">
        <p14:creationId xmlns:p14="http://schemas.microsoft.com/office/powerpoint/2010/main" val="24813701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1"/>
          <p:cNvSpPr>
            <a:spLocks noGrp="1"/>
          </p:cNvSpPr>
          <p:nvPr>
            <p:ph type="title"/>
          </p:nvPr>
        </p:nvSpPr>
        <p:spPr/>
        <p:txBody>
          <a:bodyPr/>
          <a:lstStyle/>
          <a:p>
            <a:pPr>
              <a:defRPr/>
            </a:pPr>
            <a:r>
              <a:rPr lang="it-IT" altLang="it-IT" dirty="0">
                <a:solidFill>
                  <a:srgbClr val="004494"/>
                </a:solidFill>
                <a:cs typeface="+mn-cs"/>
              </a:rPr>
              <a:t>Applications of RNA </a:t>
            </a:r>
            <a:r>
              <a:rPr lang="it-IT" altLang="it-IT" dirty="0" err="1">
                <a:solidFill>
                  <a:srgbClr val="004494"/>
                </a:solidFill>
                <a:cs typeface="+mn-cs"/>
              </a:rPr>
              <a:t>interference</a:t>
            </a:r>
            <a:endParaRPr lang="it-IT" altLang="it-IT" dirty="0">
              <a:solidFill>
                <a:srgbClr val="004494"/>
              </a:solidFill>
              <a:cs typeface="+mn-cs"/>
            </a:endParaRPr>
          </a:p>
        </p:txBody>
      </p:sp>
      <p:sp>
        <p:nvSpPr>
          <p:cNvPr id="9219" name="Segnaposto contenuto 2"/>
          <p:cNvSpPr>
            <a:spLocks noGrp="1"/>
          </p:cNvSpPr>
          <p:nvPr>
            <p:ph idx="4294967295"/>
          </p:nvPr>
        </p:nvSpPr>
        <p:spPr>
          <a:xfrm>
            <a:off x="821932" y="1804060"/>
            <a:ext cx="8343900" cy="4645025"/>
          </a:xfrm>
        </p:spPr>
        <p:txBody>
          <a:bodyPr/>
          <a:lstStyle/>
          <a:p>
            <a:pPr>
              <a:defRPr/>
            </a:pPr>
            <a:r>
              <a:rPr lang="it-IT" altLang="it-IT" dirty="0" err="1">
                <a:solidFill>
                  <a:srgbClr val="FF0000"/>
                </a:solidFill>
              </a:rPr>
              <a:t>Silencing</a:t>
            </a:r>
            <a:r>
              <a:rPr lang="it-IT" altLang="it-IT" dirty="0">
                <a:solidFill>
                  <a:srgbClr val="FF0000"/>
                </a:solidFill>
              </a:rPr>
              <a:t> </a:t>
            </a:r>
            <a:r>
              <a:rPr lang="it-IT" altLang="it-IT" dirty="0" err="1">
                <a:solidFill>
                  <a:srgbClr val="FF0000"/>
                </a:solidFill>
              </a:rPr>
              <a:t>genes</a:t>
            </a:r>
            <a:r>
              <a:rPr lang="it-IT" altLang="it-IT" dirty="0">
                <a:solidFill>
                  <a:srgbClr val="FF0000"/>
                </a:solidFill>
              </a:rPr>
              <a:t> in </a:t>
            </a:r>
            <a:r>
              <a:rPr lang="it-IT" altLang="it-IT" dirty="0" err="1">
                <a:solidFill>
                  <a:srgbClr val="FF0000"/>
                </a:solidFill>
              </a:rPr>
              <a:t>plants</a:t>
            </a:r>
            <a:r>
              <a:rPr lang="it-IT" altLang="it-IT" dirty="0">
                <a:solidFill>
                  <a:srgbClr val="FF0000"/>
                </a:solidFill>
              </a:rPr>
              <a:t> via </a:t>
            </a:r>
            <a:r>
              <a:rPr lang="it-IT" altLang="it-IT" dirty="0" err="1">
                <a:solidFill>
                  <a:srgbClr val="FF0000"/>
                </a:solidFill>
              </a:rPr>
              <a:t>genetic</a:t>
            </a:r>
            <a:r>
              <a:rPr lang="it-IT" altLang="it-IT" dirty="0">
                <a:solidFill>
                  <a:srgbClr val="FF0000"/>
                </a:solidFill>
              </a:rPr>
              <a:t> </a:t>
            </a:r>
            <a:r>
              <a:rPr lang="it-IT" altLang="it-IT" dirty="0" err="1">
                <a:solidFill>
                  <a:srgbClr val="FF0000"/>
                </a:solidFill>
              </a:rPr>
              <a:t>modification</a:t>
            </a:r>
            <a:r>
              <a:rPr lang="it-IT" altLang="it-IT" dirty="0">
                <a:solidFill>
                  <a:srgbClr val="FF0000"/>
                </a:solidFill>
              </a:rPr>
              <a:t> (</a:t>
            </a:r>
            <a:r>
              <a:rPr lang="it-IT" altLang="it-IT" dirty="0" err="1">
                <a:solidFill>
                  <a:srgbClr val="FF0000"/>
                </a:solidFill>
              </a:rPr>
              <a:t>involves</a:t>
            </a:r>
            <a:r>
              <a:rPr lang="it-IT" altLang="it-IT" dirty="0">
                <a:solidFill>
                  <a:srgbClr val="FF0000"/>
                </a:solidFill>
              </a:rPr>
              <a:t> </a:t>
            </a:r>
            <a:r>
              <a:rPr lang="it-IT" altLang="it-IT" dirty="0" err="1">
                <a:solidFill>
                  <a:srgbClr val="FF0000"/>
                </a:solidFill>
              </a:rPr>
              <a:t>GMOs</a:t>
            </a:r>
            <a:r>
              <a:rPr lang="it-IT" altLang="it-IT" dirty="0">
                <a:solidFill>
                  <a:srgbClr val="FF0000"/>
                </a:solidFill>
              </a:rPr>
              <a:t>)</a:t>
            </a:r>
          </a:p>
          <a:p>
            <a:pPr>
              <a:defRPr/>
            </a:pPr>
            <a:r>
              <a:rPr lang="it-IT" altLang="it-IT" dirty="0" err="1"/>
              <a:t>Targeting</a:t>
            </a:r>
            <a:r>
              <a:rPr lang="it-IT" altLang="it-IT" dirty="0"/>
              <a:t> </a:t>
            </a:r>
            <a:r>
              <a:rPr lang="it-IT" altLang="it-IT" dirty="0" err="1"/>
              <a:t>plant-dwelling</a:t>
            </a:r>
            <a:r>
              <a:rPr lang="it-IT" altLang="it-IT" dirty="0"/>
              <a:t> </a:t>
            </a:r>
            <a:r>
              <a:rPr lang="it-IT" altLang="it-IT" dirty="0" err="1"/>
              <a:t>organisms</a:t>
            </a:r>
            <a:r>
              <a:rPr lang="it-IT" altLang="it-IT" dirty="0"/>
              <a:t> via cross-</a:t>
            </a:r>
            <a:r>
              <a:rPr lang="it-IT" altLang="it-IT" dirty="0" err="1"/>
              <a:t>kingdom</a:t>
            </a:r>
            <a:r>
              <a:rPr lang="it-IT" altLang="it-IT" dirty="0"/>
              <a:t> </a:t>
            </a:r>
            <a:r>
              <a:rPr lang="it-IT" altLang="it-IT" dirty="0" err="1"/>
              <a:t>talks</a:t>
            </a:r>
            <a:r>
              <a:rPr lang="it-IT" altLang="it-IT" dirty="0"/>
              <a:t> (</a:t>
            </a:r>
            <a:r>
              <a:rPr lang="it-IT" altLang="it-IT" dirty="0" err="1"/>
              <a:t>involves</a:t>
            </a:r>
            <a:r>
              <a:rPr lang="it-IT" altLang="it-IT" dirty="0"/>
              <a:t> </a:t>
            </a:r>
            <a:r>
              <a:rPr lang="it-IT" altLang="it-IT" dirty="0" err="1"/>
              <a:t>GMOs</a:t>
            </a:r>
            <a:r>
              <a:rPr lang="it-IT" altLang="it-IT" dirty="0"/>
              <a:t>)</a:t>
            </a:r>
          </a:p>
          <a:p>
            <a:pPr>
              <a:defRPr/>
            </a:pPr>
            <a:r>
              <a:rPr lang="it-IT" altLang="it-IT" dirty="0" err="1"/>
              <a:t>Exogenous</a:t>
            </a:r>
            <a:r>
              <a:rPr lang="it-IT" altLang="it-IT" dirty="0"/>
              <a:t> </a:t>
            </a:r>
            <a:r>
              <a:rPr lang="it-IT" altLang="it-IT" dirty="0" err="1"/>
              <a:t>applications</a:t>
            </a:r>
            <a:r>
              <a:rPr lang="it-IT" altLang="it-IT" dirty="0"/>
              <a:t> to </a:t>
            </a:r>
            <a:r>
              <a:rPr lang="it-IT" altLang="it-IT" dirty="0" err="1"/>
              <a:t>silence</a:t>
            </a:r>
            <a:r>
              <a:rPr lang="it-IT" altLang="it-IT" dirty="0"/>
              <a:t> </a:t>
            </a:r>
            <a:r>
              <a:rPr lang="it-IT" altLang="it-IT" dirty="0" err="1"/>
              <a:t>genes</a:t>
            </a:r>
            <a:r>
              <a:rPr lang="it-IT" altLang="it-IT" dirty="0"/>
              <a:t> in target </a:t>
            </a:r>
            <a:r>
              <a:rPr lang="it-IT" altLang="it-IT" dirty="0" err="1"/>
              <a:t>noxious</a:t>
            </a:r>
            <a:r>
              <a:rPr lang="it-IT" altLang="it-IT" dirty="0"/>
              <a:t> </a:t>
            </a:r>
            <a:r>
              <a:rPr lang="it-IT" altLang="it-IT" dirty="0" err="1"/>
              <a:t>organisms</a:t>
            </a:r>
            <a:r>
              <a:rPr lang="it-IT" altLang="it-IT" dirty="0"/>
              <a:t> (GMO-free </a:t>
            </a:r>
            <a:r>
              <a:rPr lang="it-IT" altLang="it-IT" dirty="0" err="1"/>
              <a:t>applications</a:t>
            </a:r>
            <a:r>
              <a:rPr lang="it-IT" altLang="it-IT" dirty="0"/>
              <a:t>)</a:t>
            </a:r>
          </a:p>
          <a:p>
            <a:pPr>
              <a:defRPr/>
            </a:pPr>
            <a:r>
              <a:rPr lang="it-IT" altLang="it-IT" dirty="0" err="1"/>
              <a:t>RNAi-based</a:t>
            </a:r>
            <a:r>
              <a:rPr lang="it-IT" altLang="it-IT" dirty="0"/>
              <a:t> </a:t>
            </a:r>
            <a:r>
              <a:rPr lang="it-IT" altLang="it-IT" dirty="0" err="1"/>
              <a:t>drugs</a:t>
            </a:r>
            <a:r>
              <a:rPr lang="it-IT" altLang="it-IT" dirty="0"/>
              <a:t> for human use</a:t>
            </a:r>
          </a:p>
          <a:p>
            <a:pPr>
              <a:defRPr/>
            </a:pPr>
            <a:endParaRPr lang="it-IT" altLang="it-IT" sz="3200" dirty="0"/>
          </a:p>
        </p:txBody>
      </p:sp>
      <p:sp>
        <p:nvSpPr>
          <p:cNvPr id="2" name="Slide Number Placeholder 1">
            <a:extLst>
              <a:ext uri="{FF2B5EF4-FFF2-40B4-BE49-F238E27FC236}">
                <a16:creationId xmlns:a16="http://schemas.microsoft.com/office/drawing/2014/main" id="{64A15DF2-54CC-1793-B53B-28EFB5E8ABFB}"/>
              </a:ext>
            </a:extLst>
          </p:cNvPr>
          <p:cNvSpPr>
            <a:spLocks noGrp="1"/>
          </p:cNvSpPr>
          <p:nvPr>
            <p:ph type="sldNum" sz="quarter" idx="12"/>
          </p:nvPr>
        </p:nvSpPr>
        <p:spPr/>
        <p:txBody>
          <a:bodyPr/>
          <a:lstStyle/>
          <a:p>
            <a:fld id="{F46C79FD-C571-418B-AB0F-5EE936C85276}" type="slidenum">
              <a:rPr lang="en-GB" smtClean="0"/>
              <a:t>22</a:t>
            </a:fld>
            <a:endParaRPr lang="en-GB"/>
          </a:p>
        </p:txBody>
      </p:sp>
    </p:spTree>
    <p:extLst>
      <p:ext uri="{BB962C8B-B14F-4D97-AF65-F5344CB8AC3E}">
        <p14:creationId xmlns:p14="http://schemas.microsoft.com/office/powerpoint/2010/main" val="3411948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01336" y="1336477"/>
            <a:ext cx="10058400" cy="2862322"/>
          </a:xfrm>
          <a:prstGeom prst="rect">
            <a:avLst/>
          </a:prstGeom>
          <a:noFill/>
        </p:spPr>
        <p:txBody>
          <a:bodyPr wrap="square" rtlCol="0">
            <a:spAutoFit/>
          </a:bodyPr>
          <a:lstStyle/>
          <a:p>
            <a:pPr lvl="1" algn="just"/>
            <a:r>
              <a:rPr lang="nl-BE" sz="2400" dirty="0">
                <a:solidFill>
                  <a:prstClr val="black"/>
                </a:solidFill>
              </a:rPr>
              <a:t>1994: Flavr Savr (Calgene)</a:t>
            </a:r>
          </a:p>
          <a:p>
            <a:pPr marL="742950" lvl="1" indent="-30163" algn="just">
              <a:buFont typeface="Arial" panose="020B0604020202020204" pitchFamily="34" charset="0"/>
              <a:buChar char="•"/>
            </a:pPr>
            <a:r>
              <a:rPr lang="nl-BE" sz="2400" dirty="0">
                <a:solidFill>
                  <a:prstClr val="black"/>
                </a:solidFill>
              </a:rPr>
              <a:t>	Genetically modified tomato with increased resistance to rotting</a:t>
            </a:r>
          </a:p>
          <a:p>
            <a:pPr marL="742950" lvl="1" indent="-30163" algn="just">
              <a:buFont typeface="Arial" panose="020B0604020202020204" pitchFamily="34" charset="0"/>
              <a:buChar char="•"/>
            </a:pPr>
            <a:r>
              <a:rPr lang="nl-BE" sz="2400" dirty="0">
                <a:solidFill>
                  <a:prstClr val="black"/>
                </a:solidFill>
              </a:rPr>
              <a:t>	Knockdown of polygalacturonase</a:t>
            </a:r>
          </a:p>
          <a:p>
            <a:pPr marL="742950" lvl="1" indent="-30163" algn="just">
              <a:buFont typeface="Arial" panose="020B0604020202020204" pitchFamily="34" charset="0"/>
              <a:buChar char="•"/>
            </a:pPr>
            <a:r>
              <a:rPr lang="nl-BE" sz="2400" dirty="0">
                <a:solidFill>
                  <a:prstClr val="black"/>
                </a:solidFill>
              </a:rPr>
              <a:t>	Was deemed “as safe as tomatoes bred by conventional means” by FDA</a:t>
            </a:r>
          </a:p>
          <a:p>
            <a:pPr marL="742950" lvl="1" indent="-30163" algn="just">
              <a:buFont typeface="Arial" panose="020B0604020202020204" pitchFamily="34" charset="0"/>
              <a:buChar char="•"/>
            </a:pPr>
            <a:r>
              <a:rPr lang="nl-BE" sz="2400" dirty="0">
                <a:solidFill>
                  <a:prstClr val="black"/>
                </a:solidFill>
              </a:rPr>
              <a:t>	Fresh GMO tomatoes were never sold in the EU</a:t>
            </a:r>
          </a:p>
          <a:p>
            <a:pPr lvl="1"/>
            <a:endParaRPr lang="nl-BE" dirty="0">
              <a:solidFill>
                <a:prstClr val="black"/>
              </a:solidFill>
              <a:latin typeface="Calibri"/>
            </a:endParaRPr>
          </a:p>
          <a:p>
            <a:pPr lvl="1"/>
            <a:r>
              <a:rPr lang="nl-BE" dirty="0">
                <a:solidFill>
                  <a:prstClr val="black"/>
                </a:solidFill>
                <a:latin typeface="Calibri"/>
              </a:rPr>
              <a:t>	</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51652" y="3533314"/>
            <a:ext cx="5613459" cy="3197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a:extLst>
              <a:ext uri="{FF2B5EF4-FFF2-40B4-BE49-F238E27FC236}">
                <a16:creationId xmlns:a16="http://schemas.microsoft.com/office/drawing/2014/main" id="{5AF5106C-8E88-167C-2B15-0CD77E0F69FC}"/>
              </a:ext>
            </a:extLst>
          </p:cNvPr>
          <p:cNvSpPr>
            <a:spLocks noGrp="1"/>
          </p:cNvSpPr>
          <p:nvPr>
            <p:ph type="title"/>
          </p:nvPr>
        </p:nvSpPr>
        <p:spPr>
          <a:xfrm>
            <a:off x="3065358" y="433639"/>
            <a:ext cx="8457372" cy="782357"/>
          </a:xfrm>
        </p:spPr>
        <p:txBody>
          <a:bodyPr/>
          <a:lstStyle/>
          <a:p>
            <a:r>
              <a:rPr lang="nl-BE" dirty="0">
                <a:solidFill>
                  <a:srgbClr val="004494"/>
                </a:solidFill>
                <a:latin typeface="Calibri"/>
              </a:rPr>
              <a:t>Commercial applications</a:t>
            </a:r>
            <a:endParaRPr lang="en-US" dirty="0">
              <a:solidFill>
                <a:srgbClr val="004494"/>
              </a:solidFill>
            </a:endParaRPr>
          </a:p>
        </p:txBody>
      </p:sp>
      <p:sp>
        <p:nvSpPr>
          <p:cNvPr id="3" name="Slide Number Placeholder 2">
            <a:extLst>
              <a:ext uri="{FF2B5EF4-FFF2-40B4-BE49-F238E27FC236}">
                <a16:creationId xmlns:a16="http://schemas.microsoft.com/office/drawing/2014/main" id="{C66B4287-433E-08CC-C2E6-8E10A9794ABD}"/>
              </a:ext>
            </a:extLst>
          </p:cNvPr>
          <p:cNvSpPr>
            <a:spLocks noGrp="1"/>
          </p:cNvSpPr>
          <p:nvPr>
            <p:ph type="sldNum" sz="quarter" idx="12"/>
          </p:nvPr>
        </p:nvSpPr>
        <p:spPr/>
        <p:txBody>
          <a:bodyPr/>
          <a:lstStyle/>
          <a:p>
            <a:fld id="{F46C79FD-C571-418B-AB0F-5EE936C85276}" type="slidenum">
              <a:rPr lang="en-GB" smtClean="0"/>
              <a:t>23</a:t>
            </a:fld>
            <a:endParaRPr lang="en-GB"/>
          </a:p>
        </p:txBody>
      </p:sp>
    </p:spTree>
    <p:extLst>
      <p:ext uri="{BB962C8B-B14F-4D97-AF65-F5344CB8AC3E}">
        <p14:creationId xmlns:p14="http://schemas.microsoft.com/office/powerpoint/2010/main" val="3140575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24</a:t>
            </a:fld>
            <a:endParaRPr lang="en-GB"/>
          </a:p>
        </p:txBody>
      </p:sp>
      <p:sp>
        <p:nvSpPr>
          <p:cNvPr id="7" name="AutoShape 4" descr="Risultati immagini per arctic apple"/>
          <p:cNvSpPr>
            <a:spLocks noGrp="1" noChangeAspect="1" noChangeArrowheads="1"/>
          </p:cNvSpPr>
          <p:nvPr>
            <p:ph type="title"/>
          </p:nvPr>
        </p:nvSpPr>
        <p:spPr bwMode="auto">
          <a:xfrm>
            <a:off x="3049000" y="632970"/>
            <a:ext cx="8457372" cy="78235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prstTxWarp prst="textNoShape">
              <a:avLst/>
            </a:prstTxWarp>
            <a:noAutofit/>
          </a:bodyPr>
          <a:lstStyle/>
          <a:p>
            <a:pPr lvl="0"/>
            <a:r>
              <a:rPr lang="nl-BE" dirty="0">
                <a:solidFill>
                  <a:srgbClr val="333399"/>
                </a:solidFill>
              </a:rPr>
              <a:t>Commercial applications</a:t>
            </a:r>
            <a:endParaRPr lang="it-IT" dirty="0"/>
          </a:p>
        </p:txBody>
      </p:sp>
      <p:pic>
        <p:nvPicPr>
          <p:cNvPr id="5" name="Immagine 4"/>
          <p:cNvPicPr>
            <a:picLocks noChangeAspect="1"/>
          </p:cNvPicPr>
          <p:nvPr/>
        </p:nvPicPr>
        <p:blipFill>
          <a:blip r:embed="rId2"/>
          <a:stretch>
            <a:fillRect/>
          </a:stretch>
        </p:blipFill>
        <p:spPr>
          <a:xfrm>
            <a:off x="5465685" y="4199138"/>
            <a:ext cx="4707965" cy="2353983"/>
          </a:xfrm>
          <a:prstGeom prst="rect">
            <a:avLst/>
          </a:prstGeom>
        </p:spPr>
      </p:pic>
      <p:sp>
        <p:nvSpPr>
          <p:cNvPr id="9" name="TextBox 6"/>
          <p:cNvSpPr txBox="1"/>
          <p:nvPr/>
        </p:nvSpPr>
        <p:spPr>
          <a:xfrm>
            <a:off x="838200" y="1415327"/>
            <a:ext cx="8924043" cy="3493264"/>
          </a:xfrm>
          <a:prstGeom prst="rect">
            <a:avLst/>
          </a:prstGeom>
          <a:noFill/>
        </p:spPr>
        <p:txBody>
          <a:bodyPr wrap="square" rtlCol="0">
            <a:spAutoFit/>
          </a:bodyPr>
          <a:lstStyle/>
          <a:p>
            <a:pPr lvl="1">
              <a:lnSpc>
                <a:spcPct val="150000"/>
              </a:lnSpc>
            </a:pPr>
            <a:r>
              <a:rPr lang="nl-BE" sz="2800" dirty="0">
                <a:solidFill>
                  <a:prstClr val="black"/>
                </a:solidFill>
              </a:rPr>
              <a:t>2015: Arctic apple</a:t>
            </a:r>
          </a:p>
          <a:p>
            <a:pPr lvl="1">
              <a:lnSpc>
                <a:spcPct val="150000"/>
              </a:lnSpc>
            </a:pPr>
            <a:endParaRPr lang="nl-BE" sz="2400" dirty="0">
              <a:solidFill>
                <a:prstClr val="black"/>
              </a:solidFill>
            </a:endParaRPr>
          </a:p>
          <a:p>
            <a:pPr marL="342900" indent="-342900" algn="just">
              <a:buFont typeface="Arial" panose="020B0604020202020204" pitchFamily="34" charset="0"/>
              <a:buChar char="•"/>
            </a:pPr>
            <a:r>
              <a:rPr lang="en-US" sz="2400" dirty="0"/>
              <a:t>dsRNA suppresses PPO resulting in apples with a non-browning phenotype</a:t>
            </a:r>
          </a:p>
          <a:p>
            <a:pPr marL="342900" indent="-342900" algn="just">
              <a:buFont typeface="Arial" panose="020B0604020202020204" pitchFamily="34" charset="0"/>
              <a:buChar char="•"/>
            </a:pPr>
            <a:endParaRPr lang="en-US" sz="2400" dirty="0"/>
          </a:p>
          <a:p>
            <a:pPr marL="342900" indent="-342900" algn="just">
              <a:buFont typeface="Arial" panose="020B0604020202020204" pitchFamily="34" charset="0"/>
              <a:buChar char="•"/>
            </a:pPr>
            <a:r>
              <a:rPr lang="en-US" sz="2400" dirty="0"/>
              <a:t>Authorized in Canada and USA in 2015</a:t>
            </a:r>
            <a:endParaRPr lang="it-IT" sz="2400" dirty="0"/>
          </a:p>
          <a:p>
            <a:pPr lvl="1">
              <a:lnSpc>
                <a:spcPct val="150000"/>
              </a:lnSpc>
            </a:pPr>
            <a:endParaRPr lang="nl-BE" dirty="0">
              <a:solidFill>
                <a:prstClr val="black"/>
              </a:solidFill>
            </a:endParaRPr>
          </a:p>
          <a:p>
            <a:pPr lvl="1"/>
            <a:r>
              <a:rPr lang="nl-BE" sz="2000" dirty="0">
                <a:solidFill>
                  <a:prstClr val="black"/>
                </a:solidFill>
              </a:rPr>
              <a:t>	</a:t>
            </a:r>
          </a:p>
        </p:txBody>
      </p:sp>
    </p:spTree>
    <p:extLst>
      <p:ext uri="{BB962C8B-B14F-4D97-AF65-F5344CB8AC3E}">
        <p14:creationId xmlns:p14="http://schemas.microsoft.com/office/powerpoint/2010/main" val="2688643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Immagin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59896" y="2223390"/>
            <a:ext cx="679680" cy="1633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Immagin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56389" y="1998512"/>
            <a:ext cx="3134880" cy="188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CasellaDiTesto 5"/>
          <p:cNvSpPr txBox="1">
            <a:spLocks noChangeArrowheads="1"/>
          </p:cNvSpPr>
          <p:nvPr/>
        </p:nvSpPr>
        <p:spPr bwMode="auto">
          <a:xfrm>
            <a:off x="1656389" y="4133422"/>
            <a:ext cx="3134880" cy="91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02" tIns="41451" rIns="82902" bIns="41451">
            <a:spAutoFit/>
          </a:bodyPr>
          <a:lstStyle/>
          <a:p>
            <a:pPr algn="ctr" defTabSz="913548"/>
            <a:r>
              <a:rPr lang="it-IT" altLang="it-IT" dirty="0">
                <a:solidFill>
                  <a:srgbClr val="000000"/>
                </a:solidFill>
              </a:rPr>
              <a:t>Lignin is a key component of alfalfa, but is a metabolite hardly digestible by livestock</a:t>
            </a:r>
          </a:p>
        </p:txBody>
      </p:sp>
      <p:sp>
        <p:nvSpPr>
          <p:cNvPr id="7176" name="CasellaDiTesto 6"/>
          <p:cNvSpPr txBox="1">
            <a:spLocks noChangeArrowheads="1"/>
          </p:cNvSpPr>
          <p:nvPr/>
        </p:nvSpPr>
        <p:spPr bwMode="auto">
          <a:xfrm>
            <a:off x="5351520" y="4222321"/>
            <a:ext cx="2050560" cy="91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02" tIns="41451" rIns="82902" bIns="41451">
            <a:spAutoFit/>
          </a:bodyPr>
          <a:lstStyle/>
          <a:p>
            <a:pPr algn="ctr" defTabSz="913548"/>
            <a:r>
              <a:rPr lang="it-IT" altLang="it-IT" dirty="0">
                <a:solidFill>
                  <a:srgbClr val="000000"/>
                </a:solidFill>
              </a:rPr>
              <a:t>dsRNA</a:t>
            </a:r>
            <a:r>
              <a:rPr lang="it-IT" altLang="it-IT" dirty="0">
                <a:solidFill>
                  <a:srgbClr val="000000"/>
                </a:solidFill>
                <a:latin typeface="Calibri"/>
              </a:rPr>
              <a:t> can silence genes involved in lignin metabolism</a:t>
            </a:r>
          </a:p>
        </p:txBody>
      </p:sp>
      <p:sp>
        <p:nvSpPr>
          <p:cNvPr id="7177" name="CasellaDiTesto 20"/>
          <p:cNvSpPr txBox="1">
            <a:spLocks noChangeArrowheads="1"/>
          </p:cNvSpPr>
          <p:nvPr/>
        </p:nvSpPr>
        <p:spPr bwMode="auto">
          <a:xfrm>
            <a:off x="8048087" y="4209993"/>
            <a:ext cx="2050560" cy="91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02" tIns="41451" rIns="82902" bIns="41451">
            <a:spAutoFit/>
          </a:bodyPr>
          <a:lstStyle/>
          <a:p>
            <a:pPr algn="ctr" defTabSz="913548"/>
            <a:r>
              <a:rPr lang="it-IT" altLang="it-IT" dirty="0">
                <a:solidFill>
                  <a:srgbClr val="000000"/>
                </a:solidFill>
              </a:rPr>
              <a:t>Reduced lignin alfalfa is easier to digest</a:t>
            </a:r>
          </a:p>
        </p:txBody>
      </p:sp>
      <p:pic>
        <p:nvPicPr>
          <p:cNvPr id="7178" name="Immagine 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23800" y="2013951"/>
            <a:ext cx="2689920" cy="188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CasellaDiTesto 9"/>
          <p:cNvSpPr txBox="1">
            <a:spLocks noChangeArrowheads="1"/>
          </p:cNvSpPr>
          <p:nvPr/>
        </p:nvSpPr>
        <p:spPr bwMode="auto">
          <a:xfrm>
            <a:off x="6198806" y="5192640"/>
            <a:ext cx="4414914" cy="36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02" tIns="41451" rIns="82902" bIns="41451">
            <a:spAutoFit/>
          </a:bodyPr>
          <a:lstStyle/>
          <a:p>
            <a:pPr defTabSz="913548"/>
            <a:r>
              <a:rPr lang="it-IT" altLang="it-IT" b="1" dirty="0">
                <a:solidFill>
                  <a:srgbClr val="000000"/>
                </a:solidFill>
                <a:latin typeface="Calibri"/>
              </a:rPr>
              <a:t>Barros et al., 2019 </a:t>
            </a:r>
            <a:r>
              <a:rPr lang="it-IT" altLang="it-IT" b="1" dirty="0" err="1">
                <a:solidFill>
                  <a:srgbClr val="000000"/>
                </a:solidFill>
                <a:latin typeface="Calibri"/>
              </a:rPr>
              <a:t>Curr</a:t>
            </a:r>
            <a:r>
              <a:rPr lang="it-IT" altLang="it-IT" b="1" dirty="0">
                <a:solidFill>
                  <a:srgbClr val="000000"/>
                </a:solidFill>
                <a:latin typeface="Calibri"/>
              </a:rPr>
              <a:t>. </a:t>
            </a:r>
            <a:r>
              <a:rPr lang="it-IT" altLang="it-IT" b="1" dirty="0" err="1">
                <a:solidFill>
                  <a:srgbClr val="000000"/>
                </a:solidFill>
                <a:latin typeface="Calibri"/>
              </a:rPr>
              <a:t>Opin</a:t>
            </a:r>
            <a:r>
              <a:rPr lang="it-IT" altLang="it-IT" b="1" dirty="0">
                <a:solidFill>
                  <a:srgbClr val="000000"/>
                </a:solidFill>
                <a:latin typeface="Calibri"/>
              </a:rPr>
              <a:t>. </a:t>
            </a:r>
            <a:r>
              <a:rPr lang="it-IT" altLang="it-IT" b="1" dirty="0" err="1">
                <a:solidFill>
                  <a:srgbClr val="000000"/>
                </a:solidFill>
                <a:latin typeface="Calibri"/>
              </a:rPr>
              <a:t>Biotechnol</a:t>
            </a:r>
            <a:r>
              <a:rPr lang="it-IT" altLang="it-IT" dirty="0">
                <a:solidFill>
                  <a:srgbClr val="000000"/>
                </a:solidFill>
                <a:latin typeface="Calibri"/>
              </a:rPr>
              <a:t>.</a:t>
            </a:r>
          </a:p>
        </p:txBody>
      </p:sp>
      <p:sp>
        <p:nvSpPr>
          <p:cNvPr id="7180" name="CasellaDiTesto 10"/>
          <p:cNvSpPr txBox="1">
            <a:spLocks noChangeArrowheads="1"/>
          </p:cNvSpPr>
          <p:nvPr/>
        </p:nvSpPr>
        <p:spPr bwMode="auto">
          <a:xfrm>
            <a:off x="5735961" y="2511421"/>
            <a:ext cx="1991093" cy="91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02" tIns="41451" rIns="82902" bIns="41451">
            <a:spAutoFit/>
          </a:bodyPr>
          <a:lstStyle/>
          <a:p>
            <a:pPr defTabSz="913548"/>
            <a:r>
              <a:rPr lang="it-IT" altLang="it-IT" i="1" dirty="0" err="1">
                <a:solidFill>
                  <a:srgbClr val="000000"/>
                </a:solidFill>
                <a:latin typeface="Calibri"/>
              </a:rPr>
              <a:t>caffeoyl-CoA</a:t>
            </a:r>
            <a:r>
              <a:rPr lang="it-IT" altLang="it-IT" i="1" dirty="0">
                <a:solidFill>
                  <a:srgbClr val="000000"/>
                </a:solidFill>
                <a:latin typeface="Calibri"/>
              </a:rPr>
              <a:t> 3-O-methyltransferase (</a:t>
            </a:r>
            <a:r>
              <a:rPr lang="it-IT" altLang="it-IT" i="1" dirty="0" err="1">
                <a:solidFill>
                  <a:srgbClr val="000000"/>
                </a:solidFill>
                <a:latin typeface="Calibri"/>
              </a:rPr>
              <a:t>CCoAOMT</a:t>
            </a:r>
            <a:r>
              <a:rPr lang="it-IT" altLang="it-IT" i="1" dirty="0">
                <a:solidFill>
                  <a:srgbClr val="000000"/>
                </a:solidFill>
                <a:latin typeface="Calibri"/>
              </a:rPr>
              <a:t>)</a:t>
            </a:r>
            <a:endParaRPr lang="it-IT" altLang="it-IT" dirty="0">
              <a:solidFill>
                <a:srgbClr val="000000"/>
              </a:solidFill>
              <a:latin typeface="Calibri"/>
            </a:endParaRPr>
          </a:p>
        </p:txBody>
      </p:sp>
      <p:sp>
        <p:nvSpPr>
          <p:cNvPr id="7181" name="CasellaDiTesto 11"/>
          <p:cNvSpPr txBox="1">
            <a:spLocks noChangeArrowheads="1"/>
          </p:cNvSpPr>
          <p:nvPr/>
        </p:nvSpPr>
        <p:spPr bwMode="auto">
          <a:xfrm>
            <a:off x="506027" y="5737477"/>
            <a:ext cx="10466773" cy="39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02" tIns="41451" rIns="82902" bIns="41451">
            <a:spAutoFit/>
          </a:bodyPr>
          <a:lstStyle/>
          <a:p>
            <a:pPr algn="ctr" defTabSz="913548"/>
            <a:r>
              <a:rPr lang="it-IT" altLang="it-IT" sz="2000" dirty="0">
                <a:solidFill>
                  <a:srgbClr val="000000"/>
                </a:solidFill>
              </a:rPr>
              <a:t>The same metabolic target was selected for transforming maize, sugarcane, and poplar. </a:t>
            </a:r>
          </a:p>
        </p:txBody>
      </p:sp>
      <p:sp>
        <p:nvSpPr>
          <p:cNvPr id="2" name="CasellaDiTesto 1"/>
          <p:cNvSpPr txBox="1"/>
          <p:nvPr/>
        </p:nvSpPr>
        <p:spPr>
          <a:xfrm>
            <a:off x="648070" y="1282427"/>
            <a:ext cx="10641367" cy="707886"/>
          </a:xfrm>
          <a:prstGeom prst="rect">
            <a:avLst/>
          </a:prstGeom>
          <a:noFill/>
        </p:spPr>
        <p:txBody>
          <a:bodyPr wrap="square" rtlCol="0">
            <a:spAutoFit/>
          </a:bodyPr>
          <a:lstStyle/>
          <a:p>
            <a:pPr algn="ctr" defTabSz="913548"/>
            <a:r>
              <a:rPr lang="it-IT" sz="2000" dirty="0" err="1">
                <a:solidFill>
                  <a:srgbClr val="3333CC"/>
                </a:solidFill>
              </a:rPr>
              <a:t>Event</a:t>
            </a:r>
            <a:r>
              <a:rPr lang="it-IT" sz="2000" dirty="0">
                <a:solidFill>
                  <a:srgbClr val="3333CC"/>
                </a:solidFill>
              </a:rPr>
              <a:t> KK179</a:t>
            </a:r>
            <a:r>
              <a:rPr lang="it-IT" sz="2000" dirty="0">
                <a:solidFill>
                  <a:srgbClr val="000000"/>
                </a:solidFill>
              </a:rPr>
              <a:t> </a:t>
            </a:r>
            <a:r>
              <a:rPr lang="it-IT" sz="2000" dirty="0" err="1">
                <a:solidFill>
                  <a:srgbClr val="000000"/>
                </a:solidFill>
              </a:rPr>
              <a:t>deregulated</a:t>
            </a:r>
            <a:r>
              <a:rPr lang="it-IT" sz="2000" dirty="0">
                <a:solidFill>
                  <a:srgbClr val="000000"/>
                </a:solidFill>
              </a:rPr>
              <a:t> in the USA and Canada in 2014, Japan and Mexico 2015, Argentina and South Korea 2018  </a:t>
            </a:r>
          </a:p>
        </p:txBody>
      </p:sp>
      <p:sp>
        <p:nvSpPr>
          <p:cNvPr id="3" name="Title 2">
            <a:extLst>
              <a:ext uri="{FF2B5EF4-FFF2-40B4-BE49-F238E27FC236}">
                <a16:creationId xmlns:a16="http://schemas.microsoft.com/office/drawing/2014/main" id="{2E8E201C-F8AF-0BE9-83C3-44295E9C72C8}"/>
              </a:ext>
            </a:extLst>
          </p:cNvPr>
          <p:cNvSpPr>
            <a:spLocks noGrp="1"/>
          </p:cNvSpPr>
          <p:nvPr>
            <p:ph type="title"/>
          </p:nvPr>
        </p:nvSpPr>
        <p:spPr>
          <a:xfrm>
            <a:off x="3023664" y="467285"/>
            <a:ext cx="8457372" cy="782357"/>
          </a:xfrm>
        </p:spPr>
        <p:txBody>
          <a:bodyPr/>
          <a:lstStyle/>
          <a:p>
            <a:r>
              <a:rPr lang="it-IT" dirty="0">
                <a:solidFill>
                  <a:srgbClr val="004494"/>
                </a:solidFill>
              </a:rPr>
              <a:t>Reduced lignin in alfalfa</a:t>
            </a:r>
            <a:endParaRPr lang="en-US" dirty="0">
              <a:solidFill>
                <a:srgbClr val="004494"/>
              </a:solidFill>
            </a:endParaRPr>
          </a:p>
        </p:txBody>
      </p:sp>
      <p:sp>
        <p:nvSpPr>
          <p:cNvPr id="4" name="Slide Number Placeholder 3">
            <a:extLst>
              <a:ext uri="{FF2B5EF4-FFF2-40B4-BE49-F238E27FC236}">
                <a16:creationId xmlns:a16="http://schemas.microsoft.com/office/drawing/2014/main" id="{FECFD917-4559-9EDC-404D-08D4E8D44E66}"/>
              </a:ext>
            </a:extLst>
          </p:cNvPr>
          <p:cNvSpPr>
            <a:spLocks noGrp="1"/>
          </p:cNvSpPr>
          <p:nvPr>
            <p:ph type="sldNum" sz="quarter" idx="12"/>
          </p:nvPr>
        </p:nvSpPr>
        <p:spPr/>
        <p:txBody>
          <a:bodyPr/>
          <a:lstStyle/>
          <a:p>
            <a:fld id="{F46C79FD-C571-418B-AB0F-5EE936C85276}" type="slidenum">
              <a:rPr lang="en-GB" smtClean="0"/>
              <a:t>25</a:t>
            </a:fld>
            <a:endParaRPr lang="en-GB"/>
          </a:p>
        </p:txBody>
      </p:sp>
    </p:spTree>
    <p:extLst>
      <p:ext uri="{BB962C8B-B14F-4D97-AF65-F5344CB8AC3E}">
        <p14:creationId xmlns:p14="http://schemas.microsoft.com/office/powerpoint/2010/main" val="27344099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1"/>
          <p:cNvSpPr>
            <a:spLocks noGrp="1"/>
          </p:cNvSpPr>
          <p:nvPr>
            <p:ph type="title"/>
          </p:nvPr>
        </p:nvSpPr>
        <p:spPr>
          <a:xfrm>
            <a:off x="3028950" y="491738"/>
            <a:ext cx="8457372" cy="782357"/>
          </a:xfrm>
        </p:spPr>
        <p:txBody>
          <a:bodyPr/>
          <a:lstStyle/>
          <a:p>
            <a:pPr>
              <a:defRPr/>
            </a:pPr>
            <a:r>
              <a:rPr lang="it-IT" altLang="it-IT" dirty="0">
                <a:solidFill>
                  <a:srgbClr val="004494"/>
                </a:solidFill>
                <a:cs typeface="+mn-cs"/>
              </a:rPr>
              <a:t>Applications of RNA </a:t>
            </a:r>
            <a:r>
              <a:rPr lang="it-IT" altLang="it-IT" dirty="0" err="1">
                <a:solidFill>
                  <a:srgbClr val="004494"/>
                </a:solidFill>
                <a:cs typeface="+mn-cs"/>
              </a:rPr>
              <a:t>interference</a:t>
            </a:r>
            <a:endParaRPr lang="it-IT" altLang="it-IT" dirty="0">
              <a:solidFill>
                <a:srgbClr val="004494"/>
              </a:solidFill>
              <a:cs typeface="+mn-cs"/>
            </a:endParaRPr>
          </a:p>
        </p:txBody>
      </p:sp>
      <p:sp>
        <p:nvSpPr>
          <p:cNvPr id="9219" name="Segnaposto contenuto 2"/>
          <p:cNvSpPr>
            <a:spLocks noGrp="1"/>
          </p:cNvSpPr>
          <p:nvPr>
            <p:ph idx="4294967295"/>
          </p:nvPr>
        </p:nvSpPr>
        <p:spPr>
          <a:xfrm>
            <a:off x="791110" y="1784413"/>
            <a:ext cx="10695212" cy="3968317"/>
          </a:xfrm>
        </p:spPr>
        <p:txBody>
          <a:bodyPr/>
          <a:lstStyle/>
          <a:p>
            <a:pPr>
              <a:defRPr/>
            </a:pPr>
            <a:r>
              <a:rPr lang="it-IT" altLang="it-IT" dirty="0" err="1"/>
              <a:t>Silencing</a:t>
            </a:r>
            <a:r>
              <a:rPr lang="it-IT" altLang="it-IT" dirty="0"/>
              <a:t> </a:t>
            </a:r>
            <a:r>
              <a:rPr lang="it-IT" altLang="it-IT" dirty="0" err="1"/>
              <a:t>genes</a:t>
            </a:r>
            <a:r>
              <a:rPr lang="it-IT" altLang="it-IT" dirty="0"/>
              <a:t> in </a:t>
            </a:r>
            <a:r>
              <a:rPr lang="it-IT" altLang="it-IT" dirty="0" err="1"/>
              <a:t>plants</a:t>
            </a:r>
            <a:r>
              <a:rPr lang="it-IT" altLang="it-IT" dirty="0"/>
              <a:t> via </a:t>
            </a:r>
            <a:r>
              <a:rPr lang="it-IT" altLang="it-IT" dirty="0" err="1"/>
              <a:t>genetic</a:t>
            </a:r>
            <a:r>
              <a:rPr lang="it-IT" altLang="it-IT" dirty="0"/>
              <a:t> </a:t>
            </a:r>
            <a:r>
              <a:rPr lang="it-IT" altLang="it-IT" dirty="0" err="1"/>
              <a:t>modification</a:t>
            </a:r>
            <a:r>
              <a:rPr lang="it-IT" altLang="it-IT" dirty="0"/>
              <a:t> (</a:t>
            </a:r>
            <a:r>
              <a:rPr lang="it-IT" altLang="it-IT" dirty="0" err="1"/>
              <a:t>involves</a:t>
            </a:r>
            <a:r>
              <a:rPr lang="it-IT" altLang="it-IT" dirty="0"/>
              <a:t> </a:t>
            </a:r>
            <a:r>
              <a:rPr lang="it-IT" altLang="it-IT" dirty="0" err="1"/>
              <a:t>GMOs</a:t>
            </a:r>
            <a:r>
              <a:rPr lang="it-IT" altLang="it-IT" dirty="0"/>
              <a:t>)</a:t>
            </a:r>
          </a:p>
          <a:p>
            <a:pPr>
              <a:defRPr/>
            </a:pPr>
            <a:r>
              <a:rPr lang="it-IT" altLang="it-IT" dirty="0" err="1">
                <a:solidFill>
                  <a:srgbClr val="FF0000"/>
                </a:solidFill>
              </a:rPr>
              <a:t>Targeting</a:t>
            </a:r>
            <a:r>
              <a:rPr lang="it-IT" altLang="it-IT" dirty="0">
                <a:solidFill>
                  <a:srgbClr val="FF0000"/>
                </a:solidFill>
              </a:rPr>
              <a:t> </a:t>
            </a:r>
            <a:r>
              <a:rPr lang="it-IT" altLang="it-IT" dirty="0" err="1">
                <a:solidFill>
                  <a:srgbClr val="FF0000"/>
                </a:solidFill>
              </a:rPr>
              <a:t>plant-dwelling</a:t>
            </a:r>
            <a:r>
              <a:rPr lang="it-IT" altLang="it-IT" dirty="0">
                <a:solidFill>
                  <a:srgbClr val="FF0000"/>
                </a:solidFill>
              </a:rPr>
              <a:t> </a:t>
            </a:r>
            <a:r>
              <a:rPr lang="it-IT" altLang="it-IT" dirty="0" err="1">
                <a:solidFill>
                  <a:srgbClr val="FF0000"/>
                </a:solidFill>
              </a:rPr>
              <a:t>organisms</a:t>
            </a:r>
            <a:r>
              <a:rPr lang="it-IT" altLang="it-IT" dirty="0">
                <a:solidFill>
                  <a:srgbClr val="FF0000"/>
                </a:solidFill>
              </a:rPr>
              <a:t> via cross-</a:t>
            </a:r>
            <a:r>
              <a:rPr lang="it-IT" altLang="it-IT" dirty="0" err="1">
                <a:solidFill>
                  <a:srgbClr val="FF0000"/>
                </a:solidFill>
              </a:rPr>
              <a:t>kingdom</a:t>
            </a:r>
            <a:r>
              <a:rPr lang="it-IT" altLang="it-IT" dirty="0">
                <a:solidFill>
                  <a:srgbClr val="FF0000"/>
                </a:solidFill>
              </a:rPr>
              <a:t> </a:t>
            </a:r>
            <a:r>
              <a:rPr lang="it-IT" altLang="it-IT" dirty="0" err="1">
                <a:solidFill>
                  <a:srgbClr val="FF0000"/>
                </a:solidFill>
              </a:rPr>
              <a:t>talks</a:t>
            </a:r>
            <a:r>
              <a:rPr lang="it-IT" altLang="it-IT" dirty="0">
                <a:solidFill>
                  <a:srgbClr val="FF0000"/>
                </a:solidFill>
              </a:rPr>
              <a:t> (</a:t>
            </a:r>
            <a:r>
              <a:rPr lang="it-IT" altLang="it-IT" dirty="0" err="1">
                <a:solidFill>
                  <a:srgbClr val="FF0000"/>
                </a:solidFill>
              </a:rPr>
              <a:t>involves</a:t>
            </a:r>
            <a:r>
              <a:rPr lang="it-IT" altLang="it-IT" dirty="0">
                <a:solidFill>
                  <a:srgbClr val="FF0000"/>
                </a:solidFill>
              </a:rPr>
              <a:t> </a:t>
            </a:r>
            <a:r>
              <a:rPr lang="it-IT" altLang="it-IT" dirty="0" err="1">
                <a:solidFill>
                  <a:srgbClr val="FF0000"/>
                </a:solidFill>
              </a:rPr>
              <a:t>GMOs</a:t>
            </a:r>
            <a:r>
              <a:rPr lang="it-IT" altLang="it-IT" dirty="0">
                <a:solidFill>
                  <a:srgbClr val="FF0000"/>
                </a:solidFill>
              </a:rPr>
              <a:t>)</a:t>
            </a:r>
          </a:p>
          <a:p>
            <a:pPr>
              <a:defRPr/>
            </a:pPr>
            <a:r>
              <a:rPr lang="it-IT" altLang="it-IT" dirty="0" err="1"/>
              <a:t>Exogenous</a:t>
            </a:r>
            <a:r>
              <a:rPr lang="it-IT" altLang="it-IT" dirty="0"/>
              <a:t> </a:t>
            </a:r>
            <a:r>
              <a:rPr lang="it-IT" altLang="it-IT" dirty="0" err="1"/>
              <a:t>applications</a:t>
            </a:r>
            <a:r>
              <a:rPr lang="it-IT" altLang="it-IT" dirty="0"/>
              <a:t> to </a:t>
            </a:r>
            <a:r>
              <a:rPr lang="it-IT" altLang="it-IT" dirty="0" err="1"/>
              <a:t>silence</a:t>
            </a:r>
            <a:r>
              <a:rPr lang="it-IT" altLang="it-IT" dirty="0"/>
              <a:t> </a:t>
            </a:r>
            <a:r>
              <a:rPr lang="it-IT" altLang="it-IT" dirty="0" err="1"/>
              <a:t>genes</a:t>
            </a:r>
            <a:r>
              <a:rPr lang="it-IT" altLang="it-IT" dirty="0"/>
              <a:t> in target </a:t>
            </a:r>
            <a:r>
              <a:rPr lang="it-IT" altLang="it-IT" dirty="0" err="1"/>
              <a:t>noxious</a:t>
            </a:r>
            <a:r>
              <a:rPr lang="it-IT" altLang="it-IT" dirty="0"/>
              <a:t> </a:t>
            </a:r>
            <a:r>
              <a:rPr lang="it-IT" altLang="it-IT" dirty="0" err="1"/>
              <a:t>organisms</a:t>
            </a:r>
            <a:r>
              <a:rPr lang="it-IT" altLang="it-IT" dirty="0"/>
              <a:t> (GMO-free </a:t>
            </a:r>
            <a:r>
              <a:rPr lang="it-IT" altLang="it-IT" dirty="0" err="1"/>
              <a:t>applications</a:t>
            </a:r>
            <a:r>
              <a:rPr lang="it-IT" altLang="it-IT" dirty="0"/>
              <a:t>)</a:t>
            </a:r>
          </a:p>
          <a:p>
            <a:pPr>
              <a:defRPr/>
            </a:pPr>
            <a:r>
              <a:rPr lang="it-IT" altLang="it-IT" dirty="0" err="1"/>
              <a:t>RNAi-based</a:t>
            </a:r>
            <a:r>
              <a:rPr lang="it-IT" altLang="it-IT" dirty="0"/>
              <a:t> </a:t>
            </a:r>
            <a:r>
              <a:rPr lang="it-IT" altLang="it-IT" dirty="0" err="1"/>
              <a:t>drugs</a:t>
            </a:r>
            <a:r>
              <a:rPr lang="it-IT" altLang="it-IT" dirty="0"/>
              <a:t> for human use</a:t>
            </a:r>
          </a:p>
          <a:p>
            <a:pPr>
              <a:defRPr/>
            </a:pPr>
            <a:endParaRPr lang="it-IT" altLang="it-IT" sz="1800" dirty="0"/>
          </a:p>
        </p:txBody>
      </p:sp>
      <p:sp>
        <p:nvSpPr>
          <p:cNvPr id="2" name="Slide Number Placeholder 1">
            <a:extLst>
              <a:ext uri="{FF2B5EF4-FFF2-40B4-BE49-F238E27FC236}">
                <a16:creationId xmlns:a16="http://schemas.microsoft.com/office/drawing/2014/main" id="{FE77BC93-639E-7583-203A-B23D2F10C3CD}"/>
              </a:ext>
            </a:extLst>
          </p:cNvPr>
          <p:cNvSpPr>
            <a:spLocks noGrp="1"/>
          </p:cNvSpPr>
          <p:nvPr>
            <p:ph type="sldNum" sz="quarter" idx="12"/>
          </p:nvPr>
        </p:nvSpPr>
        <p:spPr/>
        <p:txBody>
          <a:bodyPr/>
          <a:lstStyle/>
          <a:p>
            <a:fld id="{F46C79FD-C571-418B-AB0F-5EE936C85276}" type="slidenum">
              <a:rPr lang="en-GB" smtClean="0"/>
              <a:t>26</a:t>
            </a:fld>
            <a:endParaRPr lang="en-GB"/>
          </a:p>
        </p:txBody>
      </p:sp>
    </p:spTree>
    <p:extLst>
      <p:ext uri="{BB962C8B-B14F-4D97-AF65-F5344CB8AC3E}">
        <p14:creationId xmlns:p14="http://schemas.microsoft.com/office/powerpoint/2010/main" val="36199848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01598" y="1522617"/>
            <a:ext cx="8064896" cy="1046440"/>
          </a:xfrm>
          <a:prstGeom prst="rect">
            <a:avLst/>
          </a:prstGeom>
          <a:noFill/>
        </p:spPr>
        <p:txBody>
          <a:bodyPr wrap="square" rtlCol="0">
            <a:spAutoFit/>
          </a:bodyPr>
          <a:lstStyle/>
          <a:p>
            <a:pPr lvl="1">
              <a:lnSpc>
                <a:spcPct val="150000"/>
              </a:lnSpc>
            </a:pPr>
            <a:r>
              <a:rPr lang="nl-BE" sz="2800" dirty="0">
                <a:solidFill>
                  <a:prstClr val="black"/>
                </a:solidFill>
              </a:rPr>
              <a:t>1998: Rainbow papaya</a:t>
            </a:r>
          </a:p>
          <a:p>
            <a:pPr lvl="1"/>
            <a:r>
              <a:rPr lang="nl-BE" sz="2000" dirty="0">
                <a:solidFill>
                  <a:prstClr val="black"/>
                </a:solidFill>
              </a:rPr>
              <a:t>	</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7043" y="2348880"/>
            <a:ext cx="3831505" cy="3296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01335" y="2269467"/>
            <a:ext cx="5945707" cy="3347840"/>
          </a:xfrm>
          <a:prstGeom prst="rect">
            <a:avLst/>
          </a:prstGeom>
          <a:noFill/>
        </p:spPr>
        <p:txBody>
          <a:bodyPr wrap="square" rtlCol="0">
            <a:spAutoFit/>
          </a:bodyPr>
          <a:lstStyle/>
          <a:p>
            <a:pPr marL="285750" lvl="1" indent="-285750">
              <a:lnSpc>
                <a:spcPct val="150000"/>
              </a:lnSpc>
              <a:buFont typeface="Arial" panose="020B0604020202020204" pitchFamily="34" charset="0"/>
              <a:buChar char="•"/>
            </a:pPr>
            <a:r>
              <a:rPr lang="nl-BE" sz="2400" dirty="0">
                <a:solidFill>
                  <a:prstClr val="black"/>
                </a:solidFill>
              </a:rPr>
              <a:t>Transgenic papaya resistant to Papaya Ringspot Virus (PRSV)</a:t>
            </a:r>
          </a:p>
          <a:p>
            <a:pPr marL="285750" indent="-285750">
              <a:lnSpc>
                <a:spcPct val="150000"/>
              </a:lnSpc>
              <a:buFont typeface="Arial" panose="020B0604020202020204" pitchFamily="34" charset="0"/>
              <a:buChar char="•"/>
            </a:pPr>
            <a:r>
              <a:rPr lang="nl-BE" sz="2400" dirty="0">
                <a:solidFill>
                  <a:prstClr val="black"/>
                </a:solidFill>
              </a:rPr>
              <a:t>Approval from APHIS, EPA and FDA in 1997</a:t>
            </a:r>
          </a:p>
          <a:p>
            <a:pPr marL="285750" indent="-285750">
              <a:lnSpc>
                <a:spcPct val="150000"/>
              </a:lnSpc>
              <a:buFont typeface="Arial" panose="020B0604020202020204" pitchFamily="34" charset="0"/>
              <a:buChar char="•"/>
            </a:pPr>
            <a:r>
              <a:rPr lang="nl-BE" sz="2400" dirty="0">
                <a:solidFill>
                  <a:prstClr val="black"/>
                </a:solidFill>
              </a:rPr>
              <a:t>Approved in Canada in 2003</a:t>
            </a:r>
          </a:p>
          <a:p>
            <a:pPr marL="285750" indent="-285750">
              <a:lnSpc>
                <a:spcPct val="150000"/>
              </a:lnSpc>
              <a:buFont typeface="Arial" panose="020B0604020202020204" pitchFamily="34" charset="0"/>
              <a:buChar char="•"/>
            </a:pPr>
            <a:r>
              <a:rPr lang="nl-BE" sz="2400" dirty="0">
                <a:solidFill>
                  <a:prstClr val="black"/>
                </a:solidFill>
              </a:rPr>
              <a:t>Allowed in Japan since 2011</a:t>
            </a:r>
          </a:p>
        </p:txBody>
      </p:sp>
      <p:sp>
        <p:nvSpPr>
          <p:cNvPr id="3" name="Title 2">
            <a:extLst>
              <a:ext uri="{FF2B5EF4-FFF2-40B4-BE49-F238E27FC236}">
                <a16:creationId xmlns:a16="http://schemas.microsoft.com/office/drawing/2014/main" id="{0A97ED39-65E9-13CD-5F4D-5F78AC319A1D}"/>
              </a:ext>
            </a:extLst>
          </p:cNvPr>
          <p:cNvSpPr>
            <a:spLocks noGrp="1"/>
          </p:cNvSpPr>
          <p:nvPr>
            <p:ph type="title"/>
          </p:nvPr>
        </p:nvSpPr>
        <p:spPr>
          <a:xfrm>
            <a:off x="3141965" y="467936"/>
            <a:ext cx="8457372" cy="782357"/>
          </a:xfrm>
        </p:spPr>
        <p:txBody>
          <a:bodyPr/>
          <a:lstStyle/>
          <a:p>
            <a:r>
              <a:rPr lang="nl-BE" dirty="0">
                <a:solidFill>
                  <a:srgbClr val="004494"/>
                </a:solidFill>
                <a:latin typeface="+mn-lt"/>
              </a:rPr>
              <a:t>Commercial applications</a:t>
            </a:r>
            <a:endParaRPr lang="en-US" dirty="0">
              <a:solidFill>
                <a:srgbClr val="004494"/>
              </a:solidFill>
              <a:latin typeface="+mn-lt"/>
            </a:endParaRPr>
          </a:p>
        </p:txBody>
      </p:sp>
      <p:sp>
        <p:nvSpPr>
          <p:cNvPr id="4" name="Slide Number Placeholder 3">
            <a:extLst>
              <a:ext uri="{FF2B5EF4-FFF2-40B4-BE49-F238E27FC236}">
                <a16:creationId xmlns:a16="http://schemas.microsoft.com/office/drawing/2014/main" id="{541F63FD-5AAE-780A-5ACB-28CE6B9C746B}"/>
              </a:ext>
            </a:extLst>
          </p:cNvPr>
          <p:cNvSpPr>
            <a:spLocks noGrp="1"/>
          </p:cNvSpPr>
          <p:nvPr>
            <p:ph type="sldNum" sz="quarter" idx="12"/>
          </p:nvPr>
        </p:nvSpPr>
        <p:spPr/>
        <p:txBody>
          <a:bodyPr/>
          <a:lstStyle/>
          <a:p>
            <a:fld id="{F46C79FD-C571-418B-AB0F-5EE936C85276}" type="slidenum">
              <a:rPr lang="en-GB" smtClean="0"/>
              <a:t>27</a:t>
            </a:fld>
            <a:endParaRPr lang="en-GB"/>
          </a:p>
        </p:txBody>
      </p:sp>
    </p:spTree>
    <p:extLst>
      <p:ext uri="{BB962C8B-B14F-4D97-AF65-F5344CB8AC3E}">
        <p14:creationId xmlns:p14="http://schemas.microsoft.com/office/powerpoint/2010/main" val="35715391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35347" y="1500753"/>
            <a:ext cx="8064896" cy="1046440"/>
          </a:xfrm>
          <a:prstGeom prst="rect">
            <a:avLst/>
          </a:prstGeom>
          <a:noFill/>
        </p:spPr>
        <p:txBody>
          <a:bodyPr wrap="square" rtlCol="0">
            <a:spAutoFit/>
          </a:bodyPr>
          <a:lstStyle/>
          <a:p>
            <a:pPr lvl="1">
              <a:lnSpc>
                <a:spcPct val="150000"/>
              </a:lnSpc>
            </a:pPr>
            <a:r>
              <a:rPr lang="nl-BE" sz="2800" dirty="0">
                <a:solidFill>
                  <a:prstClr val="black"/>
                </a:solidFill>
              </a:rPr>
              <a:t>2007: HoneySweet plum trees</a:t>
            </a:r>
          </a:p>
          <a:p>
            <a:pPr lvl="1"/>
            <a:r>
              <a:rPr lang="nl-BE" sz="2000" dirty="0">
                <a:solidFill>
                  <a:prstClr val="black"/>
                </a:solidFill>
              </a:rPr>
              <a:t>	</a:t>
            </a:r>
          </a:p>
        </p:txBody>
      </p:sp>
      <p:sp>
        <p:nvSpPr>
          <p:cNvPr id="8" name="TextBox 7"/>
          <p:cNvSpPr txBox="1"/>
          <p:nvPr/>
        </p:nvSpPr>
        <p:spPr>
          <a:xfrm>
            <a:off x="667328" y="2613961"/>
            <a:ext cx="6562283" cy="2239844"/>
          </a:xfrm>
          <a:prstGeom prst="rect">
            <a:avLst/>
          </a:prstGeom>
          <a:noFill/>
        </p:spPr>
        <p:txBody>
          <a:bodyPr wrap="square" rtlCol="0">
            <a:spAutoFit/>
          </a:bodyPr>
          <a:lstStyle/>
          <a:p>
            <a:pPr marL="285750" lvl="1" indent="-285750">
              <a:lnSpc>
                <a:spcPct val="150000"/>
              </a:lnSpc>
              <a:buFont typeface="Arial" panose="020B0604020202020204" pitchFamily="34" charset="0"/>
              <a:buChar char="•"/>
            </a:pPr>
            <a:r>
              <a:rPr lang="nl-BE" sz="2400" dirty="0">
                <a:solidFill>
                  <a:prstClr val="black"/>
                </a:solidFill>
              </a:rPr>
              <a:t>Transgenic plum trees resistant to Plum Pox Virus (PPV)</a:t>
            </a:r>
          </a:p>
          <a:p>
            <a:pPr marL="285750" indent="-285750">
              <a:lnSpc>
                <a:spcPct val="150000"/>
              </a:lnSpc>
              <a:buFont typeface="Arial" panose="020B0604020202020204" pitchFamily="34" charset="0"/>
              <a:buChar char="•"/>
            </a:pPr>
            <a:r>
              <a:rPr lang="nl-BE" sz="2400" dirty="0">
                <a:solidFill>
                  <a:prstClr val="black"/>
                </a:solidFill>
              </a:rPr>
              <a:t>Approval from APHIS, EPA and FDA in 2007</a:t>
            </a:r>
          </a:p>
          <a:p>
            <a:pPr marL="285750" indent="-285750">
              <a:lnSpc>
                <a:spcPct val="150000"/>
              </a:lnSpc>
              <a:buFont typeface="Arial" panose="020B0604020202020204" pitchFamily="34" charset="0"/>
              <a:buChar char="•"/>
            </a:pPr>
            <a:r>
              <a:rPr lang="nl-BE" sz="2400" dirty="0">
                <a:solidFill>
                  <a:prstClr val="black"/>
                </a:solidFill>
              </a:rPr>
              <a:t>Field testing in EU</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1836" y="2552242"/>
            <a:ext cx="4086001" cy="2569993"/>
          </a:xfrm>
          <a:prstGeom prst="rect">
            <a:avLst/>
          </a:prstGeom>
        </p:spPr>
      </p:pic>
      <p:sp>
        <p:nvSpPr>
          <p:cNvPr id="2" name="Title 1">
            <a:extLst>
              <a:ext uri="{FF2B5EF4-FFF2-40B4-BE49-F238E27FC236}">
                <a16:creationId xmlns:a16="http://schemas.microsoft.com/office/drawing/2014/main" id="{B499115B-3AC4-ABF4-1685-1B9796D10BE3}"/>
              </a:ext>
            </a:extLst>
          </p:cNvPr>
          <p:cNvSpPr>
            <a:spLocks noGrp="1"/>
          </p:cNvSpPr>
          <p:nvPr>
            <p:ph type="title"/>
          </p:nvPr>
        </p:nvSpPr>
        <p:spPr>
          <a:xfrm>
            <a:off x="3000925" y="500707"/>
            <a:ext cx="8457372" cy="782357"/>
          </a:xfrm>
        </p:spPr>
        <p:txBody>
          <a:bodyPr/>
          <a:lstStyle/>
          <a:p>
            <a:r>
              <a:rPr lang="nl-BE" dirty="0">
                <a:solidFill>
                  <a:srgbClr val="333399"/>
                </a:solidFill>
              </a:rPr>
              <a:t>Commercial applications</a:t>
            </a:r>
            <a:endParaRPr lang="en-US" dirty="0"/>
          </a:p>
        </p:txBody>
      </p:sp>
      <p:sp>
        <p:nvSpPr>
          <p:cNvPr id="3" name="Slide Number Placeholder 2">
            <a:extLst>
              <a:ext uri="{FF2B5EF4-FFF2-40B4-BE49-F238E27FC236}">
                <a16:creationId xmlns:a16="http://schemas.microsoft.com/office/drawing/2014/main" id="{77E544DD-A4C0-6DAF-00D0-8904C6AC4607}"/>
              </a:ext>
            </a:extLst>
          </p:cNvPr>
          <p:cNvSpPr>
            <a:spLocks noGrp="1"/>
          </p:cNvSpPr>
          <p:nvPr>
            <p:ph type="sldNum" sz="quarter" idx="12"/>
          </p:nvPr>
        </p:nvSpPr>
        <p:spPr/>
        <p:txBody>
          <a:bodyPr/>
          <a:lstStyle/>
          <a:p>
            <a:fld id="{F46C79FD-C571-418B-AB0F-5EE936C85276}" type="slidenum">
              <a:rPr lang="en-GB" smtClean="0"/>
              <a:t>28</a:t>
            </a:fld>
            <a:endParaRPr lang="en-GB"/>
          </a:p>
        </p:txBody>
      </p:sp>
    </p:spTree>
    <p:extLst>
      <p:ext uri="{BB962C8B-B14F-4D97-AF65-F5344CB8AC3E}">
        <p14:creationId xmlns:p14="http://schemas.microsoft.com/office/powerpoint/2010/main" val="24764317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extension.entm.purdue.edu/radicalbugs/images/pests/adult/westernCornRootwormAdult.jpg"/>
          <p:cNvPicPr>
            <a:picLocks noChangeAspect="1" noChangeArrowheads="1"/>
          </p:cNvPicPr>
          <p:nvPr/>
        </p:nvPicPr>
        <p:blipFill>
          <a:blip r:embed="rId3" cstate="print"/>
          <a:srcRect l="19028" t="1245" r="722" b="15343"/>
          <a:stretch>
            <a:fillRect/>
          </a:stretch>
        </p:blipFill>
        <p:spPr bwMode="auto">
          <a:xfrm>
            <a:off x="1645314" y="3887615"/>
            <a:ext cx="4048719" cy="2797270"/>
          </a:xfrm>
          <a:prstGeom prst="rect">
            <a:avLst/>
          </a:prstGeom>
          <a:noFill/>
        </p:spPr>
      </p:pic>
      <p:pic>
        <p:nvPicPr>
          <p:cNvPr id="10" name="Picture 9" descr="westernCornRootwormLarva.jpg"/>
          <p:cNvPicPr>
            <a:picLocks noChangeAspect="1"/>
          </p:cNvPicPr>
          <p:nvPr/>
        </p:nvPicPr>
        <p:blipFill>
          <a:blip r:embed="rId4" cstate="print"/>
          <a:stretch>
            <a:fillRect/>
          </a:stretch>
        </p:blipFill>
        <p:spPr>
          <a:xfrm>
            <a:off x="6115835" y="3887615"/>
            <a:ext cx="4430851" cy="2797270"/>
          </a:xfrm>
          <a:prstGeom prst="rect">
            <a:avLst/>
          </a:prstGeom>
        </p:spPr>
      </p:pic>
      <p:sp>
        <p:nvSpPr>
          <p:cNvPr id="2" name="TextBox 1"/>
          <p:cNvSpPr txBox="1"/>
          <p:nvPr/>
        </p:nvSpPr>
        <p:spPr>
          <a:xfrm>
            <a:off x="1553592" y="1788813"/>
            <a:ext cx="9365942" cy="1938992"/>
          </a:xfrm>
          <a:prstGeom prst="rect">
            <a:avLst/>
          </a:prstGeom>
          <a:noFill/>
        </p:spPr>
        <p:txBody>
          <a:bodyPr wrap="square" rtlCol="0">
            <a:spAutoFit/>
          </a:bodyPr>
          <a:lstStyle/>
          <a:p>
            <a:pPr marL="285750" indent="-285750" algn="just">
              <a:buFont typeface="Arial" panose="020B0604020202020204" pitchFamily="34" charset="0"/>
              <a:buChar char="•"/>
            </a:pPr>
            <a:r>
              <a:rPr lang="nl-BE" sz="2400" dirty="0">
                <a:solidFill>
                  <a:prstClr val="black"/>
                </a:solidFill>
              </a:rPr>
              <a:t>“Smart Stax Pro” is </a:t>
            </a:r>
            <a:r>
              <a:rPr lang="en-US" sz="2400" dirty="0">
                <a:solidFill>
                  <a:prstClr val="black"/>
                </a:solidFill>
              </a:rPr>
              <a:t>the first commercial transgenic crop expressing insecticidal </a:t>
            </a:r>
            <a:r>
              <a:rPr lang="en-US" sz="2400" dirty="0" err="1">
                <a:solidFill>
                  <a:prstClr val="black"/>
                </a:solidFill>
              </a:rPr>
              <a:t>dsRNA</a:t>
            </a:r>
            <a:r>
              <a:rPr lang="en-US" sz="2400" dirty="0">
                <a:solidFill>
                  <a:prstClr val="black"/>
                </a:solidFill>
              </a:rPr>
              <a:t> for the control of corn rootworm</a:t>
            </a:r>
            <a:endParaRPr lang="nl-BE" sz="2400" dirty="0">
              <a:solidFill>
                <a:prstClr val="black"/>
              </a:solidFill>
            </a:endParaRPr>
          </a:p>
          <a:p>
            <a:pPr marL="285750" indent="-285750" algn="just">
              <a:buFont typeface="Arial" panose="020B0604020202020204" pitchFamily="34" charset="0"/>
              <a:buChar char="•"/>
            </a:pPr>
            <a:r>
              <a:rPr lang="nl-BE" sz="2400" dirty="0">
                <a:solidFill>
                  <a:prstClr val="black"/>
                </a:solidFill>
              </a:rPr>
              <a:t>Expresses a combination of Bt, herbicidal resistance and RNAi construct (targeting the Snf7 gene)</a:t>
            </a:r>
          </a:p>
          <a:p>
            <a:pPr marL="285750" indent="-285750" algn="just">
              <a:buFont typeface="Arial" panose="020B0604020202020204" pitchFamily="34" charset="0"/>
              <a:buChar char="•"/>
            </a:pPr>
            <a:r>
              <a:rPr lang="nl-BE" sz="2400" dirty="0">
                <a:solidFill>
                  <a:prstClr val="black"/>
                </a:solidFill>
              </a:rPr>
              <a:t>Received approval in 2016 (USA and Canada)</a:t>
            </a:r>
          </a:p>
        </p:txBody>
      </p:sp>
      <p:sp>
        <p:nvSpPr>
          <p:cNvPr id="5" name="Titolo 4"/>
          <p:cNvSpPr>
            <a:spLocks noGrp="1"/>
          </p:cNvSpPr>
          <p:nvPr>
            <p:ph type="title"/>
          </p:nvPr>
        </p:nvSpPr>
        <p:spPr/>
        <p:txBody>
          <a:bodyPr/>
          <a:lstStyle/>
          <a:p>
            <a:r>
              <a:rPr lang="it-IT" dirty="0" err="1">
                <a:solidFill>
                  <a:srgbClr val="004494"/>
                </a:solidFill>
              </a:rPr>
              <a:t>Maize</a:t>
            </a:r>
            <a:r>
              <a:rPr lang="it-IT" dirty="0">
                <a:solidFill>
                  <a:srgbClr val="004494"/>
                </a:solidFill>
              </a:rPr>
              <a:t> </a:t>
            </a:r>
            <a:r>
              <a:rPr lang="it-IT" dirty="0" err="1">
                <a:solidFill>
                  <a:srgbClr val="004494"/>
                </a:solidFill>
              </a:rPr>
              <a:t>resistant</a:t>
            </a:r>
            <a:r>
              <a:rPr lang="it-IT" dirty="0">
                <a:solidFill>
                  <a:srgbClr val="004494"/>
                </a:solidFill>
              </a:rPr>
              <a:t> to </a:t>
            </a:r>
            <a:r>
              <a:rPr lang="it-IT" dirty="0" err="1">
                <a:solidFill>
                  <a:srgbClr val="004494"/>
                </a:solidFill>
              </a:rPr>
              <a:t>Diabrotica</a:t>
            </a:r>
            <a:endParaRPr lang="it-IT" dirty="0">
              <a:solidFill>
                <a:srgbClr val="004494"/>
              </a:solidFill>
            </a:endParaRPr>
          </a:p>
        </p:txBody>
      </p:sp>
      <p:sp>
        <p:nvSpPr>
          <p:cNvPr id="3" name="Slide Number Placeholder 2">
            <a:extLst>
              <a:ext uri="{FF2B5EF4-FFF2-40B4-BE49-F238E27FC236}">
                <a16:creationId xmlns:a16="http://schemas.microsoft.com/office/drawing/2014/main" id="{B1E30DA0-EDE8-DCED-D01D-0D06090DEC49}"/>
              </a:ext>
            </a:extLst>
          </p:cNvPr>
          <p:cNvSpPr>
            <a:spLocks noGrp="1"/>
          </p:cNvSpPr>
          <p:nvPr>
            <p:ph type="sldNum" sz="quarter" idx="12"/>
          </p:nvPr>
        </p:nvSpPr>
        <p:spPr/>
        <p:txBody>
          <a:bodyPr/>
          <a:lstStyle/>
          <a:p>
            <a:fld id="{F46C79FD-C571-418B-AB0F-5EE936C85276}" type="slidenum">
              <a:rPr lang="en-GB" smtClean="0"/>
              <a:t>29</a:t>
            </a:fld>
            <a:endParaRPr lang="en-GB"/>
          </a:p>
        </p:txBody>
      </p:sp>
    </p:spTree>
    <p:extLst>
      <p:ext uri="{BB962C8B-B14F-4D97-AF65-F5344CB8AC3E}">
        <p14:creationId xmlns:p14="http://schemas.microsoft.com/office/powerpoint/2010/main" val="718846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3</a:t>
            </a:fld>
            <a:endParaRPr lang="en-GB"/>
          </a:p>
        </p:txBody>
      </p:sp>
      <p:sp>
        <p:nvSpPr>
          <p:cNvPr id="5" name="CasellaDiTesto 4"/>
          <p:cNvSpPr txBox="1"/>
          <p:nvPr/>
        </p:nvSpPr>
        <p:spPr>
          <a:xfrm>
            <a:off x="923279" y="1722268"/>
            <a:ext cx="9520144" cy="4093428"/>
          </a:xfrm>
          <a:prstGeom prst="rect">
            <a:avLst/>
          </a:prstGeom>
          <a:noFill/>
        </p:spPr>
        <p:txBody>
          <a:bodyPr wrap="square" rtlCol="0">
            <a:spAutoFit/>
          </a:bodyPr>
          <a:lstStyle/>
          <a:p>
            <a:r>
              <a:rPr lang="en-US" sz="2400" b="1" dirty="0">
                <a:solidFill>
                  <a:srgbClr val="00B050"/>
                </a:solidFill>
              </a:rPr>
              <a:t>Genome-edited plant</a:t>
            </a:r>
            <a:r>
              <a:rPr lang="en-US" sz="2400" dirty="0">
                <a:solidFill>
                  <a:srgbClr val="00B050"/>
                </a:solidFill>
              </a:rPr>
              <a:t>: a plant obtained by the application of </a:t>
            </a:r>
            <a:r>
              <a:rPr lang="it-IT" sz="2400" dirty="0" err="1">
                <a:solidFill>
                  <a:srgbClr val="00B050"/>
                </a:solidFill>
              </a:rPr>
              <a:t>targeted</a:t>
            </a:r>
            <a:r>
              <a:rPr lang="it-IT" sz="2400" dirty="0">
                <a:solidFill>
                  <a:srgbClr val="00B050"/>
                </a:solidFill>
              </a:rPr>
              <a:t> </a:t>
            </a:r>
            <a:r>
              <a:rPr lang="it-IT" sz="2400" dirty="0" err="1">
                <a:solidFill>
                  <a:srgbClr val="00B050"/>
                </a:solidFill>
              </a:rPr>
              <a:t>mutagenesis</a:t>
            </a:r>
            <a:r>
              <a:rPr lang="it-IT" sz="2400" dirty="0">
                <a:solidFill>
                  <a:srgbClr val="00B050"/>
                </a:solidFill>
              </a:rPr>
              <a:t> </a:t>
            </a:r>
            <a:r>
              <a:rPr lang="it-IT" sz="2400" dirty="0" err="1">
                <a:solidFill>
                  <a:srgbClr val="00B050"/>
                </a:solidFill>
              </a:rPr>
              <a:t>techniques</a:t>
            </a:r>
            <a:r>
              <a:rPr lang="it-IT" sz="2400" dirty="0">
                <a:solidFill>
                  <a:srgbClr val="00B050"/>
                </a:solidFill>
              </a:rPr>
              <a:t> (i.e., </a:t>
            </a:r>
            <a:r>
              <a:rPr lang="en-US" sz="2400" dirty="0">
                <a:solidFill>
                  <a:srgbClr val="00B050"/>
                </a:solidFill>
              </a:rPr>
              <a:t>induce mutation(s) in selected target locations of the genome)</a:t>
            </a:r>
          </a:p>
          <a:p>
            <a:endParaRPr lang="it-IT" sz="2400" dirty="0">
              <a:solidFill>
                <a:srgbClr val="00B050"/>
              </a:solidFill>
            </a:endParaRPr>
          </a:p>
          <a:p>
            <a:r>
              <a:rPr lang="en-US" sz="2400" b="1" dirty="0" err="1">
                <a:solidFill>
                  <a:srgbClr val="F47B22"/>
                </a:solidFill>
              </a:rPr>
              <a:t>Cisgenic</a:t>
            </a:r>
            <a:r>
              <a:rPr lang="en-US" sz="2400" b="1" dirty="0">
                <a:solidFill>
                  <a:srgbClr val="F47B22"/>
                </a:solidFill>
              </a:rPr>
              <a:t> plant</a:t>
            </a:r>
            <a:r>
              <a:rPr lang="en-US" sz="2400" dirty="0">
                <a:solidFill>
                  <a:srgbClr val="F47B22"/>
                </a:solidFill>
              </a:rPr>
              <a:t>: a plant obtained by </a:t>
            </a:r>
            <a:r>
              <a:rPr lang="en-US" sz="2400" dirty="0" err="1">
                <a:solidFill>
                  <a:srgbClr val="F47B22"/>
                </a:solidFill>
              </a:rPr>
              <a:t>cisgenesis</a:t>
            </a:r>
            <a:r>
              <a:rPr lang="en-US" sz="2400" dirty="0">
                <a:solidFill>
                  <a:srgbClr val="F47B22"/>
                </a:solidFill>
              </a:rPr>
              <a:t> (genetic material obtained from the breeders’ gene pool)</a:t>
            </a:r>
          </a:p>
          <a:p>
            <a:endParaRPr lang="en-US" sz="2400" dirty="0">
              <a:solidFill>
                <a:srgbClr val="F47B22"/>
              </a:solidFill>
            </a:endParaRPr>
          </a:p>
          <a:p>
            <a:r>
              <a:rPr lang="en-US" sz="2400" b="1" dirty="0">
                <a:solidFill>
                  <a:srgbClr val="0F5494"/>
                </a:solidFill>
              </a:rPr>
              <a:t>Intragenic plant</a:t>
            </a:r>
            <a:r>
              <a:rPr lang="en-US" sz="2400" dirty="0">
                <a:solidFill>
                  <a:srgbClr val="0F5494"/>
                </a:solidFill>
              </a:rPr>
              <a:t>: a plant obtained by </a:t>
            </a:r>
            <a:r>
              <a:rPr lang="en-US" sz="2400" dirty="0" err="1">
                <a:solidFill>
                  <a:srgbClr val="0F5494"/>
                </a:solidFill>
              </a:rPr>
              <a:t>intragenesis</a:t>
            </a:r>
            <a:r>
              <a:rPr lang="en-US" sz="2400" dirty="0">
                <a:solidFill>
                  <a:srgbClr val="0F5494"/>
                </a:solidFill>
              </a:rPr>
              <a:t> (sequences contain </a:t>
            </a:r>
            <a:r>
              <a:rPr lang="en-US" sz="2400" u="sng" dirty="0">
                <a:solidFill>
                  <a:srgbClr val="0F5494"/>
                </a:solidFill>
              </a:rPr>
              <a:t>a re-arranged copy </a:t>
            </a:r>
            <a:r>
              <a:rPr lang="en-US" sz="2400" dirty="0">
                <a:solidFill>
                  <a:srgbClr val="0F5494"/>
                </a:solidFill>
              </a:rPr>
              <a:t>of sequences already present in the breeders’ gene p</a:t>
            </a:r>
            <a:r>
              <a:rPr lang="it-IT" sz="2400" dirty="0" err="1">
                <a:solidFill>
                  <a:srgbClr val="0F5494"/>
                </a:solidFill>
              </a:rPr>
              <a:t>ool</a:t>
            </a:r>
            <a:r>
              <a:rPr lang="it-IT" sz="2400" dirty="0">
                <a:solidFill>
                  <a:srgbClr val="0F5494"/>
                </a:solidFill>
              </a:rPr>
              <a:t>)</a:t>
            </a:r>
            <a:endParaRPr lang="en-US" sz="2400" dirty="0">
              <a:solidFill>
                <a:srgbClr val="0F5494"/>
              </a:solidFill>
            </a:endParaRPr>
          </a:p>
          <a:p>
            <a:endParaRPr lang="it-IT" sz="2000" dirty="0" err="1">
              <a:solidFill>
                <a:srgbClr val="0F5494"/>
              </a:solidFill>
            </a:endParaRPr>
          </a:p>
        </p:txBody>
      </p:sp>
      <p:sp>
        <p:nvSpPr>
          <p:cNvPr id="2" name="CasellaDiTesto 1">
            <a:extLst>
              <a:ext uri="{FF2B5EF4-FFF2-40B4-BE49-F238E27FC236}">
                <a16:creationId xmlns:a16="http://schemas.microsoft.com/office/drawing/2014/main" id="{6D238D2D-6653-7031-957A-41C602037A7F}"/>
              </a:ext>
            </a:extLst>
          </p:cNvPr>
          <p:cNvSpPr txBox="1"/>
          <p:nvPr/>
        </p:nvSpPr>
        <p:spPr>
          <a:xfrm>
            <a:off x="3164385" y="610204"/>
            <a:ext cx="7344816" cy="707886"/>
          </a:xfrm>
          <a:prstGeom prst="rect">
            <a:avLst/>
          </a:prstGeom>
          <a:noFill/>
        </p:spPr>
        <p:txBody>
          <a:bodyPr wrap="square" rtlCol="0">
            <a:spAutoFit/>
          </a:bodyPr>
          <a:lstStyle/>
          <a:p>
            <a:r>
              <a:rPr lang="it-IT" sz="4000" dirty="0" err="1">
                <a:solidFill>
                  <a:srgbClr val="024EA2"/>
                </a:solidFill>
              </a:rPr>
              <a:t>What</a:t>
            </a:r>
            <a:r>
              <a:rPr lang="it-IT" sz="4000" dirty="0">
                <a:solidFill>
                  <a:srgbClr val="024EA2"/>
                </a:solidFill>
              </a:rPr>
              <a:t> are NGT </a:t>
            </a:r>
            <a:r>
              <a:rPr lang="it-IT" sz="4000" dirty="0" err="1">
                <a:solidFill>
                  <a:srgbClr val="024EA2"/>
                </a:solidFill>
              </a:rPr>
              <a:t>plants</a:t>
            </a:r>
            <a:r>
              <a:rPr lang="it-IT" sz="4000" dirty="0">
                <a:solidFill>
                  <a:srgbClr val="024EA2"/>
                </a:solidFill>
              </a:rPr>
              <a:t>?</a:t>
            </a:r>
          </a:p>
        </p:txBody>
      </p:sp>
    </p:spTree>
    <p:extLst>
      <p:ext uri="{BB962C8B-B14F-4D97-AF65-F5344CB8AC3E}">
        <p14:creationId xmlns:p14="http://schemas.microsoft.com/office/powerpoint/2010/main" val="6711106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olo 1"/>
          <p:cNvSpPr>
            <a:spLocks noGrp="1"/>
          </p:cNvSpPr>
          <p:nvPr>
            <p:ph type="title"/>
          </p:nvPr>
        </p:nvSpPr>
        <p:spPr>
          <a:xfrm>
            <a:off x="3018675" y="364719"/>
            <a:ext cx="8457372" cy="782357"/>
          </a:xfrm>
        </p:spPr>
        <p:txBody>
          <a:bodyPr/>
          <a:lstStyle/>
          <a:p>
            <a:r>
              <a:rPr lang="it-IT" altLang="it-IT" dirty="0" err="1">
                <a:solidFill>
                  <a:srgbClr val="004494"/>
                </a:solidFill>
              </a:rPr>
              <a:t>Crop</a:t>
            </a:r>
            <a:r>
              <a:rPr lang="it-IT" altLang="it-IT" dirty="0">
                <a:solidFill>
                  <a:srgbClr val="004494"/>
                </a:solidFill>
              </a:rPr>
              <a:t> </a:t>
            </a:r>
            <a:r>
              <a:rPr lang="it-IT" altLang="it-IT" dirty="0" err="1">
                <a:solidFill>
                  <a:srgbClr val="004494"/>
                </a:solidFill>
              </a:rPr>
              <a:t>plants</a:t>
            </a:r>
            <a:r>
              <a:rPr lang="it-IT" altLang="it-IT" dirty="0">
                <a:solidFill>
                  <a:srgbClr val="004494"/>
                </a:solidFill>
              </a:rPr>
              <a:t> </a:t>
            </a:r>
            <a:r>
              <a:rPr lang="it-IT" altLang="it-IT" dirty="0" err="1">
                <a:solidFill>
                  <a:srgbClr val="004494"/>
                </a:solidFill>
              </a:rPr>
              <a:t>resistant</a:t>
            </a:r>
            <a:r>
              <a:rPr lang="it-IT" altLang="it-IT" dirty="0">
                <a:solidFill>
                  <a:srgbClr val="004494"/>
                </a:solidFill>
              </a:rPr>
              <a:t> to </a:t>
            </a:r>
            <a:r>
              <a:rPr lang="it-IT" altLang="it-IT" dirty="0" err="1">
                <a:solidFill>
                  <a:srgbClr val="004494"/>
                </a:solidFill>
              </a:rPr>
              <a:t>diseases</a:t>
            </a:r>
            <a:endParaRPr lang="it-IT" altLang="it-IT" dirty="0">
              <a:solidFill>
                <a:srgbClr val="004494"/>
              </a:solidFill>
            </a:endParaRPr>
          </a:p>
        </p:txBody>
      </p:sp>
      <p:graphicFrame>
        <p:nvGraphicFramePr>
          <p:cNvPr id="4" name="Segnaposto contenuto 3"/>
          <p:cNvGraphicFramePr>
            <a:graphicFrameLocks noGrp="1"/>
          </p:cNvGraphicFramePr>
          <p:nvPr>
            <p:ph idx="4294967295"/>
            <p:extLst>
              <p:ext uri="{D42A27DB-BD31-4B8C-83A1-F6EECF244321}">
                <p14:modId xmlns:p14="http://schemas.microsoft.com/office/powerpoint/2010/main" val="3040332838"/>
              </p:ext>
            </p:extLst>
          </p:nvPr>
        </p:nvGraphicFramePr>
        <p:xfrm>
          <a:off x="923278" y="1291701"/>
          <a:ext cx="9685540" cy="5566299"/>
        </p:xfrm>
        <a:graphic>
          <a:graphicData uri="http://schemas.openxmlformats.org/drawingml/2006/table">
            <a:tbl>
              <a:tblPr firstRow="1" bandRow="1">
                <a:tableStyleId>{5C22544A-7EE6-4342-B048-85BDC9FD1C3A}</a:tableStyleId>
              </a:tblPr>
              <a:tblGrid>
                <a:gridCol w="2421385">
                  <a:extLst>
                    <a:ext uri="{9D8B030D-6E8A-4147-A177-3AD203B41FA5}">
                      <a16:colId xmlns:a16="http://schemas.microsoft.com/office/drawing/2014/main" val="20000"/>
                    </a:ext>
                  </a:extLst>
                </a:gridCol>
                <a:gridCol w="2421385">
                  <a:extLst>
                    <a:ext uri="{9D8B030D-6E8A-4147-A177-3AD203B41FA5}">
                      <a16:colId xmlns:a16="http://schemas.microsoft.com/office/drawing/2014/main" val="20001"/>
                    </a:ext>
                  </a:extLst>
                </a:gridCol>
                <a:gridCol w="2421385">
                  <a:extLst>
                    <a:ext uri="{9D8B030D-6E8A-4147-A177-3AD203B41FA5}">
                      <a16:colId xmlns:a16="http://schemas.microsoft.com/office/drawing/2014/main" val="20002"/>
                    </a:ext>
                  </a:extLst>
                </a:gridCol>
                <a:gridCol w="2421385">
                  <a:extLst>
                    <a:ext uri="{9D8B030D-6E8A-4147-A177-3AD203B41FA5}">
                      <a16:colId xmlns:a16="http://schemas.microsoft.com/office/drawing/2014/main" val="20003"/>
                    </a:ext>
                  </a:extLst>
                </a:gridCol>
              </a:tblGrid>
              <a:tr h="480870">
                <a:tc>
                  <a:txBody>
                    <a:bodyPr/>
                    <a:lstStyle/>
                    <a:p>
                      <a:r>
                        <a:rPr lang="it-IT" sz="1600" dirty="0" err="1"/>
                        <a:t>Plant</a:t>
                      </a:r>
                      <a:r>
                        <a:rPr lang="it-IT" sz="1600" dirty="0"/>
                        <a:t> </a:t>
                      </a:r>
                      <a:r>
                        <a:rPr lang="it-IT" sz="1600" dirty="0" err="1"/>
                        <a:t>species</a:t>
                      </a:r>
                      <a:endParaRPr lang="it-IT" sz="1600" dirty="0"/>
                    </a:p>
                  </a:txBody>
                  <a:tcPr marL="82942" marR="82942" marT="41468" marB="41468"/>
                </a:tc>
                <a:tc>
                  <a:txBody>
                    <a:bodyPr/>
                    <a:lstStyle/>
                    <a:p>
                      <a:r>
                        <a:rPr lang="it-IT" sz="1600" dirty="0" err="1"/>
                        <a:t>Pathogen</a:t>
                      </a:r>
                      <a:endParaRPr lang="it-IT" sz="1600" dirty="0"/>
                    </a:p>
                  </a:txBody>
                  <a:tcPr marL="82942" marR="82942" marT="41468" marB="41468"/>
                </a:tc>
                <a:tc>
                  <a:txBody>
                    <a:bodyPr/>
                    <a:lstStyle/>
                    <a:p>
                      <a:r>
                        <a:rPr lang="it-IT" sz="1600" dirty="0" err="1"/>
                        <a:t>Main</a:t>
                      </a:r>
                      <a:r>
                        <a:rPr lang="it-IT" sz="1600" dirty="0"/>
                        <a:t> </a:t>
                      </a:r>
                      <a:r>
                        <a:rPr lang="it-IT" sz="1600" dirty="0" err="1"/>
                        <a:t>effects</a:t>
                      </a:r>
                      <a:endParaRPr lang="it-IT" sz="1600" dirty="0"/>
                    </a:p>
                  </a:txBody>
                  <a:tcPr marL="82942" marR="82942" marT="41468" marB="41468"/>
                </a:tc>
                <a:tc>
                  <a:txBody>
                    <a:bodyPr/>
                    <a:lstStyle/>
                    <a:p>
                      <a:r>
                        <a:rPr lang="it-IT" sz="1600" dirty="0"/>
                        <a:t>Reference</a:t>
                      </a:r>
                    </a:p>
                  </a:txBody>
                  <a:tcPr marL="82942" marR="82942" marT="41468" marB="41468"/>
                </a:tc>
                <a:extLst>
                  <a:ext uri="{0D108BD9-81ED-4DB2-BD59-A6C34878D82A}">
                    <a16:rowId xmlns:a16="http://schemas.microsoft.com/office/drawing/2014/main" val="10000"/>
                  </a:ext>
                </a:extLst>
              </a:tr>
              <a:tr h="829993">
                <a:tc>
                  <a:txBody>
                    <a:bodyPr/>
                    <a:lstStyle/>
                    <a:p>
                      <a:r>
                        <a:rPr lang="it-IT" sz="1600" i="1" dirty="0" err="1"/>
                        <a:t>Zea</a:t>
                      </a:r>
                      <a:r>
                        <a:rPr lang="it-IT" sz="1600" i="1" dirty="0"/>
                        <a:t> mais</a:t>
                      </a:r>
                    </a:p>
                  </a:txBody>
                  <a:tcPr marL="82942" marR="82942" marT="41468" marB="41468"/>
                </a:tc>
                <a:tc>
                  <a:txBody>
                    <a:bodyPr/>
                    <a:lstStyle/>
                    <a:p>
                      <a:r>
                        <a:rPr lang="it-IT" sz="1600" i="1" dirty="0" err="1"/>
                        <a:t>Aspergillus</a:t>
                      </a:r>
                      <a:r>
                        <a:rPr lang="it-IT" sz="1600" i="1" dirty="0"/>
                        <a:t> </a:t>
                      </a:r>
                      <a:r>
                        <a:rPr lang="it-IT" sz="1600" i="1" dirty="0" err="1"/>
                        <a:t>flavus</a:t>
                      </a:r>
                      <a:endParaRPr lang="it-IT" sz="1600" i="1" dirty="0"/>
                    </a:p>
                  </a:txBody>
                  <a:tcPr marL="82942" marR="82942" marT="41468" marB="41468"/>
                </a:tc>
                <a:tc>
                  <a:txBody>
                    <a:bodyPr/>
                    <a:lstStyle/>
                    <a:p>
                      <a:r>
                        <a:rPr lang="it-IT" sz="1600" dirty="0" err="1"/>
                        <a:t>Reduction</a:t>
                      </a:r>
                      <a:r>
                        <a:rPr lang="it-IT" sz="1600" dirty="0"/>
                        <a:t> in </a:t>
                      </a:r>
                      <a:r>
                        <a:rPr lang="it-IT" sz="1600" dirty="0" err="1"/>
                        <a:t>aflatoxin</a:t>
                      </a:r>
                      <a:r>
                        <a:rPr lang="it-IT" sz="1600" dirty="0"/>
                        <a:t> </a:t>
                      </a:r>
                      <a:r>
                        <a:rPr lang="it-IT" sz="1600" dirty="0" err="1"/>
                        <a:t>content</a:t>
                      </a:r>
                      <a:endParaRPr lang="it-IT" sz="1600" dirty="0"/>
                    </a:p>
                  </a:txBody>
                  <a:tcPr marL="82942" marR="82942" marT="41468" marB="41468"/>
                </a:tc>
                <a:tc>
                  <a:txBody>
                    <a:bodyPr/>
                    <a:lstStyle/>
                    <a:p>
                      <a:r>
                        <a:rPr lang="it-IT" sz="1600" dirty="0" err="1"/>
                        <a:t>Masanga</a:t>
                      </a:r>
                      <a:r>
                        <a:rPr lang="it-IT" sz="1600" dirty="0"/>
                        <a:t> et al., 2015</a:t>
                      </a:r>
                    </a:p>
                  </a:txBody>
                  <a:tcPr marL="82942" marR="82942" marT="41468" marB="41468"/>
                </a:tc>
                <a:extLst>
                  <a:ext uri="{0D108BD9-81ED-4DB2-BD59-A6C34878D82A}">
                    <a16:rowId xmlns:a16="http://schemas.microsoft.com/office/drawing/2014/main" val="10001"/>
                  </a:ext>
                </a:extLst>
              </a:tr>
              <a:tr h="829993">
                <a:tc>
                  <a:txBody>
                    <a:bodyPr/>
                    <a:lstStyle/>
                    <a:p>
                      <a:r>
                        <a:rPr lang="it-IT" sz="1600" i="1" dirty="0" err="1"/>
                        <a:t>Arachis</a:t>
                      </a:r>
                      <a:r>
                        <a:rPr lang="it-IT" sz="1600" i="1" dirty="0"/>
                        <a:t> </a:t>
                      </a:r>
                      <a:r>
                        <a:rPr lang="it-IT" sz="1600" i="1" dirty="0" err="1"/>
                        <a:t>hypogaea</a:t>
                      </a:r>
                      <a:endParaRPr lang="it-IT" sz="1600" i="1" dirty="0"/>
                    </a:p>
                  </a:txBody>
                  <a:tcPr marL="82942" marR="82942" marT="41468" marB="41468"/>
                </a:tc>
                <a:tc>
                  <a:txBody>
                    <a:bodyPr/>
                    <a:lstStyle/>
                    <a:p>
                      <a:r>
                        <a:rPr lang="it-IT" sz="1600" i="1" dirty="0" err="1"/>
                        <a:t>Aspergillus</a:t>
                      </a:r>
                      <a:r>
                        <a:rPr lang="it-IT" sz="1600" i="1" dirty="0"/>
                        <a:t> </a:t>
                      </a:r>
                      <a:r>
                        <a:rPr lang="it-IT" sz="1600" i="1" dirty="0" err="1"/>
                        <a:t>flavus</a:t>
                      </a:r>
                      <a:endParaRPr lang="it-IT" sz="1600" i="1" dirty="0"/>
                    </a:p>
                  </a:txBody>
                  <a:tcPr marL="82942" marR="82942" marT="41468" marB="41468"/>
                </a:tc>
                <a:tc>
                  <a:txBody>
                    <a:bodyPr/>
                    <a:lstStyle/>
                    <a:p>
                      <a:r>
                        <a:rPr lang="it-IT" sz="1600" dirty="0" err="1"/>
                        <a:t>Reduction</a:t>
                      </a:r>
                      <a:r>
                        <a:rPr lang="it-IT" sz="1600" dirty="0"/>
                        <a:t> in </a:t>
                      </a:r>
                      <a:r>
                        <a:rPr lang="it-IT" sz="1600" dirty="0" err="1"/>
                        <a:t>aflatoxin</a:t>
                      </a:r>
                      <a:r>
                        <a:rPr lang="it-IT" sz="1600" dirty="0"/>
                        <a:t> </a:t>
                      </a:r>
                      <a:r>
                        <a:rPr lang="it-IT" sz="1600" dirty="0" err="1"/>
                        <a:t>content</a:t>
                      </a:r>
                      <a:endParaRPr lang="it-IT" sz="1600" dirty="0"/>
                    </a:p>
                  </a:txBody>
                  <a:tcPr marL="82942" marR="82942" marT="41468" marB="41468"/>
                </a:tc>
                <a:tc>
                  <a:txBody>
                    <a:bodyPr/>
                    <a:lstStyle/>
                    <a:p>
                      <a:r>
                        <a:rPr lang="it-IT" sz="1600" dirty="0" err="1"/>
                        <a:t>Arias</a:t>
                      </a:r>
                      <a:r>
                        <a:rPr lang="it-IT" sz="1600" dirty="0"/>
                        <a:t> et al., 2015</a:t>
                      </a:r>
                    </a:p>
                  </a:txBody>
                  <a:tcPr marL="82942" marR="82942" marT="41468" marB="41468"/>
                </a:tc>
                <a:extLst>
                  <a:ext uri="{0D108BD9-81ED-4DB2-BD59-A6C34878D82A}">
                    <a16:rowId xmlns:a16="http://schemas.microsoft.com/office/drawing/2014/main" val="10002"/>
                  </a:ext>
                </a:extLst>
              </a:tr>
              <a:tr h="829993">
                <a:tc>
                  <a:txBody>
                    <a:bodyPr/>
                    <a:lstStyle/>
                    <a:p>
                      <a:r>
                        <a:rPr lang="it-IT" sz="1600" i="1" dirty="0" err="1"/>
                        <a:t>Hordeum</a:t>
                      </a:r>
                      <a:r>
                        <a:rPr lang="it-IT" sz="1600" i="1" dirty="0"/>
                        <a:t> vulgare</a:t>
                      </a:r>
                    </a:p>
                  </a:txBody>
                  <a:tcPr marL="82942" marR="82942" marT="41468" marB="41468"/>
                </a:tc>
                <a:tc>
                  <a:txBody>
                    <a:bodyPr/>
                    <a:lstStyle/>
                    <a:p>
                      <a:r>
                        <a:rPr lang="it-IT" sz="1600" i="1" dirty="0" err="1"/>
                        <a:t>Fusarium</a:t>
                      </a:r>
                      <a:r>
                        <a:rPr lang="it-IT" sz="1600" i="1" dirty="0"/>
                        <a:t> </a:t>
                      </a:r>
                      <a:r>
                        <a:rPr lang="it-IT" sz="1600" i="1" dirty="0" err="1"/>
                        <a:t>graminearum</a:t>
                      </a:r>
                      <a:endParaRPr lang="it-IT" sz="1600" i="1" dirty="0"/>
                    </a:p>
                  </a:txBody>
                  <a:tcPr marL="82942" marR="82942" marT="41468" marB="41468"/>
                </a:tc>
                <a:tc>
                  <a:txBody>
                    <a:bodyPr/>
                    <a:lstStyle/>
                    <a:p>
                      <a:r>
                        <a:rPr lang="it-IT" sz="1600" dirty="0"/>
                        <a:t>Complete </a:t>
                      </a:r>
                      <a:r>
                        <a:rPr lang="it-IT" sz="1600" dirty="0" err="1"/>
                        <a:t>reduction</a:t>
                      </a:r>
                      <a:r>
                        <a:rPr lang="it-IT" sz="1600" dirty="0"/>
                        <a:t> of </a:t>
                      </a:r>
                      <a:r>
                        <a:rPr lang="it-IT" sz="1600" dirty="0" err="1"/>
                        <a:t>fungal</a:t>
                      </a:r>
                      <a:r>
                        <a:rPr lang="it-IT" sz="1600" dirty="0"/>
                        <a:t> </a:t>
                      </a:r>
                      <a:r>
                        <a:rPr lang="it-IT" sz="1600" dirty="0" err="1"/>
                        <a:t>growth</a:t>
                      </a:r>
                      <a:endParaRPr lang="it-IT" sz="1600" dirty="0"/>
                    </a:p>
                  </a:txBody>
                  <a:tcPr marL="82942" marR="82942" marT="41468" marB="41468"/>
                </a:tc>
                <a:tc>
                  <a:txBody>
                    <a:bodyPr/>
                    <a:lstStyle/>
                    <a:p>
                      <a:r>
                        <a:rPr lang="it-IT" sz="1600" dirty="0"/>
                        <a:t>Koch et al., 2013</a:t>
                      </a:r>
                    </a:p>
                  </a:txBody>
                  <a:tcPr marL="82942" marR="82942" marT="41468" marB="41468"/>
                </a:tc>
                <a:extLst>
                  <a:ext uri="{0D108BD9-81ED-4DB2-BD59-A6C34878D82A}">
                    <a16:rowId xmlns:a16="http://schemas.microsoft.com/office/drawing/2014/main" val="10003"/>
                  </a:ext>
                </a:extLst>
              </a:tr>
              <a:tr h="829993">
                <a:tc>
                  <a:txBody>
                    <a:bodyPr/>
                    <a:lstStyle/>
                    <a:p>
                      <a:r>
                        <a:rPr lang="it-IT" sz="1600" i="1" dirty="0" err="1"/>
                        <a:t>Triticum</a:t>
                      </a:r>
                      <a:r>
                        <a:rPr lang="it-IT" sz="1600" i="1" dirty="0"/>
                        <a:t> </a:t>
                      </a:r>
                      <a:r>
                        <a:rPr lang="it-IT" sz="1600" i="1" dirty="0" err="1"/>
                        <a:t>aestivum</a:t>
                      </a:r>
                      <a:endParaRPr lang="it-IT" sz="1600" i="1" dirty="0"/>
                    </a:p>
                  </a:txBody>
                  <a:tcPr marL="82942" marR="82942" marT="41468" marB="4146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600" i="1" dirty="0" err="1"/>
                        <a:t>Fusarium</a:t>
                      </a:r>
                      <a:r>
                        <a:rPr lang="it-IT" sz="1600" i="1" dirty="0"/>
                        <a:t> </a:t>
                      </a:r>
                      <a:r>
                        <a:rPr lang="it-IT" sz="1600" i="1" dirty="0" err="1"/>
                        <a:t>culmorum</a:t>
                      </a:r>
                      <a:endParaRPr lang="it-IT" sz="1600" i="1" dirty="0"/>
                    </a:p>
                  </a:txBody>
                  <a:tcPr marL="82942" marR="82942" marT="41468" marB="41468"/>
                </a:tc>
                <a:tc>
                  <a:txBody>
                    <a:bodyPr/>
                    <a:lstStyle/>
                    <a:p>
                      <a:r>
                        <a:rPr lang="it-IT" sz="1600" dirty="0"/>
                        <a:t>50-60% </a:t>
                      </a:r>
                      <a:r>
                        <a:rPr lang="it-IT" sz="1600" dirty="0" err="1"/>
                        <a:t>reduction</a:t>
                      </a:r>
                      <a:r>
                        <a:rPr lang="it-IT" sz="1600" dirty="0"/>
                        <a:t> </a:t>
                      </a:r>
                      <a:r>
                        <a:rPr lang="it-IT" sz="1600" dirty="0" err="1"/>
                        <a:t>disease</a:t>
                      </a:r>
                      <a:r>
                        <a:rPr lang="it-IT" sz="1600" dirty="0"/>
                        <a:t> </a:t>
                      </a:r>
                      <a:r>
                        <a:rPr lang="it-IT" sz="1600" dirty="0" err="1"/>
                        <a:t>symptoms</a:t>
                      </a:r>
                      <a:endParaRPr lang="it-IT" sz="1600" dirty="0"/>
                    </a:p>
                  </a:txBody>
                  <a:tcPr marL="82942" marR="82942" marT="41468" marB="41468"/>
                </a:tc>
                <a:tc>
                  <a:txBody>
                    <a:bodyPr/>
                    <a:lstStyle/>
                    <a:p>
                      <a:r>
                        <a:rPr lang="it-IT" sz="1600" dirty="0"/>
                        <a:t>Chen et al., 2016</a:t>
                      </a:r>
                    </a:p>
                  </a:txBody>
                  <a:tcPr marL="82942" marR="82942" marT="41468" marB="41468"/>
                </a:tc>
                <a:extLst>
                  <a:ext uri="{0D108BD9-81ED-4DB2-BD59-A6C34878D82A}">
                    <a16:rowId xmlns:a16="http://schemas.microsoft.com/office/drawing/2014/main" val="10004"/>
                  </a:ext>
                </a:extLst>
              </a:tr>
              <a:tr h="935464">
                <a:tc>
                  <a:txBody>
                    <a:bodyPr/>
                    <a:lstStyle/>
                    <a:p>
                      <a:r>
                        <a:rPr lang="it-IT" sz="1600" i="1" dirty="0" err="1"/>
                        <a:t>Gossypium</a:t>
                      </a:r>
                      <a:r>
                        <a:rPr lang="it-IT" sz="1600" i="1" dirty="0"/>
                        <a:t> </a:t>
                      </a:r>
                      <a:r>
                        <a:rPr lang="it-IT" sz="1600" i="1" dirty="0" err="1"/>
                        <a:t>sp</a:t>
                      </a:r>
                      <a:r>
                        <a:rPr lang="it-IT" sz="1600" i="1" dirty="0"/>
                        <a:t>.</a:t>
                      </a:r>
                    </a:p>
                  </a:txBody>
                  <a:tcPr marL="82942" marR="82942" marT="41468" marB="41468"/>
                </a:tc>
                <a:tc>
                  <a:txBody>
                    <a:bodyPr/>
                    <a:lstStyle/>
                    <a:p>
                      <a:r>
                        <a:rPr lang="it-IT" sz="1600" i="1" dirty="0" err="1"/>
                        <a:t>Verticillium</a:t>
                      </a:r>
                      <a:r>
                        <a:rPr lang="it-IT" sz="1600" i="1" dirty="0"/>
                        <a:t> </a:t>
                      </a:r>
                      <a:r>
                        <a:rPr lang="it-IT" sz="1600" i="1" dirty="0" err="1"/>
                        <a:t>dahliae</a:t>
                      </a:r>
                      <a:endParaRPr lang="it-IT" sz="1600" i="1" dirty="0"/>
                    </a:p>
                  </a:txBody>
                  <a:tcPr marL="82942" marR="82942" marT="41468" marB="4146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600" dirty="0"/>
                        <a:t>50-75% </a:t>
                      </a:r>
                      <a:r>
                        <a:rPr lang="it-IT" sz="1600" dirty="0" err="1"/>
                        <a:t>reduction</a:t>
                      </a:r>
                      <a:r>
                        <a:rPr lang="it-IT" sz="1600" dirty="0"/>
                        <a:t> </a:t>
                      </a:r>
                      <a:r>
                        <a:rPr lang="it-IT" sz="1600" dirty="0" err="1"/>
                        <a:t>disease</a:t>
                      </a:r>
                      <a:r>
                        <a:rPr lang="it-IT" sz="1600" dirty="0"/>
                        <a:t> </a:t>
                      </a:r>
                      <a:r>
                        <a:rPr lang="it-IT" sz="1600" dirty="0" err="1"/>
                        <a:t>symptoms</a:t>
                      </a:r>
                      <a:endParaRPr lang="it-IT" sz="1600" dirty="0"/>
                    </a:p>
                  </a:txBody>
                  <a:tcPr marL="82942" marR="82942" marT="41468" marB="41468"/>
                </a:tc>
                <a:tc>
                  <a:txBody>
                    <a:bodyPr/>
                    <a:lstStyle/>
                    <a:p>
                      <a:r>
                        <a:rPr lang="it-IT" sz="1600" dirty="0"/>
                        <a:t>Zhang et al., 2016</a:t>
                      </a:r>
                    </a:p>
                  </a:txBody>
                  <a:tcPr marL="82942" marR="82942" marT="41468" marB="41468"/>
                </a:tc>
                <a:extLst>
                  <a:ext uri="{0D108BD9-81ED-4DB2-BD59-A6C34878D82A}">
                    <a16:rowId xmlns:a16="http://schemas.microsoft.com/office/drawing/2014/main" val="10005"/>
                  </a:ext>
                </a:extLst>
              </a:tr>
              <a:tr h="829993">
                <a:tc>
                  <a:txBody>
                    <a:bodyPr/>
                    <a:lstStyle/>
                    <a:p>
                      <a:r>
                        <a:rPr lang="it-IT" sz="1600" i="1" dirty="0" err="1"/>
                        <a:t>Glycine</a:t>
                      </a:r>
                      <a:r>
                        <a:rPr lang="it-IT" sz="1600" i="1" dirty="0"/>
                        <a:t> </a:t>
                      </a:r>
                      <a:r>
                        <a:rPr lang="it-IT" sz="1600" i="1" dirty="0" err="1"/>
                        <a:t>max</a:t>
                      </a:r>
                      <a:endParaRPr lang="it-IT" sz="1600" i="1" dirty="0"/>
                    </a:p>
                    <a:p>
                      <a:r>
                        <a:rPr lang="it-IT" sz="1600" i="1" dirty="0" err="1"/>
                        <a:t>Solanum</a:t>
                      </a:r>
                      <a:r>
                        <a:rPr lang="it-IT" sz="1600" i="1" dirty="0"/>
                        <a:t> </a:t>
                      </a:r>
                      <a:r>
                        <a:rPr lang="it-IT" sz="1600" i="1" dirty="0" err="1"/>
                        <a:t>tuberosum</a:t>
                      </a:r>
                      <a:endParaRPr lang="it-IT" sz="1600" i="1" dirty="0"/>
                    </a:p>
                  </a:txBody>
                  <a:tcPr marL="82942" marR="82942" marT="41468" marB="41468"/>
                </a:tc>
                <a:tc>
                  <a:txBody>
                    <a:bodyPr/>
                    <a:lstStyle/>
                    <a:p>
                      <a:r>
                        <a:rPr lang="it-IT" sz="1600" i="1" dirty="0" err="1"/>
                        <a:t>Phytophtora</a:t>
                      </a:r>
                      <a:r>
                        <a:rPr lang="it-IT" sz="1600" i="1" dirty="0"/>
                        <a:t> </a:t>
                      </a:r>
                      <a:r>
                        <a:rPr lang="it-IT" sz="1600" i="1" dirty="0" err="1"/>
                        <a:t>sojae</a:t>
                      </a:r>
                      <a:endParaRPr lang="it-IT" sz="1600" i="1" dirty="0"/>
                    </a:p>
                    <a:p>
                      <a:r>
                        <a:rPr lang="it-IT" sz="1600" i="1" dirty="0" err="1"/>
                        <a:t>Phytophtora</a:t>
                      </a:r>
                      <a:r>
                        <a:rPr lang="it-IT" sz="1600" i="1" dirty="0"/>
                        <a:t> </a:t>
                      </a:r>
                      <a:r>
                        <a:rPr lang="it-IT" sz="1600" i="1" dirty="0" err="1"/>
                        <a:t>infestans</a:t>
                      </a:r>
                      <a:endParaRPr lang="it-IT" sz="1600" i="1" dirty="0"/>
                    </a:p>
                  </a:txBody>
                  <a:tcPr marL="82942" marR="82942" marT="41468" marB="41468"/>
                </a:tc>
                <a:tc>
                  <a:txBody>
                    <a:bodyPr/>
                    <a:lstStyle/>
                    <a:p>
                      <a:r>
                        <a:rPr lang="it-IT" sz="1600" dirty="0" err="1"/>
                        <a:t>Reduced</a:t>
                      </a:r>
                      <a:r>
                        <a:rPr lang="it-IT" sz="1600" dirty="0"/>
                        <a:t> </a:t>
                      </a:r>
                      <a:r>
                        <a:rPr lang="it-IT" sz="1600" dirty="0" err="1"/>
                        <a:t>foliar</a:t>
                      </a:r>
                      <a:r>
                        <a:rPr lang="it-IT" sz="1600" dirty="0"/>
                        <a:t> </a:t>
                      </a:r>
                      <a:r>
                        <a:rPr lang="it-IT" sz="1600" dirty="0" err="1"/>
                        <a:t>symptoms</a:t>
                      </a:r>
                      <a:endParaRPr lang="it-IT" sz="1600" dirty="0"/>
                    </a:p>
                  </a:txBody>
                  <a:tcPr marL="82942" marR="82942" marT="41468" marB="41468"/>
                </a:tc>
                <a:tc>
                  <a:txBody>
                    <a:bodyPr/>
                    <a:lstStyle/>
                    <a:p>
                      <a:r>
                        <a:rPr lang="it-IT" sz="1600" dirty="0" err="1"/>
                        <a:t>Niblett</a:t>
                      </a:r>
                      <a:r>
                        <a:rPr lang="it-IT" sz="1600" dirty="0"/>
                        <a:t> and Bailey, 2012</a:t>
                      </a:r>
                    </a:p>
                  </a:txBody>
                  <a:tcPr marL="82942" marR="82942" marT="41468" marB="41468"/>
                </a:tc>
                <a:extLst>
                  <a:ext uri="{0D108BD9-81ED-4DB2-BD59-A6C34878D82A}">
                    <a16:rowId xmlns:a16="http://schemas.microsoft.com/office/drawing/2014/main" val="10006"/>
                  </a:ext>
                </a:extLst>
              </a:tr>
            </a:tbl>
          </a:graphicData>
        </a:graphic>
      </p:graphicFrame>
      <p:sp>
        <p:nvSpPr>
          <p:cNvPr id="2" name="Slide Number Placeholder 1">
            <a:extLst>
              <a:ext uri="{FF2B5EF4-FFF2-40B4-BE49-F238E27FC236}">
                <a16:creationId xmlns:a16="http://schemas.microsoft.com/office/drawing/2014/main" id="{92AFEDFB-2932-275D-3915-B547322DD59E}"/>
              </a:ext>
            </a:extLst>
          </p:cNvPr>
          <p:cNvSpPr>
            <a:spLocks noGrp="1"/>
          </p:cNvSpPr>
          <p:nvPr>
            <p:ph type="sldNum" sz="quarter" idx="12"/>
          </p:nvPr>
        </p:nvSpPr>
        <p:spPr/>
        <p:txBody>
          <a:bodyPr/>
          <a:lstStyle/>
          <a:p>
            <a:fld id="{F46C79FD-C571-418B-AB0F-5EE936C85276}" type="slidenum">
              <a:rPr lang="en-GB" smtClean="0"/>
              <a:t>30</a:t>
            </a:fld>
            <a:endParaRPr lang="en-GB"/>
          </a:p>
        </p:txBody>
      </p:sp>
    </p:spTree>
    <p:extLst>
      <p:ext uri="{BB962C8B-B14F-4D97-AF65-F5344CB8AC3E}">
        <p14:creationId xmlns:p14="http://schemas.microsoft.com/office/powerpoint/2010/main" val="28566407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olo 1"/>
          <p:cNvSpPr>
            <a:spLocks noGrp="1"/>
          </p:cNvSpPr>
          <p:nvPr>
            <p:ph type="title"/>
          </p:nvPr>
        </p:nvSpPr>
        <p:spPr/>
        <p:txBody>
          <a:bodyPr/>
          <a:lstStyle/>
          <a:p>
            <a:r>
              <a:rPr lang="it-IT" altLang="it-IT" dirty="0" err="1">
                <a:solidFill>
                  <a:srgbClr val="004494"/>
                </a:solidFill>
              </a:rPr>
              <a:t>Genetically</a:t>
            </a:r>
            <a:r>
              <a:rPr lang="it-IT" altLang="it-IT" dirty="0">
                <a:solidFill>
                  <a:srgbClr val="004494"/>
                </a:solidFill>
              </a:rPr>
              <a:t> </a:t>
            </a:r>
            <a:r>
              <a:rPr lang="it-IT" altLang="it-IT" dirty="0" err="1">
                <a:solidFill>
                  <a:srgbClr val="004494"/>
                </a:solidFill>
              </a:rPr>
              <a:t>Modified</a:t>
            </a:r>
            <a:r>
              <a:rPr lang="it-IT" altLang="it-IT" dirty="0">
                <a:solidFill>
                  <a:srgbClr val="004494"/>
                </a:solidFill>
              </a:rPr>
              <a:t> </a:t>
            </a:r>
            <a:r>
              <a:rPr lang="it-IT" altLang="it-IT" dirty="0" err="1">
                <a:solidFill>
                  <a:srgbClr val="004494"/>
                </a:solidFill>
              </a:rPr>
              <a:t>Organisms</a:t>
            </a:r>
            <a:endParaRPr lang="it-IT" altLang="it-IT" dirty="0">
              <a:solidFill>
                <a:srgbClr val="004494"/>
              </a:solidFill>
            </a:endParaRPr>
          </a:p>
        </p:txBody>
      </p:sp>
      <p:pic>
        <p:nvPicPr>
          <p:cNvPr id="19459" name="Immagin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85120" y="4082832"/>
            <a:ext cx="3558240" cy="235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Immagin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8497" y="1173553"/>
            <a:ext cx="3676007" cy="265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Immagine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39316" y="3824631"/>
            <a:ext cx="4513528" cy="280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Immagin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85120" y="1327277"/>
            <a:ext cx="3558240" cy="2367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766B49EE-2B4A-00D8-91D0-7E8D30A96EF9}"/>
              </a:ext>
            </a:extLst>
          </p:cNvPr>
          <p:cNvSpPr>
            <a:spLocks noGrp="1"/>
          </p:cNvSpPr>
          <p:nvPr>
            <p:ph type="sldNum" sz="quarter" idx="12"/>
          </p:nvPr>
        </p:nvSpPr>
        <p:spPr/>
        <p:txBody>
          <a:bodyPr/>
          <a:lstStyle/>
          <a:p>
            <a:fld id="{F46C79FD-C571-418B-AB0F-5EE936C85276}" type="slidenum">
              <a:rPr lang="en-GB" smtClean="0"/>
              <a:t>31</a:t>
            </a:fld>
            <a:endParaRPr lang="en-GB"/>
          </a:p>
        </p:txBody>
      </p:sp>
    </p:spTree>
    <p:extLst>
      <p:ext uri="{BB962C8B-B14F-4D97-AF65-F5344CB8AC3E}">
        <p14:creationId xmlns:p14="http://schemas.microsoft.com/office/powerpoint/2010/main" val="3386841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1"/>
          <p:cNvSpPr>
            <a:spLocks noGrp="1"/>
          </p:cNvSpPr>
          <p:nvPr>
            <p:ph type="title"/>
          </p:nvPr>
        </p:nvSpPr>
        <p:spPr/>
        <p:txBody>
          <a:bodyPr/>
          <a:lstStyle/>
          <a:p>
            <a:pPr>
              <a:defRPr/>
            </a:pPr>
            <a:r>
              <a:rPr lang="it-IT" altLang="it-IT" dirty="0">
                <a:solidFill>
                  <a:srgbClr val="004494"/>
                </a:solidFill>
                <a:cs typeface="+mn-cs"/>
              </a:rPr>
              <a:t>Applications of RNA </a:t>
            </a:r>
            <a:r>
              <a:rPr lang="it-IT" altLang="it-IT" dirty="0" err="1">
                <a:solidFill>
                  <a:srgbClr val="004494"/>
                </a:solidFill>
                <a:cs typeface="+mn-cs"/>
              </a:rPr>
              <a:t>interference</a:t>
            </a:r>
            <a:endParaRPr lang="it-IT" altLang="it-IT" dirty="0">
              <a:solidFill>
                <a:srgbClr val="004494"/>
              </a:solidFill>
              <a:cs typeface="+mn-cs"/>
            </a:endParaRPr>
          </a:p>
        </p:txBody>
      </p:sp>
      <p:sp>
        <p:nvSpPr>
          <p:cNvPr id="9219" name="Segnaposto contenuto 2"/>
          <p:cNvSpPr>
            <a:spLocks noGrp="1"/>
          </p:cNvSpPr>
          <p:nvPr>
            <p:ph idx="4294967295"/>
          </p:nvPr>
        </p:nvSpPr>
        <p:spPr>
          <a:xfrm>
            <a:off x="934949" y="1730115"/>
            <a:ext cx="10268670" cy="4067003"/>
          </a:xfrm>
        </p:spPr>
        <p:txBody>
          <a:bodyPr/>
          <a:lstStyle/>
          <a:p>
            <a:pPr>
              <a:defRPr/>
            </a:pPr>
            <a:r>
              <a:rPr lang="it-IT" altLang="it-IT" sz="2800" dirty="0" err="1"/>
              <a:t>Silencing</a:t>
            </a:r>
            <a:r>
              <a:rPr lang="it-IT" altLang="it-IT" sz="2800" dirty="0"/>
              <a:t> </a:t>
            </a:r>
            <a:r>
              <a:rPr lang="it-IT" altLang="it-IT" sz="2800" dirty="0" err="1"/>
              <a:t>genes</a:t>
            </a:r>
            <a:r>
              <a:rPr lang="it-IT" altLang="it-IT" sz="2800" dirty="0"/>
              <a:t> in </a:t>
            </a:r>
            <a:r>
              <a:rPr lang="it-IT" altLang="it-IT" sz="2800" dirty="0" err="1"/>
              <a:t>plants</a:t>
            </a:r>
            <a:r>
              <a:rPr lang="it-IT" altLang="it-IT" sz="2800" dirty="0"/>
              <a:t> via </a:t>
            </a:r>
            <a:r>
              <a:rPr lang="it-IT" altLang="it-IT" sz="2800" dirty="0" err="1"/>
              <a:t>genetic</a:t>
            </a:r>
            <a:r>
              <a:rPr lang="it-IT" altLang="it-IT" sz="2800" dirty="0"/>
              <a:t> </a:t>
            </a:r>
            <a:r>
              <a:rPr lang="it-IT" altLang="it-IT" sz="2800" dirty="0" err="1"/>
              <a:t>modification</a:t>
            </a:r>
            <a:r>
              <a:rPr lang="it-IT" altLang="it-IT" sz="2800" dirty="0"/>
              <a:t> (</a:t>
            </a:r>
            <a:r>
              <a:rPr lang="it-IT" altLang="it-IT" sz="2800" dirty="0" err="1"/>
              <a:t>involves</a:t>
            </a:r>
            <a:r>
              <a:rPr lang="it-IT" altLang="it-IT" sz="2800" dirty="0"/>
              <a:t> </a:t>
            </a:r>
            <a:r>
              <a:rPr lang="it-IT" altLang="it-IT" sz="2800" dirty="0" err="1"/>
              <a:t>GMOs</a:t>
            </a:r>
            <a:r>
              <a:rPr lang="it-IT" altLang="it-IT" sz="2800" dirty="0"/>
              <a:t>)</a:t>
            </a:r>
          </a:p>
          <a:p>
            <a:pPr>
              <a:defRPr/>
            </a:pPr>
            <a:r>
              <a:rPr lang="it-IT" altLang="it-IT" sz="2800" dirty="0" err="1"/>
              <a:t>Targeting</a:t>
            </a:r>
            <a:r>
              <a:rPr lang="it-IT" altLang="it-IT" sz="2800" dirty="0"/>
              <a:t> </a:t>
            </a:r>
            <a:r>
              <a:rPr lang="it-IT" altLang="it-IT" sz="2800" dirty="0" err="1"/>
              <a:t>plant-dwelling</a:t>
            </a:r>
            <a:r>
              <a:rPr lang="it-IT" altLang="it-IT" sz="2800" dirty="0"/>
              <a:t> </a:t>
            </a:r>
            <a:r>
              <a:rPr lang="it-IT" altLang="it-IT" sz="2800" dirty="0" err="1"/>
              <a:t>organisms</a:t>
            </a:r>
            <a:r>
              <a:rPr lang="it-IT" altLang="it-IT" sz="2800" dirty="0"/>
              <a:t> via cross-</a:t>
            </a:r>
            <a:r>
              <a:rPr lang="it-IT" altLang="it-IT" sz="2800" dirty="0" err="1"/>
              <a:t>kingdom</a:t>
            </a:r>
            <a:r>
              <a:rPr lang="it-IT" altLang="it-IT" sz="2800" dirty="0"/>
              <a:t> </a:t>
            </a:r>
            <a:r>
              <a:rPr lang="it-IT" altLang="it-IT" sz="2800" dirty="0" err="1"/>
              <a:t>talks</a:t>
            </a:r>
            <a:r>
              <a:rPr lang="it-IT" altLang="it-IT" sz="2800" dirty="0"/>
              <a:t> (</a:t>
            </a:r>
            <a:r>
              <a:rPr lang="it-IT" altLang="it-IT" sz="2800" dirty="0" err="1"/>
              <a:t>involves</a:t>
            </a:r>
            <a:r>
              <a:rPr lang="it-IT" altLang="it-IT" sz="2800" dirty="0"/>
              <a:t> </a:t>
            </a:r>
            <a:r>
              <a:rPr lang="it-IT" altLang="it-IT" sz="2800" dirty="0" err="1"/>
              <a:t>GMOs</a:t>
            </a:r>
            <a:r>
              <a:rPr lang="it-IT" altLang="it-IT" sz="2800" dirty="0"/>
              <a:t>)</a:t>
            </a:r>
          </a:p>
          <a:p>
            <a:pPr>
              <a:defRPr/>
            </a:pPr>
            <a:r>
              <a:rPr lang="it-IT" altLang="it-IT" sz="2800" dirty="0" err="1">
                <a:solidFill>
                  <a:srgbClr val="FF0000"/>
                </a:solidFill>
              </a:rPr>
              <a:t>Exogenous</a:t>
            </a:r>
            <a:r>
              <a:rPr lang="it-IT" altLang="it-IT" sz="2800" dirty="0">
                <a:solidFill>
                  <a:srgbClr val="FF0000"/>
                </a:solidFill>
              </a:rPr>
              <a:t> </a:t>
            </a:r>
            <a:r>
              <a:rPr lang="it-IT" altLang="it-IT" sz="2800" dirty="0" err="1">
                <a:solidFill>
                  <a:srgbClr val="FF0000"/>
                </a:solidFill>
              </a:rPr>
              <a:t>applications</a:t>
            </a:r>
            <a:r>
              <a:rPr lang="it-IT" altLang="it-IT" sz="2800" dirty="0">
                <a:solidFill>
                  <a:srgbClr val="FF0000"/>
                </a:solidFill>
              </a:rPr>
              <a:t> to </a:t>
            </a:r>
            <a:r>
              <a:rPr lang="it-IT" altLang="it-IT" sz="2800" dirty="0" err="1">
                <a:solidFill>
                  <a:srgbClr val="FF0000"/>
                </a:solidFill>
              </a:rPr>
              <a:t>silence</a:t>
            </a:r>
            <a:r>
              <a:rPr lang="it-IT" altLang="it-IT" sz="2800" dirty="0">
                <a:solidFill>
                  <a:srgbClr val="FF0000"/>
                </a:solidFill>
              </a:rPr>
              <a:t> </a:t>
            </a:r>
            <a:r>
              <a:rPr lang="it-IT" altLang="it-IT" sz="2800" dirty="0" err="1">
                <a:solidFill>
                  <a:srgbClr val="FF0000"/>
                </a:solidFill>
              </a:rPr>
              <a:t>genes</a:t>
            </a:r>
            <a:r>
              <a:rPr lang="it-IT" altLang="it-IT" sz="2800" dirty="0">
                <a:solidFill>
                  <a:srgbClr val="FF0000"/>
                </a:solidFill>
              </a:rPr>
              <a:t> in target </a:t>
            </a:r>
            <a:r>
              <a:rPr lang="it-IT" altLang="it-IT" sz="2800" dirty="0" err="1">
                <a:solidFill>
                  <a:srgbClr val="FF0000"/>
                </a:solidFill>
              </a:rPr>
              <a:t>noxious</a:t>
            </a:r>
            <a:r>
              <a:rPr lang="it-IT" altLang="it-IT" sz="2800" dirty="0">
                <a:solidFill>
                  <a:srgbClr val="FF0000"/>
                </a:solidFill>
              </a:rPr>
              <a:t> </a:t>
            </a:r>
            <a:r>
              <a:rPr lang="it-IT" altLang="it-IT" sz="2800" dirty="0" err="1">
                <a:solidFill>
                  <a:srgbClr val="FF0000"/>
                </a:solidFill>
              </a:rPr>
              <a:t>organisms</a:t>
            </a:r>
            <a:r>
              <a:rPr lang="it-IT" altLang="it-IT" sz="2800" dirty="0">
                <a:solidFill>
                  <a:srgbClr val="FF0000"/>
                </a:solidFill>
              </a:rPr>
              <a:t> (GMO-free </a:t>
            </a:r>
            <a:r>
              <a:rPr lang="it-IT" altLang="it-IT" sz="2800" dirty="0" err="1">
                <a:solidFill>
                  <a:srgbClr val="FF0000"/>
                </a:solidFill>
              </a:rPr>
              <a:t>applications</a:t>
            </a:r>
            <a:r>
              <a:rPr lang="it-IT" altLang="it-IT" sz="2800" dirty="0">
                <a:solidFill>
                  <a:srgbClr val="FF0000"/>
                </a:solidFill>
              </a:rPr>
              <a:t>)</a:t>
            </a:r>
          </a:p>
          <a:p>
            <a:pPr>
              <a:defRPr/>
            </a:pPr>
            <a:r>
              <a:rPr lang="it-IT" altLang="it-IT" sz="2800" dirty="0" err="1">
                <a:solidFill>
                  <a:srgbClr val="004494"/>
                </a:solidFill>
              </a:rPr>
              <a:t>RNAi-based</a:t>
            </a:r>
            <a:r>
              <a:rPr lang="it-IT" altLang="it-IT" sz="2800" dirty="0">
                <a:solidFill>
                  <a:srgbClr val="004494"/>
                </a:solidFill>
              </a:rPr>
              <a:t> </a:t>
            </a:r>
            <a:r>
              <a:rPr lang="it-IT" altLang="it-IT" sz="2800" dirty="0" err="1">
                <a:solidFill>
                  <a:srgbClr val="004494"/>
                </a:solidFill>
              </a:rPr>
              <a:t>drugs</a:t>
            </a:r>
            <a:r>
              <a:rPr lang="it-IT" altLang="it-IT" sz="2800" dirty="0">
                <a:solidFill>
                  <a:srgbClr val="004494"/>
                </a:solidFill>
              </a:rPr>
              <a:t> for human use</a:t>
            </a:r>
          </a:p>
          <a:p>
            <a:pPr>
              <a:defRPr/>
            </a:pPr>
            <a:endParaRPr lang="it-IT" altLang="it-IT" sz="1800" dirty="0"/>
          </a:p>
        </p:txBody>
      </p:sp>
      <p:sp>
        <p:nvSpPr>
          <p:cNvPr id="2" name="Slide Number Placeholder 1">
            <a:extLst>
              <a:ext uri="{FF2B5EF4-FFF2-40B4-BE49-F238E27FC236}">
                <a16:creationId xmlns:a16="http://schemas.microsoft.com/office/drawing/2014/main" id="{95B723EF-C169-6E67-00A7-B47E395DCD71}"/>
              </a:ext>
            </a:extLst>
          </p:cNvPr>
          <p:cNvSpPr>
            <a:spLocks noGrp="1"/>
          </p:cNvSpPr>
          <p:nvPr>
            <p:ph type="sldNum" sz="quarter" idx="12"/>
          </p:nvPr>
        </p:nvSpPr>
        <p:spPr/>
        <p:txBody>
          <a:bodyPr/>
          <a:lstStyle/>
          <a:p>
            <a:fld id="{F46C79FD-C571-418B-AB0F-5EE936C85276}" type="slidenum">
              <a:rPr lang="en-GB" smtClean="0"/>
              <a:t>32</a:t>
            </a:fld>
            <a:endParaRPr lang="en-GB"/>
          </a:p>
        </p:txBody>
      </p:sp>
    </p:spTree>
    <p:extLst>
      <p:ext uri="{BB962C8B-B14F-4D97-AF65-F5344CB8AC3E}">
        <p14:creationId xmlns:p14="http://schemas.microsoft.com/office/powerpoint/2010/main" val="38368279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Immagin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7822" y="1155460"/>
            <a:ext cx="10405003" cy="5702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A61F6B42-4A6D-72AE-1B32-B28672DFCC7C}"/>
              </a:ext>
            </a:extLst>
          </p:cNvPr>
          <p:cNvSpPr>
            <a:spLocks noGrp="1"/>
          </p:cNvSpPr>
          <p:nvPr>
            <p:ph type="title"/>
          </p:nvPr>
        </p:nvSpPr>
        <p:spPr>
          <a:xfrm>
            <a:off x="2966806" y="429394"/>
            <a:ext cx="8457372" cy="782357"/>
          </a:xfrm>
        </p:spPr>
        <p:txBody>
          <a:bodyPr/>
          <a:lstStyle/>
          <a:p>
            <a:r>
              <a:rPr lang="it-IT" altLang="it-IT">
                <a:solidFill>
                  <a:srgbClr val="004494"/>
                </a:solidFill>
              </a:rPr>
              <a:t>First RNAi-based insecticide</a:t>
            </a:r>
            <a:endParaRPr lang="en-US" dirty="0">
              <a:solidFill>
                <a:srgbClr val="004494"/>
              </a:solidFill>
            </a:endParaRPr>
          </a:p>
        </p:txBody>
      </p:sp>
      <p:sp>
        <p:nvSpPr>
          <p:cNvPr id="3" name="Slide Number Placeholder 2">
            <a:extLst>
              <a:ext uri="{FF2B5EF4-FFF2-40B4-BE49-F238E27FC236}">
                <a16:creationId xmlns:a16="http://schemas.microsoft.com/office/drawing/2014/main" id="{4A11CEEE-B2D6-F9C2-A953-66BEDF234271}"/>
              </a:ext>
            </a:extLst>
          </p:cNvPr>
          <p:cNvSpPr>
            <a:spLocks noGrp="1"/>
          </p:cNvSpPr>
          <p:nvPr>
            <p:ph type="sldNum" sz="quarter" idx="12"/>
          </p:nvPr>
        </p:nvSpPr>
        <p:spPr/>
        <p:txBody>
          <a:bodyPr/>
          <a:lstStyle/>
          <a:p>
            <a:fld id="{F46C79FD-C571-418B-AB0F-5EE936C85276}" type="slidenum">
              <a:rPr lang="en-GB" smtClean="0"/>
              <a:t>33</a:t>
            </a:fld>
            <a:endParaRPr lang="en-GB"/>
          </a:p>
        </p:txBody>
      </p:sp>
    </p:spTree>
    <p:extLst>
      <p:ext uri="{BB962C8B-B14F-4D97-AF65-F5344CB8AC3E}">
        <p14:creationId xmlns:p14="http://schemas.microsoft.com/office/powerpoint/2010/main" val="1679938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txBox="1">
            <a:spLocks/>
          </p:cNvSpPr>
          <p:nvPr/>
        </p:nvSpPr>
        <p:spPr>
          <a:xfrm>
            <a:off x="1020932" y="559708"/>
            <a:ext cx="9179511" cy="816331"/>
          </a:xfrm>
          <a:prstGeom prst="rect">
            <a:avLst/>
          </a:prstGeom>
          <a:solidFill>
            <a:schemeClr val="accent2">
              <a:lumMod val="20000"/>
              <a:lumOff val="80000"/>
            </a:schemeClr>
          </a:solidFill>
        </p:spPr>
        <p:txBody>
          <a:bodyPr vert="horz" lIns="91440" tIns="45720" rIns="91440" bIns="45720" rtlCol="0" anchor="ctr">
            <a:noAutofit/>
          </a:bodyPr>
          <a:lstStyle/>
          <a:p>
            <a:pPr>
              <a:spcBef>
                <a:spcPct val="0"/>
              </a:spcBef>
              <a:spcAft>
                <a:spcPts val="600"/>
              </a:spcAft>
              <a:defRPr/>
            </a:pPr>
            <a:endParaRPr lang="de-DE" sz="2800" b="1" dirty="0">
              <a:solidFill>
                <a:prstClr val="black"/>
              </a:solidFill>
            </a:endParaRPr>
          </a:p>
          <a:p>
            <a:pPr>
              <a:spcBef>
                <a:spcPct val="0"/>
              </a:spcBef>
              <a:spcAft>
                <a:spcPts val="600"/>
              </a:spcAft>
              <a:defRPr/>
            </a:pPr>
            <a:r>
              <a:rPr lang="de-DE" sz="4000" dirty="0">
                <a:solidFill>
                  <a:srgbClr val="004494"/>
                </a:solidFill>
              </a:rPr>
              <a:t>General </a:t>
            </a:r>
            <a:r>
              <a:rPr lang="de-DE" sz="4000" dirty="0" err="1">
                <a:solidFill>
                  <a:srgbClr val="004494"/>
                </a:solidFill>
              </a:rPr>
              <a:t>aspects</a:t>
            </a:r>
            <a:r>
              <a:rPr lang="de-DE" sz="4000" dirty="0">
                <a:solidFill>
                  <a:srgbClr val="004494"/>
                </a:solidFill>
              </a:rPr>
              <a:t> of </a:t>
            </a:r>
            <a:r>
              <a:rPr lang="de-DE" sz="4000" dirty="0" err="1">
                <a:solidFill>
                  <a:srgbClr val="004494"/>
                </a:solidFill>
              </a:rPr>
              <a:t>RNAi</a:t>
            </a:r>
            <a:r>
              <a:rPr lang="de-DE" sz="4000" dirty="0">
                <a:solidFill>
                  <a:srgbClr val="004494"/>
                </a:solidFill>
              </a:rPr>
              <a:t> </a:t>
            </a:r>
            <a:r>
              <a:rPr lang="de-DE" sz="4000" dirty="0" err="1">
                <a:solidFill>
                  <a:srgbClr val="004494"/>
                </a:solidFill>
              </a:rPr>
              <a:t>approaches</a:t>
            </a:r>
            <a:endParaRPr lang="de-DE" sz="4000" dirty="0">
              <a:solidFill>
                <a:srgbClr val="004494"/>
              </a:solidFill>
            </a:endParaRPr>
          </a:p>
          <a:p>
            <a:pPr>
              <a:spcBef>
                <a:spcPct val="0"/>
              </a:spcBef>
              <a:spcAft>
                <a:spcPts val="600"/>
              </a:spcAft>
              <a:defRPr/>
            </a:pPr>
            <a:endParaRPr lang="de-DE" sz="2800" b="1" dirty="0">
              <a:solidFill>
                <a:prstClr val="black"/>
              </a:solidFill>
            </a:endParaRPr>
          </a:p>
        </p:txBody>
      </p:sp>
      <p:sp>
        <p:nvSpPr>
          <p:cNvPr id="2" name="Textfeld 1"/>
          <p:cNvSpPr txBox="1"/>
          <p:nvPr/>
        </p:nvSpPr>
        <p:spPr>
          <a:xfrm>
            <a:off x="870013" y="1681082"/>
            <a:ext cx="9712170" cy="4124206"/>
          </a:xfrm>
          <a:prstGeom prst="rect">
            <a:avLst/>
          </a:prstGeom>
          <a:noFill/>
        </p:spPr>
        <p:txBody>
          <a:bodyPr wrap="square" rtlCol="0">
            <a:spAutoFit/>
          </a:bodyPr>
          <a:lstStyle/>
          <a:p>
            <a:pPr marL="342900" indent="-342900" algn="just">
              <a:spcAft>
                <a:spcPts val="1200"/>
              </a:spcAft>
              <a:buFont typeface="Wingdings" panose="05000000000000000000" pitchFamily="2" charset="2"/>
              <a:buChar char="§"/>
            </a:pPr>
            <a:r>
              <a:rPr lang="de-DE" sz="2400" dirty="0" err="1">
                <a:solidFill>
                  <a:prstClr val="black"/>
                </a:solidFill>
              </a:rPr>
              <a:t>Based</a:t>
            </a:r>
            <a:r>
              <a:rPr lang="de-DE" sz="2400" dirty="0">
                <a:solidFill>
                  <a:prstClr val="black"/>
                </a:solidFill>
              </a:rPr>
              <a:t> on a </a:t>
            </a:r>
            <a:r>
              <a:rPr lang="de-DE" sz="2400" dirty="0" err="1">
                <a:solidFill>
                  <a:prstClr val="black"/>
                </a:solidFill>
              </a:rPr>
              <a:t>mechanism</a:t>
            </a:r>
            <a:r>
              <a:rPr lang="de-DE" sz="2400" dirty="0">
                <a:solidFill>
                  <a:prstClr val="black"/>
                </a:solidFill>
              </a:rPr>
              <a:t> </a:t>
            </a:r>
            <a:r>
              <a:rPr lang="de-DE" sz="2400" dirty="0" err="1">
                <a:solidFill>
                  <a:prstClr val="black"/>
                </a:solidFill>
              </a:rPr>
              <a:t>naturally</a:t>
            </a:r>
            <a:r>
              <a:rPr lang="de-DE" sz="2400" dirty="0">
                <a:solidFill>
                  <a:prstClr val="black"/>
                </a:solidFill>
              </a:rPr>
              <a:t> </a:t>
            </a:r>
            <a:r>
              <a:rPr lang="de-DE" sz="2400" dirty="0" err="1">
                <a:solidFill>
                  <a:prstClr val="black"/>
                </a:solidFill>
              </a:rPr>
              <a:t>present</a:t>
            </a:r>
            <a:r>
              <a:rPr lang="de-DE" sz="2400" dirty="0">
                <a:solidFill>
                  <a:prstClr val="black"/>
                </a:solidFill>
              </a:rPr>
              <a:t> in </a:t>
            </a:r>
            <a:r>
              <a:rPr lang="de-DE" sz="2400" dirty="0" err="1">
                <a:solidFill>
                  <a:prstClr val="black"/>
                </a:solidFill>
              </a:rPr>
              <a:t>plants</a:t>
            </a:r>
            <a:r>
              <a:rPr lang="de-DE" sz="2400" dirty="0">
                <a:solidFill>
                  <a:prstClr val="black"/>
                </a:solidFill>
              </a:rPr>
              <a:t> </a:t>
            </a:r>
            <a:r>
              <a:rPr lang="de-DE" sz="2400" dirty="0" err="1">
                <a:solidFill>
                  <a:prstClr val="black"/>
                </a:solidFill>
              </a:rPr>
              <a:t>and</a:t>
            </a:r>
            <a:r>
              <a:rPr lang="de-DE" sz="2400" dirty="0">
                <a:solidFill>
                  <a:prstClr val="black"/>
                </a:solidFill>
              </a:rPr>
              <a:t> </a:t>
            </a:r>
            <a:r>
              <a:rPr lang="de-DE" sz="2400" dirty="0" err="1">
                <a:solidFill>
                  <a:prstClr val="black"/>
                </a:solidFill>
              </a:rPr>
              <a:t>animals</a:t>
            </a:r>
            <a:endParaRPr lang="de-DE" sz="2400" dirty="0">
              <a:solidFill>
                <a:prstClr val="black"/>
              </a:solidFill>
            </a:endParaRPr>
          </a:p>
          <a:p>
            <a:pPr marL="342900" indent="-342900" algn="just">
              <a:spcAft>
                <a:spcPts val="1200"/>
              </a:spcAft>
              <a:buFont typeface="Wingdings" panose="05000000000000000000" pitchFamily="2" charset="2"/>
              <a:buChar char="§"/>
            </a:pPr>
            <a:r>
              <a:rPr lang="de-DE" sz="2400" dirty="0" err="1">
                <a:solidFill>
                  <a:prstClr val="black"/>
                </a:solidFill>
              </a:rPr>
              <a:t>dsRNAs</a:t>
            </a:r>
            <a:r>
              <a:rPr lang="de-DE" sz="2400" dirty="0">
                <a:solidFill>
                  <a:prstClr val="black"/>
                </a:solidFill>
              </a:rPr>
              <a:t> </a:t>
            </a:r>
            <a:r>
              <a:rPr lang="de-DE" sz="2400" dirty="0" err="1">
                <a:solidFill>
                  <a:prstClr val="black"/>
                </a:solidFill>
              </a:rPr>
              <a:t>are</a:t>
            </a:r>
            <a:r>
              <a:rPr lang="de-DE" sz="2400" dirty="0">
                <a:solidFill>
                  <a:prstClr val="black"/>
                </a:solidFill>
              </a:rPr>
              <a:t> </a:t>
            </a:r>
            <a:r>
              <a:rPr lang="de-DE" sz="2400" dirty="0" err="1">
                <a:solidFill>
                  <a:prstClr val="black"/>
                </a:solidFill>
              </a:rPr>
              <a:t>ubiquitous</a:t>
            </a:r>
            <a:r>
              <a:rPr lang="de-DE" sz="2400" dirty="0">
                <a:solidFill>
                  <a:prstClr val="black"/>
                </a:solidFill>
              </a:rPr>
              <a:t> in </a:t>
            </a:r>
            <a:r>
              <a:rPr lang="de-DE" sz="2400" dirty="0" err="1">
                <a:solidFill>
                  <a:prstClr val="black"/>
                </a:solidFill>
              </a:rPr>
              <a:t>nature</a:t>
            </a:r>
            <a:endParaRPr lang="de-DE" sz="2400" dirty="0">
              <a:solidFill>
                <a:prstClr val="black"/>
              </a:solidFill>
            </a:endParaRPr>
          </a:p>
          <a:p>
            <a:pPr marL="342900" indent="-342900" algn="just">
              <a:spcAft>
                <a:spcPts val="1200"/>
              </a:spcAft>
              <a:buFont typeface="Wingdings" panose="05000000000000000000" pitchFamily="2" charset="2"/>
              <a:buChar char="§"/>
            </a:pPr>
            <a:r>
              <a:rPr lang="de-DE" sz="2400" dirty="0" err="1">
                <a:solidFill>
                  <a:prstClr val="black"/>
                </a:solidFill>
              </a:rPr>
              <a:t>No</a:t>
            </a:r>
            <a:r>
              <a:rPr lang="de-DE" sz="2400" dirty="0">
                <a:solidFill>
                  <a:prstClr val="black"/>
                </a:solidFill>
              </a:rPr>
              <a:t> </a:t>
            </a:r>
            <a:r>
              <a:rPr lang="de-DE" sz="2400" dirty="0" err="1">
                <a:solidFill>
                  <a:prstClr val="black"/>
                </a:solidFill>
              </a:rPr>
              <a:t>new</a:t>
            </a:r>
            <a:r>
              <a:rPr lang="de-DE" sz="2400" dirty="0">
                <a:solidFill>
                  <a:prstClr val="black"/>
                </a:solidFill>
              </a:rPr>
              <a:t> </a:t>
            </a:r>
            <a:r>
              <a:rPr lang="de-DE" sz="2400" dirty="0" err="1">
                <a:solidFill>
                  <a:prstClr val="black"/>
                </a:solidFill>
              </a:rPr>
              <a:t>proteins</a:t>
            </a:r>
            <a:r>
              <a:rPr lang="de-DE" sz="2400" dirty="0">
                <a:solidFill>
                  <a:prstClr val="black"/>
                </a:solidFill>
              </a:rPr>
              <a:t> </a:t>
            </a:r>
            <a:r>
              <a:rPr lang="de-DE" sz="2400" dirty="0" err="1">
                <a:solidFill>
                  <a:prstClr val="black"/>
                </a:solidFill>
              </a:rPr>
              <a:t>expressed</a:t>
            </a:r>
            <a:endParaRPr lang="de-DE" sz="2400" dirty="0">
              <a:solidFill>
                <a:prstClr val="black"/>
              </a:solidFill>
            </a:endParaRPr>
          </a:p>
          <a:p>
            <a:pPr marL="342900" indent="-342900" algn="just">
              <a:spcAft>
                <a:spcPts val="1200"/>
              </a:spcAft>
              <a:buFont typeface="Wingdings" panose="05000000000000000000" pitchFamily="2" charset="2"/>
              <a:buChar char="§"/>
            </a:pPr>
            <a:r>
              <a:rPr lang="de-DE" sz="2400" dirty="0" err="1">
                <a:solidFill>
                  <a:prstClr val="black"/>
                </a:solidFill>
              </a:rPr>
              <a:t>Potentially</a:t>
            </a:r>
            <a:r>
              <a:rPr lang="de-DE" sz="2400" dirty="0">
                <a:solidFill>
                  <a:prstClr val="black"/>
                </a:solidFill>
              </a:rPr>
              <a:t> </a:t>
            </a:r>
            <a:r>
              <a:rPr lang="de-DE" sz="2400" dirty="0" err="1">
                <a:solidFill>
                  <a:prstClr val="black"/>
                </a:solidFill>
              </a:rPr>
              <a:t>highly</a:t>
            </a:r>
            <a:r>
              <a:rPr lang="de-DE" sz="2400" dirty="0">
                <a:solidFill>
                  <a:prstClr val="black"/>
                </a:solidFill>
              </a:rPr>
              <a:t> </a:t>
            </a:r>
            <a:r>
              <a:rPr lang="de-DE" sz="2400" dirty="0" err="1">
                <a:solidFill>
                  <a:prstClr val="black"/>
                </a:solidFill>
              </a:rPr>
              <a:t>selective</a:t>
            </a:r>
            <a:endParaRPr lang="de-DE" sz="2400" dirty="0">
              <a:solidFill>
                <a:prstClr val="black"/>
              </a:solidFill>
            </a:endParaRPr>
          </a:p>
          <a:p>
            <a:pPr marL="342900" indent="-342900" algn="just">
              <a:spcAft>
                <a:spcPts val="1200"/>
              </a:spcAft>
              <a:buFont typeface="Wingdings" panose="05000000000000000000" pitchFamily="2" charset="2"/>
              <a:buChar char="§"/>
            </a:pPr>
            <a:r>
              <a:rPr lang="en-US" sz="2400" dirty="0">
                <a:solidFill>
                  <a:prstClr val="black"/>
                </a:solidFill>
              </a:rPr>
              <a:t>History of safe consumption, activity is limited by biological barriers</a:t>
            </a:r>
          </a:p>
          <a:p>
            <a:pPr lvl="1" algn="just">
              <a:spcAft>
                <a:spcPts val="1200"/>
              </a:spcAft>
            </a:pPr>
            <a:r>
              <a:rPr lang="it-IT" sz="2400" b="0" dirty="0">
                <a:solidFill>
                  <a:prstClr val="black"/>
                </a:solidFill>
                <a:hlinkClick r:id="rId2"/>
              </a:rPr>
              <a:t>https://one.oecd.org/document/ENV/CBC/MONO(2023)26/en/pdf</a:t>
            </a:r>
            <a:endParaRPr lang="en-US" sz="2400" dirty="0">
              <a:solidFill>
                <a:prstClr val="black"/>
              </a:solidFill>
            </a:endParaRPr>
          </a:p>
          <a:p>
            <a:pPr marL="342900" indent="-342900" algn="just">
              <a:spcAft>
                <a:spcPts val="1200"/>
              </a:spcAft>
              <a:buFont typeface="Wingdings" panose="05000000000000000000" pitchFamily="2" charset="2"/>
              <a:buChar char="§"/>
            </a:pPr>
            <a:r>
              <a:rPr lang="en-US" sz="2400" dirty="0">
                <a:solidFill>
                  <a:prstClr val="black"/>
                </a:solidFill>
              </a:rPr>
              <a:t>The change in the genome is only functional (the gene is still there)</a:t>
            </a:r>
          </a:p>
          <a:p>
            <a:pPr marL="342900" indent="-342900" algn="just">
              <a:spcAft>
                <a:spcPts val="1200"/>
              </a:spcAft>
              <a:buFont typeface="Wingdings" panose="05000000000000000000" pitchFamily="2" charset="2"/>
              <a:buChar char="§"/>
            </a:pPr>
            <a:r>
              <a:rPr lang="en-US" sz="2400" dirty="0">
                <a:solidFill>
                  <a:prstClr val="black"/>
                </a:solidFill>
              </a:rPr>
              <a:t>Can be used as </a:t>
            </a:r>
            <a:r>
              <a:rPr lang="en-US" sz="2400" dirty="0" err="1">
                <a:solidFill>
                  <a:prstClr val="black"/>
                </a:solidFill>
              </a:rPr>
              <a:t>biopesticides</a:t>
            </a:r>
            <a:r>
              <a:rPr lang="en-US" sz="2400" dirty="0">
                <a:solidFill>
                  <a:prstClr val="black"/>
                </a:solidFill>
              </a:rPr>
              <a:t> (SIGS)</a:t>
            </a:r>
            <a:endParaRPr lang="de-DE" sz="2400" dirty="0">
              <a:solidFill>
                <a:prstClr val="black"/>
              </a:solidFill>
            </a:endParaRPr>
          </a:p>
        </p:txBody>
      </p:sp>
      <p:sp>
        <p:nvSpPr>
          <p:cNvPr id="3" name="Slide Number Placeholder 2">
            <a:extLst>
              <a:ext uri="{FF2B5EF4-FFF2-40B4-BE49-F238E27FC236}">
                <a16:creationId xmlns:a16="http://schemas.microsoft.com/office/drawing/2014/main" id="{987585FC-585B-1553-7871-B1C1A6CC65B2}"/>
              </a:ext>
            </a:extLst>
          </p:cNvPr>
          <p:cNvSpPr>
            <a:spLocks noGrp="1"/>
          </p:cNvSpPr>
          <p:nvPr>
            <p:ph type="sldNum" sz="quarter" idx="12"/>
          </p:nvPr>
        </p:nvSpPr>
        <p:spPr/>
        <p:txBody>
          <a:bodyPr/>
          <a:lstStyle/>
          <a:p>
            <a:fld id="{F46C79FD-C571-418B-AB0F-5EE936C85276}" type="slidenum">
              <a:rPr lang="en-GB" smtClean="0"/>
              <a:t>34</a:t>
            </a:fld>
            <a:endParaRPr lang="en-GB"/>
          </a:p>
        </p:txBody>
      </p:sp>
    </p:spTree>
    <p:extLst>
      <p:ext uri="{BB962C8B-B14F-4D97-AF65-F5344CB8AC3E}">
        <p14:creationId xmlns:p14="http://schemas.microsoft.com/office/powerpoint/2010/main" val="18395995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a:solidFill>
                  <a:srgbClr val="004494"/>
                </a:solidFill>
              </a:rPr>
              <a:t>Nucleic</a:t>
            </a:r>
            <a:r>
              <a:rPr lang="it-IT" dirty="0">
                <a:solidFill>
                  <a:srgbClr val="004494"/>
                </a:solidFill>
              </a:rPr>
              <a:t> </a:t>
            </a:r>
            <a:r>
              <a:rPr lang="it-IT" dirty="0" err="1">
                <a:solidFill>
                  <a:srgbClr val="004494"/>
                </a:solidFill>
              </a:rPr>
              <a:t>acids</a:t>
            </a:r>
            <a:r>
              <a:rPr lang="it-IT" dirty="0">
                <a:solidFill>
                  <a:srgbClr val="004494"/>
                </a:solidFill>
              </a:rPr>
              <a:t> in the </a:t>
            </a:r>
            <a:r>
              <a:rPr lang="it-IT" dirty="0" err="1">
                <a:solidFill>
                  <a:srgbClr val="004494"/>
                </a:solidFill>
              </a:rPr>
              <a:t>soil</a:t>
            </a:r>
            <a:endParaRPr lang="it-IT" dirty="0">
              <a:solidFill>
                <a:srgbClr val="004494"/>
              </a:solidFill>
            </a:endParaRPr>
          </a:p>
        </p:txBody>
      </p:sp>
      <p:sp>
        <p:nvSpPr>
          <p:cNvPr id="3" name="Segnaposto contenuto 2"/>
          <p:cNvSpPr>
            <a:spLocks noGrp="1"/>
          </p:cNvSpPr>
          <p:nvPr>
            <p:ph idx="4294967295"/>
          </p:nvPr>
        </p:nvSpPr>
        <p:spPr>
          <a:xfrm>
            <a:off x="821931" y="2099924"/>
            <a:ext cx="10443831" cy="3633788"/>
          </a:xfrm>
        </p:spPr>
        <p:txBody>
          <a:bodyPr/>
          <a:lstStyle/>
          <a:p>
            <a:r>
              <a:rPr lang="it-IT" i="0" dirty="0" err="1">
                <a:solidFill>
                  <a:schemeClr val="tx1"/>
                </a:solidFill>
              </a:rPr>
              <a:t>Genomic</a:t>
            </a:r>
            <a:r>
              <a:rPr lang="it-IT" i="0" dirty="0">
                <a:solidFill>
                  <a:schemeClr val="tx1"/>
                </a:solidFill>
              </a:rPr>
              <a:t> DNA from tomato </a:t>
            </a:r>
            <a:r>
              <a:rPr lang="it-IT" i="0" dirty="0" err="1">
                <a:solidFill>
                  <a:schemeClr val="tx1"/>
                </a:solidFill>
              </a:rPr>
              <a:t>leaves</a:t>
            </a:r>
            <a:r>
              <a:rPr lang="it-IT" i="0" dirty="0">
                <a:solidFill>
                  <a:schemeClr val="tx1"/>
                </a:solidFill>
              </a:rPr>
              <a:t> 1,5 </a:t>
            </a:r>
            <a:r>
              <a:rPr lang="it-IT" i="0" dirty="0" err="1">
                <a:solidFill>
                  <a:schemeClr val="tx1"/>
                </a:solidFill>
              </a:rPr>
              <a:t>days</a:t>
            </a:r>
            <a:r>
              <a:rPr lang="it-IT" i="0" dirty="0">
                <a:solidFill>
                  <a:schemeClr val="tx1"/>
                </a:solidFill>
              </a:rPr>
              <a:t> </a:t>
            </a:r>
            <a:r>
              <a:rPr lang="it-IT" i="0" dirty="0" err="1">
                <a:solidFill>
                  <a:schemeClr val="tx1"/>
                </a:solidFill>
              </a:rPr>
              <a:t>half</a:t>
            </a:r>
            <a:r>
              <a:rPr lang="it-IT" i="0" dirty="0">
                <a:solidFill>
                  <a:schemeClr val="tx1"/>
                </a:solidFill>
              </a:rPr>
              <a:t>-life (Poté et al., 2005. </a:t>
            </a:r>
            <a:r>
              <a:rPr lang="it-IT" i="0" dirty="0" err="1">
                <a:solidFill>
                  <a:schemeClr val="tx1"/>
                </a:solidFill>
              </a:rPr>
              <a:t>Chemosphere</a:t>
            </a:r>
            <a:r>
              <a:rPr lang="it-IT" i="0" dirty="0">
                <a:solidFill>
                  <a:schemeClr val="tx1"/>
                </a:solidFill>
              </a:rPr>
              <a:t>)</a:t>
            </a:r>
          </a:p>
          <a:p>
            <a:r>
              <a:rPr lang="it-IT" i="0" dirty="0">
                <a:solidFill>
                  <a:schemeClr val="tx1"/>
                </a:solidFill>
              </a:rPr>
              <a:t>DNA from </a:t>
            </a:r>
            <a:r>
              <a:rPr lang="it-IT" i="0" dirty="0" err="1">
                <a:solidFill>
                  <a:schemeClr val="tx1"/>
                </a:solidFill>
              </a:rPr>
              <a:t>transgenic</a:t>
            </a:r>
            <a:r>
              <a:rPr lang="it-IT" i="0" dirty="0">
                <a:solidFill>
                  <a:schemeClr val="tx1"/>
                </a:solidFill>
              </a:rPr>
              <a:t> and </a:t>
            </a:r>
            <a:r>
              <a:rPr lang="it-IT" i="0" dirty="0" err="1">
                <a:solidFill>
                  <a:schemeClr val="tx1"/>
                </a:solidFill>
              </a:rPr>
              <a:t>conventional</a:t>
            </a:r>
            <a:r>
              <a:rPr lang="it-IT" i="0" dirty="0">
                <a:solidFill>
                  <a:schemeClr val="tx1"/>
                </a:solidFill>
              </a:rPr>
              <a:t> </a:t>
            </a:r>
            <a:r>
              <a:rPr lang="it-IT" i="0" dirty="0" err="1">
                <a:solidFill>
                  <a:schemeClr val="tx1"/>
                </a:solidFill>
              </a:rPr>
              <a:t>soybean</a:t>
            </a:r>
            <a:r>
              <a:rPr lang="it-IT" i="0" dirty="0">
                <a:solidFill>
                  <a:schemeClr val="tx1"/>
                </a:solidFill>
              </a:rPr>
              <a:t> </a:t>
            </a:r>
            <a:r>
              <a:rPr lang="it-IT" i="0" dirty="0" err="1">
                <a:solidFill>
                  <a:schemeClr val="tx1"/>
                </a:solidFill>
              </a:rPr>
              <a:t>tissues</a:t>
            </a:r>
            <a:r>
              <a:rPr lang="it-IT" i="0" dirty="0">
                <a:solidFill>
                  <a:schemeClr val="tx1"/>
                </a:solidFill>
              </a:rPr>
              <a:t>: 1,4 </a:t>
            </a:r>
            <a:r>
              <a:rPr lang="it-IT" i="0" dirty="0" err="1">
                <a:solidFill>
                  <a:schemeClr val="tx1"/>
                </a:solidFill>
              </a:rPr>
              <a:t>days</a:t>
            </a:r>
            <a:r>
              <a:rPr lang="it-IT" i="0" dirty="0">
                <a:solidFill>
                  <a:schemeClr val="tx1"/>
                </a:solidFill>
              </a:rPr>
              <a:t> </a:t>
            </a:r>
            <a:r>
              <a:rPr lang="it-IT" i="0" dirty="0" err="1">
                <a:solidFill>
                  <a:schemeClr val="tx1"/>
                </a:solidFill>
              </a:rPr>
              <a:t>half</a:t>
            </a:r>
            <a:r>
              <a:rPr lang="it-IT" i="0" dirty="0">
                <a:solidFill>
                  <a:schemeClr val="tx1"/>
                </a:solidFill>
              </a:rPr>
              <a:t>-life (Levy-</a:t>
            </a:r>
            <a:r>
              <a:rPr lang="it-IT" i="0" dirty="0" err="1">
                <a:solidFill>
                  <a:schemeClr val="tx1"/>
                </a:solidFill>
              </a:rPr>
              <a:t>Booth</a:t>
            </a:r>
            <a:r>
              <a:rPr lang="it-IT" i="0" dirty="0">
                <a:solidFill>
                  <a:schemeClr val="tx1"/>
                </a:solidFill>
              </a:rPr>
              <a:t> et al., 2008 J. </a:t>
            </a:r>
            <a:r>
              <a:rPr lang="it-IT" i="0" dirty="0" err="1">
                <a:solidFill>
                  <a:schemeClr val="tx1"/>
                </a:solidFill>
              </a:rPr>
              <a:t>Agr</a:t>
            </a:r>
            <a:r>
              <a:rPr lang="it-IT" i="0" dirty="0">
                <a:solidFill>
                  <a:schemeClr val="tx1"/>
                </a:solidFill>
              </a:rPr>
              <a:t>. </a:t>
            </a:r>
            <a:r>
              <a:rPr lang="it-IT" i="0" dirty="0" err="1">
                <a:solidFill>
                  <a:schemeClr val="tx1"/>
                </a:solidFill>
              </a:rPr>
              <a:t>Food</a:t>
            </a:r>
            <a:r>
              <a:rPr lang="it-IT" i="0" dirty="0">
                <a:solidFill>
                  <a:schemeClr val="tx1"/>
                </a:solidFill>
              </a:rPr>
              <a:t> </a:t>
            </a:r>
            <a:r>
              <a:rPr lang="it-IT" i="0" dirty="0" err="1">
                <a:solidFill>
                  <a:schemeClr val="tx1"/>
                </a:solidFill>
              </a:rPr>
              <a:t>Chem</a:t>
            </a:r>
            <a:r>
              <a:rPr lang="it-IT" i="0" dirty="0">
                <a:solidFill>
                  <a:schemeClr val="tx1"/>
                </a:solidFill>
              </a:rPr>
              <a:t>.)</a:t>
            </a:r>
          </a:p>
          <a:p>
            <a:r>
              <a:rPr lang="it-IT" i="0" dirty="0">
                <a:solidFill>
                  <a:schemeClr val="tx1"/>
                </a:solidFill>
              </a:rPr>
              <a:t>RNA </a:t>
            </a:r>
            <a:r>
              <a:rPr lang="it-IT" i="0" dirty="0" err="1">
                <a:solidFill>
                  <a:schemeClr val="tx1"/>
                </a:solidFill>
              </a:rPr>
              <a:t>less</a:t>
            </a:r>
            <a:r>
              <a:rPr lang="it-IT" i="0" dirty="0">
                <a:solidFill>
                  <a:schemeClr val="tx1"/>
                </a:solidFill>
              </a:rPr>
              <a:t> </a:t>
            </a:r>
            <a:r>
              <a:rPr lang="it-IT" i="0" dirty="0" err="1">
                <a:solidFill>
                  <a:schemeClr val="tx1"/>
                </a:solidFill>
              </a:rPr>
              <a:t>studied</a:t>
            </a:r>
            <a:r>
              <a:rPr lang="it-IT" i="0" dirty="0">
                <a:solidFill>
                  <a:schemeClr val="tx1"/>
                </a:solidFill>
              </a:rPr>
              <a:t>, </a:t>
            </a:r>
            <a:r>
              <a:rPr lang="it-IT" i="0" dirty="0" err="1">
                <a:solidFill>
                  <a:schemeClr val="tx1"/>
                </a:solidFill>
              </a:rPr>
              <a:t>however</a:t>
            </a:r>
            <a:r>
              <a:rPr lang="it-IT" i="0" dirty="0">
                <a:solidFill>
                  <a:schemeClr val="tx1"/>
                </a:solidFill>
              </a:rPr>
              <a:t> </a:t>
            </a:r>
            <a:r>
              <a:rPr lang="it-IT" i="0" dirty="0" err="1">
                <a:solidFill>
                  <a:schemeClr val="tx1"/>
                </a:solidFill>
              </a:rPr>
              <a:t>evidence</a:t>
            </a:r>
            <a:r>
              <a:rPr lang="it-IT" i="0" dirty="0">
                <a:solidFill>
                  <a:schemeClr val="tx1"/>
                </a:solidFill>
              </a:rPr>
              <a:t> of </a:t>
            </a:r>
            <a:r>
              <a:rPr lang="it-IT" i="0" dirty="0" err="1">
                <a:solidFill>
                  <a:schemeClr val="tx1"/>
                </a:solidFill>
              </a:rPr>
              <a:t>similar</a:t>
            </a:r>
            <a:r>
              <a:rPr lang="it-IT" i="0" dirty="0">
                <a:solidFill>
                  <a:schemeClr val="tx1"/>
                </a:solidFill>
              </a:rPr>
              <a:t> </a:t>
            </a:r>
            <a:r>
              <a:rPr lang="it-IT" i="0" dirty="0" err="1">
                <a:solidFill>
                  <a:schemeClr val="tx1"/>
                </a:solidFill>
              </a:rPr>
              <a:t>behaviour</a:t>
            </a:r>
            <a:r>
              <a:rPr lang="it-IT" i="0" dirty="0">
                <a:solidFill>
                  <a:schemeClr val="tx1"/>
                </a:solidFill>
              </a:rPr>
              <a:t> (</a:t>
            </a:r>
            <a:r>
              <a:rPr lang="it-IT" i="0" dirty="0" err="1">
                <a:solidFill>
                  <a:schemeClr val="tx1"/>
                </a:solidFill>
              </a:rPr>
              <a:t>Greaves</a:t>
            </a:r>
            <a:r>
              <a:rPr lang="it-IT" i="0" dirty="0">
                <a:solidFill>
                  <a:schemeClr val="tx1"/>
                </a:solidFill>
              </a:rPr>
              <a:t> and Wilson, 1970)</a:t>
            </a:r>
          </a:p>
        </p:txBody>
      </p:sp>
      <p:sp>
        <p:nvSpPr>
          <p:cNvPr id="4" name="Slide Number Placeholder 3">
            <a:extLst>
              <a:ext uri="{FF2B5EF4-FFF2-40B4-BE49-F238E27FC236}">
                <a16:creationId xmlns:a16="http://schemas.microsoft.com/office/drawing/2014/main" id="{FFF90A75-B569-60D7-A087-6C86E2D83174}"/>
              </a:ext>
            </a:extLst>
          </p:cNvPr>
          <p:cNvSpPr>
            <a:spLocks noGrp="1"/>
          </p:cNvSpPr>
          <p:nvPr>
            <p:ph type="sldNum" sz="quarter" idx="12"/>
          </p:nvPr>
        </p:nvSpPr>
        <p:spPr/>
        <p:txBody>
          <a:bodyPr/>
          <a:lstStyle/>
          <a:p>
            <a:fld id="{F46C79FD-C571-418B-AB0F-5EE936C85276}" type="slidenum">
              <a:rPr lang="en-GB" smtClean="0"/>
              <a:t>35</a:t>
            </a:fld>
            <a:endParaRPr lang="en-GB"/>
          </a:p>
        </p:txBody>
      </p:sp>
    </p:spTree>
    <p:extLst>
      <p:ext uri="{BB962C8B-B14F-4D97-AF65-F5344CB8AC3E}">
        <p14:creationId xmlns:p14="http://schemas.microsoft.com/office/powerpoint/2010/main" val="24719866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4"/>
          <p:cNvSpPr txBox="1">
            <a:spLocks/>
          </p:cNvSpPr>
          <p:nvPr/>
        </p:nvSpPr>
        <p:spPr>
          <a:xfrm>
            <a:off x="932155" y="452313"/>
            <a:ext cx="11168109" cy="986318"/>
          </a:xfrm>
          <a:prstGeom prst="rect">
            <a:avLst/>
          </a:prstGeom>
          <a:solidFill>
            <a:schemeClr val="accent2">
              <a:lumMod val="20000"/>
              <a:lumOff val="8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dirty="0">
                <a:solidFill>
                  <a:srgbClr val="004494"/>
                </a:solidFill>
              </a:rPr>
              <a:t>Potential hazards of use of </a:t>
            </a:r>
            <a:r>
              <a:rPr lang="en-US" sz="3600" dirty="0" err="1">
                <a:solidFill>
                  <a:srgbClr val="004494"/>
                </a:solidFill>
              </a:rPr>
              <a:t>RNAi</a:t>
            </a:r>
            <a:r>
              <a:rPr lang="en-US" sz="3600" dirty="0">
                <a:solidFill>
                  <a:srgbClr val="004494"/>
                </a:solidFill>
              </a:rPr>
              <a:t> for crop protection</a:t>
            </a:r>
            <a:endParaRPr lang="de-DE" sz="3600" dirty="0">
              <a:solidFill>
                <a:srgbClr val="004494"/>
              </a:solidFill>
            </a:endParaRPr>
          </a:p>
        </p:txBody>
      </p:sp>
      <p:sp>
        <p:nvSpPr>
          <p:cNvPr id="5" name="Segnaposto contenuto 2"/>
          <p:cNvSpPr txBox="1">
            <a:spLocks/>
          </p:cNvSpPr>
          <p:nvPr/>
        </p:nvSpPr>
        <p:spPr>
          <a:xfrm>
            <a:off x="932155" y="2420888"/>
            <a:ext cx="10564428" cy="3491640"/>
          </a:xfrm>
          <a:prstGeom prst="rect">
            <a:avLst/>
          </a:prstGeom>
        </p:spPr>
        <p:txBody>
          <a:bodyPr>
            <a:noAutofit/>
          </a:bodyPr>
          <a:lstStyle/>
          <a:p>
            <a:pPr marL="457200" indent="-457200" algn="just">
              <a:spcBef>
                <a:spcPct val="20000"/>
              </a:spcBef>
              <a:buFont typeface="Arial" panose="020B0604020202020204" pitchFamily="34" charset="0"/>
              <a:buChar char="•"/>
              <a:defRPr/>
            </a:pPr>
            <a:r>
              <a:rPr lang="en-US" sz="2800" b="1" dirty="0">
                <a:solidFill>
                  <a:prstClr val="black"/>
                </a:solidFill>
              </a:rPr>
              <a:t>Off-target silencing of plant genes</a:t>
            </a:r>
          </a:p>
          <a:p>
            <a:pPr marL="457200" indent="-457200" algn="just">
              <a:spcBef>
                <a:spcPct val="20000"/>
              </a:spcBef>
              <a:buFont typeface="Arial" panose="020B0604020202020204" pitchFamily="34" charset="0"/>
              <a:buChar char="•"/>
              <a:defRPr/>
            </a:pPr>
            <a:r>
              <a:rPr lang="en-US" sz="2800" b="1" dirty="0">
                <a:solidFill>
                  <a:prstClr val="black"/>
                </a:solidFill>
              </a:rPr>
              <a:t>Silencing genes in non-target organisms (NTOs)</a:t>
            </a:r>
          </a:p>
          <a:p>
            <a:pPr marL="720725" lvl="1" indent="-454025" algn="just">
              <a:spcBef>
                <a:spcPct val="20000"/>
              </a:spcBef>
              <a:buFont typeface="Wingdings" pitchFamily="2" charset="2"/>
              <a:buChar char="Ø"/>
            </a:pPr>
            <a:r>
              <a:rPr lang="en-US" sz="2200" dirty="0">
                <a:solidFill>
                  <a:prstClr val="black"/>
                </a:solidFill>
              </a:rPr>
              <a:t>Adverse effects on NTOs with important ecosystem functions, e.g. predators</a:t>
            </a:r>
          </a:p>
          <a:p>
            <a:pPr marL="720725" lvl="1" indent="-454025" algn="just">
              <a:spcBef>
                <a:spcPct val="20000"/>
              </a:spcBef>
              <a:buFont typeface="Wingdings" pitchFamily="2" charset="2"/>
              <a:buChar char="Ø"/>
            </a:pPr>
            <a:r>
              <a:rPr lang="en-US" sz="2200" dirty="0">
                <a:solidFill>
                  <a:prstClr val="black"/>
                </a:solidFill>
              </a:rPr>
              <a:t>Adverse effects on biogeochemical processes, e.g. soil microorganisms</a:t>
            </a:r>
          </a:p>
          <a:p>
            <a:pPr marL="457200" indent="-457200" algn="just">
              <a:spcBef>
                <a:spcPct val="20000"/>
              </a:spcBef>
              <a:buFont typeface="Arial" panose="020B0604020202020204" pitchFamily="34" charset="0"/>
              <a:buChar char="•"/>
              <a:defRPr/>
            </a:pPr>
            <a:r>
              <a:rPr lang="en-US" sz="2800" b="1" dirty="0">
                <a:solidFill>
                  <a:srgbClr val="C0504D"/>
                </a:solidFill>
              </a:rPr>
              <a:t>Resistance development in target organisms</a:t>
            </a:r>
            <a:endParaRPr lang="it-IT" sz="2800" b="1" dirty="0">
              <a:solidFill>
                <a:srgbClr val="C0504D"/>
              </a:solidFill>
            </a:endParaRPr>
          </a:p>
        </p:txBody>
      </p:sp>
      <p:sp>
        <p:nvSpPr>
          <p:cNvPr id="2" name="Slide Number Placeholder 1">
            <a:extLst>
              <a:ext uri="{FF2B5EF4-FFF2-40B4-BE49-F238E27FC236}">
                <a16:creationId xmlns:a16="http://schemas.microsoft.com/office/drawing/2014/main" id="{5E495A6A-0ADC-C078-F239-1DC296D6AC81}"/>
              </a:ext>
            </a:extLst>
          </p:cNvPr>
          <p:cNvSpPr>
            <a:spLocks noGrp="1"/>
          </p:cNvSpPr>
          <p:nvPr>
            <p:ph type="sldNum" sz="quarter" idx="12"/>
          </p:nvPr>
        </p:nvSpPr>
        <p:spPr/>
        <p:txBody>
          <a:bodyPr/>
          <a:lstStyle/>
          <a:p>
            <a:fld id="{F46C79FD-C571-418B-AB0F-5EE936C85276}" type="slidenum">
              <a:rPr lang="en-GB" smtClean="0"/>
              <a:t>36</a:t>
            </a:fld>
            <a:endParaRPr lang="en-GB"/>
          </a:p>
        </p:txBody>
      </p:sp>
    </p:spTree>
    <p:extLst>
      <p:ext uri="{BB962C8B-B14F-4D97-AF65-F5344CB8AC3E}">
        <p14:creationId xmlns:p14="http://schemas.microsoft.com/office/powerpoint/2010/main" val="17775629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a:solidFill>
                  <a:srgbClr val="004494"/>
                </a:solidFill>
              </a:rPr>
              <a:t>Sequence</a:t>
            </a:r>
            <a:r>
              <a:rPr lang="it-IT" dirty="0">
                <a:solidFill>
                  <a:srgbClr val="004494"/>
                </a:solidFill>
              </a:rPr>
              <a:t> </a:t>
            </a:r>
            <a:r>
              <a:rPr lang="it-IT" dirty="0" err="1">
                <a:solidFill>
                  <a:srgbClr val="004494"/>
                </a:solidFill>
              </a:rPr>
              <a:t>alignment</a:t>
            </a:r>
            <a:endParaRPr lang="it-IT" dirty="0">
              <a:solidFill>
                <a:srgbClr val="004494"/>
              </a:solidFill>
            </a:endParaRPr>
          </a:p>
        </p:txBody>
      </p:sp>
      <p:pic>
        <p:nvPicPr>
          <p:cNvPr id="4" name="Segnaposto contenuto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945132" y="1336701"/>
            <a:ext cx="7935715" cy="5521299"/>
          </a:xfrm>
        </p:spPr>
      </p:pic>
      <p:sp>
        <p:nvSpPr>
          <p:cNvPr id="3" name="Slide Number Placeholder 2">
            <a:extLst>
              <a:ext uri="{FF2B5EF4-FFF2-40B4-BE49-F238E27FC236}">
                <a16:creationId xmlns:a16="http://schemas.microsoft.com/office/drawing/2014/main" id="{A56B62CD-FED2-9876-A3D2-01E2E24D013B}"/>
              </a:ext>
            </a:extLst>
          </p:cNvPr>
          <p:cNvSpPr>
            <a:spLocks noGrp="1"/>
          </p:cNvSpPr>
          <p:nvPr>
            <p:ph type="sldNum" sz="quarter" idx="12"/>
          </p:nvPr>
        </p:nvSpPr>
        <p:spPr/>
        <p:txBody>
          <a:bodyPr/>
          <a:lstStyle/>
          <a:p>
            <a:fld id="{F46C79FD-C571-418B-AB0F-5EE936C85276}" type="slidenum">
              <a:rPr lang="en-GB" smtClean="0"/>
              <a:t>37</a:t>
            </a:fld>
            <a:endParaRPr lang="en-GB"/>
          </a:p>
        </p:txBody>
      </p:sp>
    </p:spTree>
    <p:extLst>
      <p:ext uri="{BB962C8B-B14F-4D97-AF65-F5344CB8AC3E}">
        <p14:creationId xmlns:p14="http://schemas.microsoft.com/office/powerpoint/2010/main" val="24570594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a:t>Designing</a:t>
            </a:r>
            <a:r>
              <a:rPr lang="it-IT" dirty="0"/>
              <a:t> </a:t>
            </a:r>
            <a:r>
              <a:rPr lang="it-IT" dirty="0" err="1"/>
              <a:t>specific</a:t>
            </a:r>
            <a:r>
              <a:rPr lang="it-IT" dirty="0"/>
              <a:t> </a:t>
            </a:r>
            <a:r>
              <a:rPr lang="it-IT" dirty="0" err="1"/>
              <a:t>dsRNA</a:t>
            </a:r>
            <a:endParaRPr lang="it-IT" dirty="0"/>
          </a:p>
        </p:txBody>
      </p:sp>
      <p:pic>
        <p:nvPicPr>
          <p:cNvPr id="1026"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415838" y="1551397"/>
            <a:ext cx="3784687" cy="5190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4200525" y="2266687"/>
            <a:ext cx="4968552" cy="3416320"/>
          </a:xfrm>
          <a:prstGeom prst="rect">
            <a:avLst/>
          </a:prstGeom>
          <a:noFill/>
        </p:spPr>
        <p:txBody>
          <a:bodyPr wrap="square" rtlCol="0">
            <a:spAutoFit/>
          </a:bodyPr>
          <a:lstStyle/>
          <a:p>
            <a:pPr algn="just"/>
            <a:r>
              <a:rPr lang="it-IT" sz="2400" dirty="0"/>
              <a:t>4 insect species: A) </a:t>
            </a:r>
            <a:r>
              <a:rPr lang="it-IT" sz="2400" i="1" dirty="0"/>
              <a:t>Drosophila melanogaster, </a:t>
            </a:r>
            <a:r>
              <a:rPr lang="it-IT" sz="2400" dirty="0"/>
              <a:t>B) </a:t>
            </a:r>
            <a:r>
              <a:rPr lang="it-IT" sz="2400" i="1" dirty="0"/>
              <a:t>Manduca sexta, </a:t>
            </a:r>
            <a:r>
              <a:rPr lang="it-IT" sz="2400" dirty="0"/>
              <a:t>C) </a:t>
            </a:r>
            <a:r>
              <a:rPr lang="it-IT" sz="2400" i="1" dirty="0"/>
              <a:t>Tribolium castaneum, </a:t>
            </a:r>
            <a:r>
              <a:rPr lang="it-IT" sz="2400" dirty="0"/>
              <a:t>D) </a:t>
            </a:r>
            <a:r>
              <a:rPr lang="it-IT" sz="2400" i="1" dirty="0"/>
              <a:t>Acyrthosiphon pisum </a:t>
            </a:r>
            <a:r>
              <a:rPr lang="it-IT" sz="2400" dirty="0"/>
              <a:t>challenged with dsRNA targeting v-ATPase genes.</a:t>
            </a:r>
          </a:p>
          <a:p>
            <a:pPr algn="just"/>
            <a:endParaRPr lang="it-IT" sz="2400" dirty="0"/>
          </a:p>
          <a:p>
            <a:pPr algn="just"/>
            <a:r>
              <a:rPr lang="it-IT" sz="2400" dirty="0"/>
              <a:t>White </a:t>
            </a:r>
            <a:r>
              <a:rPr lang="it-IT" sz="2400" dirty="0" err="1"/>
              <a:t>bars</a:t>
            </a:r>
            <a:r>
              <a:rPr lang="it-IT" sz="2400" dirty="0"/>
              <a:t> = treatment, </a:t>
            </a:r>
            <a:r>
              <a:rPr lang="it-IT" sz="2400" dirty="0" err="1"/>
              <a:t>black</a:t>
            </a:r>
            <a:r>
              <a:rPr lang="it-IT" sz="2400" dirty="0"/>
              <a:t> </a:t>
            </a:r>
            <a:r>
              <a:rPr lang="it-IT" sz="2400" dirty="0" err="1"/>
              <a:t>bars</a:t>
            </a:r>
            <a:r>
              <a:rPr lang="it-IT" sz="2400" dirty="0"/>
              <a:t>= control</a:t>
            </a:r>
          </a:p>
        </p:txBody>
      </p:sp>
      <p:sp>
        <p:nvSpPr>
          <p:cNvPr id="6" name="TextBox 5">
            <a:extLst>
              <a:ext uri="{FF2B5EF4-FFF2-40B4-BE49-F238E27FC236}">
                <a16:creationId xmlns:a16="http://schemas.microsoft.com/office/drawing/2014/main" id="{DB021398-81E6-4C4D-BD26-72713EA41522}"/>
              </a:ext>
            </a:extLst>
          </p:cNvPr>
          <p:cNvSpPr txBox="1"/>
          <p:nvPr/>
        </p:nvSpPr>
        <p:spPr>
          <a:xfrm>
            <a:off x="9663281" y="332656"/>
            <a:ext cx="504056" cy="461665"/>
          </a:xfrm>
          <a:prstGeom prst="rect">
            <a:avLst/>
          </a:prstGeom>
          <a:noFill/>
        </p:spPr>
        <p:txBody>
          <a:bodyPr wrap="square" rtlCol="0">
            <a:spAutoFit/>
          </a:bodyPr>
          <a:lstStyle/>
          <a:p>
            <a:r>
              <a:rPr lang="fr-BE" sz="2400" dirty="0">
                <a:solidFill>
                  <a:srgbClr val="0F5494"/>
                </a:solidFill>
              </a:rPr>
              <a:t>*</a:t>
            </a:r>
            <a:endParaRPr lang="en-GB" sz="2400" dirty="0" err="1">
              <a:solidFill>
                <a:srgbClr val="0F5494"/>
              </a:solidFill>
            </a:endParaRPr>
          </a:p>
        </p:txBody>
      </p:sp>
      <p:sp>
        <p:nvSpPr>
          <p:cNvPr id="4" name="Slide Number Placeholder 3">
            <a:extLst>
              <a:ext uri="{FF2B5EF4-FFF2-40B4-BE49-F238E27FC236}">
                <a16:creationId xmlns:a16="http://schemas.microsoft.com/office/drawing/2014/main" id="{68690466-54BE-3C80-9EEE-CD1EE3AF606A}"/>
              </a:ext>
            </a:extLst>
          </p:cNvPr>
          <p:cNvSpPr>
            <a:spLocks noGrp="1"/>
          </p:cNvSpPr>
          <p:nvPr>
            <p:ph type="sldNum" sz="quarter" idx="12"/>
          </p:nvPr>
        </p:nvSpPr>
        <p:spPr/>
        <p:txBody>
          <a:bodyPr/>
          <a:lstStyle/>
          <a:p>
            <a:fld id="{F46C79FD-C571-418B-AB0F-5EE936C85276}" type="slidenum">
              <a:rPr lang="en-GB" smtClean="0"/>
              <a:t>38</a:t>
            </a:fld>
            <a:endParaRPr lang="en-GB"/>
          </a:p>
        </p:txBody>
      </p:sp>
    </p:spTree>
    <p:extLst>
      <p:ext uri="{BB962C8B-B14F-4D97-AF65-F5344CB8AC3E}">
        <p14:creationId xmlns:p14="http://schemas.microsoft.com/office/powerpoint/2010/main" val="15575742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a:solidFill>
                  <a:srgbClr val="004494"/>
                </a:solidFill>
              </a:rPr>
              <a:t>How </a:t>
            </a:r>
            <a:r>
              <a:rPr lang="it-IT" dirty="0" err="1">
                <a:solidFill>
                  <a:srgbClr val="004494"/>
                </a:solidFill>
              </a:rPr>
              <a:t>specific</a:t>
            </a:r>
            <a:r>
              <a:rPr lang="it-IT" dirty="0">
                <a:solidFill>
                  <a:srgbClr val="004494"/>
                </a:solidFill>
              </a:rPr>
              <a:t> </a:t>
            </a:r>
            <a:r>
              <a:rPr lang="it-IT" dirty="0" err="1">
                <a:solidFill>
                  <a:srgbClr val="004494"/>
                </a:solidFill>
              </a:rPr>
              <a:t>they</a:t>
            </a:r>
            <a:r>
              <a:rPr lang="it-IT" dirty="0">
                <a:solidFill>
                  <a:srgbClr val="004494"/>
                </a:solidFill>
              </a:rPr>
              <a:t> are?</a:t>
            </a:r>
          </a:p>
        </p:txBody>
      </p:sp>
      <p:sp>
        <p:nvSpPr>
          <p:cNvPr id="6" name="Segnaposto contenuto 5"/>
          <p:cNvSpPr>
            <a:spLocks noGrp="1"/>
          </p:cNvSpPr>
          <p:nvPr>
            <p:ph sz="half" idx="4294967295"/>
          </p:nvPr>
        </p:nvSpPr>
        <p:spPr>
          <a:xfrm>
            <a:off x="671352" y="1523294"/>
            <a:ext cx="5290988" cy="4891596"/>
          </a:xfrm>
        </p:spPr>
        <p:txBody>
          <a:bodyPr/>
          <a:lstStyle/>
          <a:p>
            <a:pPr algn="just">
              <a:buFont typeface="Arial" panose="020B0604020202020204" pitchFamily="34" charset="0"/>
              <a:buChar char="•"/>
            </a:pPr>
            <a:r>
              <a:rPr lang="it-IT" sz="2000" dirty="0"/>
              <a:t>Adalia </a:t>
            </a:r>
            <a:r>
              <a:rPr lang="it-IT" sz="2000" dirty="0" err="1"/>
              <a:t>bipunctata</a:t>
            </a:r>
            <a:r>
              <a:rPr lang="it-IT" sz="2000" dirty="0"/>
              <a:t> and Coccinella </a:t>
            </a:r>
            <a:r>
              <a:rPr lang="it-IT" sz="2000" dirty="0" err="1"/>
              <a:t>septempunctata</a:t>
            </a:r>
            <a:r>
              <a:rPr lang="it-IT" sz="2000" dirty="0"/>
              <a:t> </a:t>
            </a:r>
            <a:r>
              <a:rPr lang="en-US" sz="2000" dirty="0"/>
              <a:t>were sensitive to dietary RNAi when ingesting high dose of a dsRNA designed to target the </a:t>
            </a:r>
            <a:r>
              <a:rPr lang="en-US" sz="2000" dirty="0" err="1"/>
              <a:t>vATPase</a:t>
            </a:r>
            <a:r>
              <a:rPr lang="en-US" sz="2000" dirty="0"/>
              <a:t> A of the western corn rootworm, </a:t>
            </a:r>
            <a:r>
              <a:rPr lang="en-US" sz="2000" dirty="0" err="1"/>
              <a:t>Diabrotica</a:t>
            </a:r>
            <a:r>
              <a:rPr lang="en-US" sz="2000" dirty="0"/>
              <a:t> </a:t>
            </a:r>
            <a:r>
              <a:rPr lang="en-US" sz="2000" dirty="0" err="1"/>
              <a:t>virgifera</a:t>
            </a:r>
            <a:r>
              <a:rPr lang="en-US" sz="2000" dirty="0"/>
              <a:t> </a:t>
            </a:r>
            <a:r>
              <a:rPr lang="en-US" sz="2000" dirty="0" err="1"/>
              <a:t>virgifera</a:t>
            </a:r>
            <a:endParaRPr lang="en-US" sz="2000" dirty="0"/>
          </a:p>
          <a:p>
            <a:pPr algn="just">
              <a:buFont typeface="Arial" panose="020B0604020202020204" pitchFamily="34" charset="0"/>
              <a:buChar char="•"/>
            </a:pPr>
            <a:r>
              <a:rPr lang="en-US" sz="2000" dirty="0"/>
              <a:t>A significantly prolonged developmental time for A. </a:t>
            </a:r>
            <a:r>
              <a:rPr lang="en-US" sz="2000" dirty="0" err="1"/>
              <a:t>bipunctata</a:t>
            </a:r>
            <a:r>
              <a:rPr lang="en-US" sz="2000" dirty="0"/>
              <a:t> and a significantly reduced survival rate for C. </a:t>
            </a:r>
            <a:r>
              <a:rPr lang="en-US" sz="2000" dirty="0" err="1"/>
              <a:t>septempunctata</a:t>
            </a:r>
            <a:r>
              <a:rPr lang="en-US" sz="2000" dirty="0"/>
              <a:t> was detected</a:t>
            </a:r>
          </a:p>
          <a:p>
            <a:pPr algn="just"/>
            <a:r>
              <a:rPr lang="en-US" sz="2000" b="0" i="0" kern="0" dirty="0">
                <a:solidFill>
                  <a:schemeClr val="tx1"/>
                </a:solidFill>
              </a:rPr>
              <a:t>Bioinformatics analyses revealed a higher number of 21-nucleotide-long matches of </a:t>
            </a:r>
            <a:r>
              <a:rPr lang="en-US" sz="2000" b="0" kern="0" dirty="0">
                <a:solidFill>
                  <a:schemeClr val="tx1"/>
                </a:solidFill>
              </a:rPr>
              <a:t>C. </a:t>
            </a:r>
            <a:r>
              <a:rPr lang="en-US" sz="2000" b="0" kern="0" dirty="0" err="1">
                <a:solidFill>
                  <a:schemeClr val="tx1"/>
                </a:solidFill>
              </a:rPr>
              <a:t>septempunctata</a:t>
            </a:r>
            <a:r>
              <a:rPr lang="en-US" sz="2000" b="0" kern="0" dirty="0">
                <a:solidFill>
                  <a:schemeClr val="tx1"/>
                </a:solidFill>
              </a:rPr>
              <a:t> </a:t>
            </a:r>
            <a:r>
              <a:rPr lang="en-US" sz="2000" b="0" i="0" kern="0" dirty="0">
                <a:solidFill>
                  <a:schemeClr val="tx1"/>
                </a:solidFill>
              </a:rPr>
              <a:t>(34 matches) than with that of </a:t>
            </a:r>
            <a:r>
              <a:rPr lang="en-US" sz="2000" b="0" kern="0" dirty="0">
                <a:solidFill>
                  <a:schemeClr val="tx1"/>
                </a:solidFill>
              </a:rPr>
              <a:t>A. </a:t>
            </a:r>
            <a:r>
              <a:rPr lang="en-US" sz="2000" b="0" kern="0" dirty="0" err="1">
                <a:solidFill>
                  <a:schemeClr val="tx1"/>
                </a:solidFill>
              </a:rPr>
              <a:t>bipunctata</a:t>
            </a:r>
            <a:r>
              <a:rPr lang="en-US" sz="2000" b="0" i="0" kern="0" dirty="0">
                <a:solidFill>
                  <a:schemeClr val="tx1"/>
                </a:solidFill>
              </a:rPr>
              <a:t> (six matches).</a:t>
            </a:r>
            <a:endParaRPr lang="it-IT" sz="2000" b="0" i="0" kern="0" dirty="0">
              <a:solidFill>
                <a:schemeClr val="tx1"/>
              </a:solidFill>
            </a:endParaRPr>
          </a:p>
          <a:p>
            <a:pPr>
              <a:buFont typeface="Arial" panose="020B0604020202020204" pitchFamily="34" charset="0"/>
              <a:buChar char="•"/>
            </a:pPr>
            <a:endParaRPr lang="en-US" sz="1800" dirty="0"/>
          </a:p>
          <a:p>
            <a:endParaRPr lang="it-IT" dirty="0"/>
          </a:p>
        </p:txBody>
      </p:sp>
      <p:sp>
        <p:nvSpPr>
          <p:cNvPr id="4" name="CasellaDiTesto 3"/>
          <p:cNvSpPr txBox="1"/>
          <p:nvPr/>
        </p:nvSpPr>
        <p:spPr>
          <a:xfrm>
            <a:off x="6402774" y="6464846"/>
            <a:ext cx="4211960" cy="307777"/>
          </a:xfrm>
          <a:prstGeom prst="rect">
            <a:avLst/>
          </a:prstGeom>
          <a:noFill/>
        </p:spPr>
        <p:txBody>
          <a:bodyPr wrap="square" rtlCol="0">
            <a:spAutoFit/>
          </a:bodyPr>
          <a:lstStyle/>
          <a:p>
            <a:r>
              <a:rPr lang="it-IT" sz="1400" i="1" dirty="0" err="1"/>
              <a:t>Haller</a:t>
            </a:r>
            <a:r>
              <a:rPr lang="it-IT" sz="1400" i="1" dirty="0"/>
              <a:t> et al., 2019 </a:t>
            </a:r>
            <a:r>
              <a:rPr lang="it-IT" sz="1400" i="1" dirty="0" err="1"/>
              <a:t>Pest</a:t>
            </a:r>
            <a:r>
              <a:rPr lang="it-IT" sz="1400" i="1" dirty="0"/>
              <a:t> </a:t>
            </a:r>
            <a:r>
              <a:rPr lang="it-IT" sz="1400" i="1" dirty="0" err="1"/>
              <a:t>Manag</a:t>
            </a:r>
            <a:r>
              <a:rPr lang="it-IT" sz="1400" i="1" dirty="0"/>
              <a:t> Sci 75: 2652–2662</a:t>
            </a:r>
          </a:p>
        </p:txBody>
      </p:sp>
      <p:pic>
        <p:nvPicPr>
          <p:cNvPr id="8" name="Immagine 7"/>
          <p:cNvPicPr>
            <a:picLocks noChangeAspect="1"/>
          </p:cNvPicPr>
          <p:nvPr/>
        </p:nvPicPr>
        <p:blipFill>
          <a:blip r:embed="rId2"/>
          <a:stretch>
            <a:fillRect/>
          </a:stretch>
        </p:blipFill>
        <p:spPr>
          <a:xfrm>
            <a:off x="7291912" y="1645744"/>
            <a:ext cx="3437752" cy="1729755"/>
          </a:xfrm>
          <a:prstGeom prst="rect">
            <a:avLst/>
          </a:prstGeom>
        </p:spPr>
      </p:pic>
      <p:pic>
        <p:nvPicPr>
          <p:cNvPr id="9" name="Immagine 8"/>
          <p:cNvPicPr>
            <a:picLocks noChangeAspect="1"/>
          </p:cNvPicPr>
          <p:nvPr/>
        </p:nvPicPr>
        <p:blipFill>
          <a:blip r:embed="rId3"/>
          <a:stretch>
            <a:fillRect/>
          </a:stretch>
        </p:blipFill>
        <p:spPr>
          <a:xfrm>
            <a:off x="8508754" y="3756026"/>
            <a:ext cx="2105980" cy="2677452"/>
          </a:xfrm>
          <a:prstGeom prst="rect">
            <a:avLst/>
          </a:prstGeom>
        </p:spPr>
      </p:pic>
      <p:pic>
        <p:nvPicPr>
          <p:cNvPr id="10" name="Immagine 9"/>
          <p:cNvPicPr>
            <a:picLocks noChangeAspect="1"/>
          </p:cNvPicPr>
          <p:nvPr/>
        </p:nvPicPr>
        <p:blipFill>
          <a:blip r:embed="rId4"/>
          <a:stretch>
            <a:fillRect/>
          </a:stretch>
        </p:blipFill>
        <p:spPr>
          <a:xfrm>
            <a:off x="5962340" y="3489687"/>
            <a:ext cx="2501359" cy="1729754"/>
          </a:xfrm>
          <a:prstGeom prst="rect">
            <a:avLst/>
          </a:prstGeom>
        </p:spPr>
      </p:pic>
      <p:sp>
        <p:nvSpPr>
          <p:cNvPr id="2" name="Slide Number Placeholder 1">
            <a:extLst>
              <a:ext uri="{FF2B5EF4-FFF2-40B4-BE49-F238E27FC236}">
                <a16:creationId xmlns:a16="http://schemas.microsoft.com/office/drawing/2014/main" id="{BC547234-551B-C447-C634-A2866F6814E8}"/>
              </a:ext>
            </a:extLst>
          </p:cNvPr>
          <p:cNvSpPr>
            <a:spLocks noGrp="1"/>
          </p:cNvSpPr>
          <p:nvPr>
            <p:ph type="sldNum" sz="quarter" idx="12"/>
          </p:nvPr>
        </p:nvSpPr>
        <p:spPr/>
        <p:txBody>
          <a:bodyPr/>
          <a:lstStyle/>
          <a:p>
            <a:fld id="{F46C79FD-C571-418B-AB0F-5EE936C85276}" type="slidenum">
              <a:rPr lang="en-GB" smtClean="0"/>
              <a:t>39</a:t>
            </a:fld>
            <a:endParaRPr lang="en-GB"/>
          </a:p>
        </p:txBody>
      </p:sp>
    </p:spTree>
    <p:extLst>
      <p:ext uri="{BB962C8B-B14F-4D97-AF65-F5344CB8AC3E}">
        <p14:creationId xmlns:p14="http://schemas.microsoft.com/office/powerpoint/2010/main" val="1768158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4</a:t>
            </a:fld>
            <a:endParaRPr lang="en-GB"/>
          </a:p>
        </p:txBody>
      </p:sp>
      <p:sp>
        <p:nvSpPr>
          <p:cNvPr id="6" name="Titolo 5"/>
          <p:cNvSpPr>
            <a:spLocks noGrp="1"/>
          </p:cNvSpPr>
          <p:nvPr>
            <p:ph type="title"/>
          </p:nvPr>
        </p:nvSpPr>
        <p:spPr>
          <a:xfrm>
            <a:off x="3028949" y="696906"/>
            <a:ext cx="8940443" cy="782357"/>
          </a:xfrm>
        </p:spPr>
        <p:txBody>
          <a:bodyPr/>
          <a:lstStyle/>
          <a:p>
            <a:r>
              <a:rPr lang="en-US" sz="3600" dirty="0">
                <a:solidFill>
                  <a:srgbClr val="024EA2"/>
                </a:solidFill>
              </a:rPr>
              <a:t>Genetically modified plants generated by new genomic techniques</a:t>
            </a:r>
            <a:endParaRPr lang="it-IT" sz="3600" dirty="0">
              <a:solidFill>
                <a:srgbClr val="024EA2"/>
              </a:solidFill>
            </a:endParaRPr>
          </a:p>
        </p:txBody>
      </p:sp>
      <p:sp>
        <p:nvSpPr>
          <p:cNvPr id="7" name="CasellaDiTesto 6"/>
          <p:cNvSpPr txBox="1"/>
          <p:nvPr/>
        </p:nvSpPr>
        <p:spPr>
          <a:xfrm>
            <a:off x="941034" y="1729957"/>
            <a:ext cx="9245370" cy="5201424"/>
          </a:xfrm>
          <a:prstGeom prst="rect">
            <a:avLst/>
          </a:prstGeom>
          <a:noFill/>
        </p:spPr>
        <p:txBody>
          <a:bodyPr wrap="square" rtlCol="0">
            <a:spAutoFit/>
          </a:bodyPr>
          <a:lstStyle/>
          <a:p>
            <a:pPr marL="342900" indent="-342900" algn="just">
              <a:buFont typeface="Arial" panose="020B0604020202020204" pitchFamily="34" charset="0"/>
              <a:buChar char="•"/>
            </a:pPr>
            <a:r>
              <a:rPr lang="en-US" sz="2200" b="1" dirty="0">
                <a:solidFill>
                  <a:schemeClr val="tx1">
                    <a:lumMod val="50000"/>
                  </a:schemeClr>
                </a:solidFill>
              </a:rPr>
              <a:t>Site-directed mutagenesis </a:t>
            </a:r>
          </a:p>
          <a:p>
            <a:pPr marL="800100" lvl="1" indent="-342900" algn="just">
              <a:buFont typeface="Arial" panose="020B0604020202020204" pitchFamily="34" charset="0"/>
              <a:buChar char="•"/>
            </a:pPr>
            <a:r>
              <a:rPr lang="en-US" sz="2200" dirty="0">
                <a:solidFill>
                  <a:schemeClr val="tx1">
                    <a:lumMod val="50000"/>
                  </a:schemeClr>
                </a:solidFill>
              </a:rPr>
              <a:t>targets delivery of transgenes by homologous recombination </a:t>
            </a:r>
          </a:p>
          <a:p>
            <a:pPr marL="800100" lvl="1" indent="-342900" algn="just">
              <a:buFont typeface="Arial" panose="020B0604020202020204" pitchFamily="34" charset="0"/>
              <a:buChar char="•"/>
            </a:pPr>
            <a:endParaRPr lang="en-US" sz="2200" dirty="0">
              <a:solidFill>
                <a:schemeClr val="tx1">
                  <a:lumMod val="50000"/>
                </a:schemeClr>
              </a:solidFill>
            </a:endParaRPr>
          </a:p>
          <a:p>
            <a:pPr marL="342900" indent="-342900" algn="just">
              <a:buFont typeface="Arial" panose="020B0604020202020204" pitchFamily="34" charset="0"/>
              <a:buChar char="•"/>
            </a:pPr>
            <a:r>
              <a:rPr lang="en-US" sz="2200" b="1" dirty="0">
                <a:solidFill>
                  <a:schemeClr val="tx1">
                    <a:lumMod val="50000"/>
                  </a:schemeClr>
                </a:solidFill>
              </a:rPr>
              <a:t>CRISPR-CAS9</a:t>
            </a:r>
          </a:p>
          <a:p>
            <a:pPr marL="800100" lvl="1" indent="-342900" algn="just">
              <a:buFont typeface="Arial" panose="020B0604020202020204" pitchFamily="34" charset="0"/>
              <a:buChar char="•"/>
            </a:pPr>
            <a:r>
              <a:rPr lang="en-US" sz="2200" dirty="0">
                <a:solidFill>
                  <a:schemeClr val="tx1">
                    <a:lumMod val="50000"/>
                  </a:schemeClr>
                </a:solidFill>
              </a:rPr>
              <a:t>A family of DNA segments containing </a:t>
            </a:r>
            <a:r>
              <a:rPr lang="en-US" sz="2200" i="1" dirty="0">
                <a:solidFill>
                  <a:schemeClr val="tx1">
                    <a:lumMod val="50000"/>
                  </a:schemeClr>
                </a:solidFill>
              </a:rPr>
              <a:t>Clustered Regularly Interspaced Short Palindromic Repeats </a:t>
            </a:r>
            <a:r>
              <a:rPr lang="en-US" sz="2200" dirty="0">
                <a:solidFill>
                  <a:schemeClr val="tx1">
                    <a:lumMod val="50000"/>
                  </a:schemeClr>
                </a:solidFill>
              </a:rPr>
              <a:t>present</a:t>
            </a:r>
            <a:r>
              <a:rPr lang="en-US" sz="2200" i="1" dirty="0">
                <a:solidFill>
                  <a:schemeClr val="tx1">
                    <a:lumMod val="50000"/>
                  </a:schemeClr>
                </a:solidFill>
              </a:rPr>
              <a:t> </a:t>
            </a:r>
            <a:r>
              <a:rPr lang="en-US" sz="2200" dirty="0">
                <a:solidFill>
                  <a:schemeClr val="tx1">
                    <a:lumMod val="50000"/>
                  </a:schemeClr>
                </a:solidFill>
              </a:rPr>
              <a:t>in</a:t>
            </a:r>
            <a:r>
              <a:rPr lang="en-US" sz="2200" i="1" dirty="0">
                <a:solidFill>
                  <a:schemeClr val="tx1">
                    <a:lumMod val="50000"/>
                  </a:schemeClr>
                </a:solidFill>
              </a:rPr>
              <a:t> </a:t>
            </a:r>
            <a:r>
              <a:rPr lang="en-US" sz="2200" dirty="0">
                <a:solidFill>
                  <a:schemeClr val="tx1">
                    <a:lumMod val="50000"/>
                  </a:schemeClr>
                </a:solidFill>
              </a:rPr>
              <a:t>bacteria to recognize and destroy alien viral genome</a:t>
            </a:r>
          </a:p>
          <a:p>
            <a:pPr marL="800100" lvl="1" indent="-342900" algn="just">
              <a:buFont typeface="Arial" panose="020B0604020202020204" pitchFamily="34" charset="0"/>
              <a:buChar char="•"/>
            </a:pPr>
            <a:r>
              <a:rPr lang="en-US" sz="2200" dirty="0">
                <a:solidFill>
                  <a:schemeClr val="tx1">
                    <a:lumMod val="50000"/>
                  </a:schemeClr>
                </a:solidFill>
              </a:rPr>
              <a:t>is a DNA endonuclease enzyme which memorizes and subsequently processes and divides foreign DNA.</a:t>
            </a:r>
          </a:p>
          <a:p>
            <a:pPr marL="800100" lvl="1" indent="-342900" algn="just">
              <a:buFont typeface="Arial" panose="020B0604020202020204" pitchFamily="34" charset="0"/>
              <a:buChar char="•"/>
            </a:pPr>
            <a:endParaRPr lang="en-US" sz="2200" dirty="0">
              <a:solidFill>
                <a:schemeClr val="tx1">
                  <a:lumMod val="50000"/>
                </a:schemeClr>
              </a:solidFill>
            </a:endParaRPr>
          </a:p>
          <a:p>
            <a:pPr marL="342900" indent="-342900" algn="just">
              <a:buFont typeface="Arial" panose="020B0604020202020204" pitchFamily="34" charset="0"/>
              <a:buChar char="•"/>
            </a:pPr>
            <a:r>
              <a:rPr lang="en-US" sz="2200" b="1" dirty="0">
                <a:solidFill>
                  <a:schemeClr val="tx1">
                    <a:lumMod val="50000"/>
                  </a:schemeClr>
                </a:solidFill>
              </a:rPr>
              <a:t>RNA interference</a:t>
            </a:r>
          </a:p>
          <a:p>
            <a:pPr marL="800100" lvl="1" indent="-342900" algn="just">
              <a:buFont typeface="Arial" panose="020B0604020202020204" pitchFamily="34" charset="0"/>
              <a:buChar char="•"/>
            </a:pPr>
            <a:r>
              <a:rPr lang="en-US" sz="2200" dirty="0">
                <a:solidFill>
                  <a:schemeClr val="tx1">
                    <a:lumMod val="50000"/>
                  </a:schemeClr>
                </a:solidFill>
              </a:rPr>
              <a:t>is a naturally occurring mechanism by which some RNA fragments are able to bind to alien messenger RNA, interfere and turn off gene expression.</a:t>
            </a:r>
          </a:p>
          <a:p>
            <a:endParaRPr lang="it-IT" sz="2400" dirty="0" err="1">
              <a:solidFill>
                <a:srgbClr val="0F5494"/>
              </a:solidFill>
            </a:endParaRPr>
          </a:p>
        </p:txBody>
      </p:sp>
    </p:spTree>
    <p:extLst>
      <p:ext uri="{BB962C8B-B14F-4D97-AF65-F5344CB8AC3E}">
        <p14:creationId xmlns:p14="http://schemas.microsoft.com/office/powerpoint/2010/main" val="8012097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50817" y="5645705"/>
            <a:ext cx="8622225" cy="1015663"/>
          </a:xfrm>
          <a:prstGeom prst="rect">
            <a:avLst/>
          </a:prstGeom>
          <a:noFill/>
        </p:spPr>
        <p:txBody>
          <a:bodyPr wrap="square" rtlCol="0">
            <a:spAutoFit/>
          </a:bodyPr>
          <a:lstStyle/>
          <a:p>
            <a:pPr lvl="1"/>
            <a:r>
              <a:rPr lang="nl-BE" sz="2000" dirty="0"/>
              <a:t>Experiment 1: pupae of </a:t>
            </a:r>
            <a:r>
              <a:rPr lang="nl-BE" sz="2000" i="1" dirty="0"/>
              <a:t>Apis mellifera carnica</a:t>
            </a:r>
            <a:r>
              <a:rPr lang="nl-BE" sz="2000" dirty="0"/>
              <a:t> workers; 5µg dsRNA</a:t>
            </a:r>
          </a:p>
          <a:p>
            <a:pPr lvl="1"/>
            <a:r>
              <a:rPr lang="nl-BE" sz="2000" dirty="0"/>
              <a:t>Experiment 2: larvae of Africanized </a:t>
            </a:r>
            <a:r>
              <a:rPr lang="nl-BE" sz="2000" i="1" dirty="0"/>
              <a:t>Apis mellifera</a:t>
            </a:r>
            <a:r>
              <a:rPr lang="nl-BE" sz="2000" dirty="0"/>
              <a:t>; 0.5µg dsRNA</a:t>
            </a:r>
          </a:p>
          <a:p>
            <a:pPr lvl="1"/>
            <a:r>
              <a:rPr lang="nl-BE" sz="2000" dirty="0"/>
              <a:t>Experiment 3: adults of Africanized </a:t>
            </a:r>
            <a:r>
              <a:rPr lang="nl-BE" sz="2000" i="1" dirty="0"/>
              <a:t>Apis mellifera</a:t>
            </a:r>
            <a:r>
              <a:rPr lang="nl-BE" sz="2000" dirty="0"/>
              <a:t>; 0.5 µg dsRNA</a:t>
            </a:r>
          </a:p>
        </p:txBody>
      </p:sp>
      <p:pic>
        <p:nvPicPr>
          <p:cNvPr id="1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98591" y="1862597"/>
            <a:ext cx="7964906" cy="3645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Group 4"/>
          <p:cNvGrpSpPr/>
          <p:nvPr/>
        </p:nvGrpSpPr>
        <p:grpSpPr>
          <a:xfrm>
            <a:off x="5142952" y="4005065"/>
            <a:ext cx="3329313" cy="461665"/>
            <a:chOff x="4195015" y="5151554"/>
            <a:chExt cx="3329313" cy="461665"/>
          </a:xfrm>
        </p:grpSpPr>
        <p:sp>
          <p:nvSpPr>
            <p:cNvPr id="12" name="Right Bracket 12"/>
            <p:cNvSpPr/>
            <p:nvPr/>
          </p:nvSpPr>
          <p:spPr>
            <a:xfrm>
              <a:off x="4279354" y="5151554"/>
              <a:ext cx="134639" cy="432048"/>
            </a:xfrm>
            <a:prstGeom prst="rightBracket">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13" name="Equal 13"/>
            <p:cNvSpPr/>
            <p:nvPr/>
          </p:nvSpPr>
          <p:spPr>
            <a:xfrm>
              <a:off x="4195015" y="5270393"/>
              <a:ext cx="437956" cy="216024"/>
            </a:xfrm>
            <a:prstGeom prst="mathEqual">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4" name="TextBox 14"/>
            <p:cNvSpPr txBox="1"/>
            <p:nvPr/>
          </p:nvSpPr>
          <p:spPr>
            <a:xfrm>
              <a:off x="4632971" y="5151554"/>
              <a:ext cx="814265" cy="461665"/>
            </a:xfrm>
            <a:prstGeom prst="rect">
              <a:avLst/>
            </a:prstGeom>
            <a:noFill/>
          </p:spPr>
          <p:txBody>
            <a:bodyPr wrap="square" rtlCol="0">
              <a:spAutoFit/>
            </a:bodyPr>
            <a:lstStyle/>
            <a:p>
              <a:r>
                <a:rPr lang="nl-BE" sz="2400" b="1" dirty="0">
                  <a:solidFill>
                    <a:srgbClr val="FF0000"/>
                  </a:solidFill>
                </a:rPr>
                <a:t>9</a:t>
              </a:r>
            </a:p>
          </p:txBody>
        </p:sp>
        <p:sp>
          <p:nvSpPr>
            <p:cNvPr id="15" name="Right Bracket 15"/>
            <p:cNvSpPr/>
            <p:nvPr/>
          </p:nvSpPr>
          <p:spPr>
            <a:xfrm>
              <a:off x="6356446" y="5151554"/>
              <a:ext cx="134639" cy="432048"/>
            </a:xfrm>
            <a:prstGeom prst="rightBracket">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16" name="Equal 16"/>
            <p:cNvSpPr/>
            <p:nvPr/>
          </p:nvSpPr>
          <p:spPr>
            <a:xfrm>
              <a:off x="6272108" y="5270393"/>
              <a:ext cx="437956" cy="216024"/>
            </a:xfrm>
            <a:prstGeom prst="mathEqual">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TextBox 17"/>
            <p:cNvSpPr txBox="1"/>
            <p:nvPr/>
          </p:nvSpPr>
          <p:spPr>
            <a:xfrm>
              <a:off x="6710063" y="5151554"/>
              <a:ext cx="814265" cy="461665"/>
            </a:xfrm>
            <a:prstGeom prst="rect">
              <a:avLst/>
            </a:prstGeom>
            <a:noFill/>
          </p:spPr>
          <p:txBody>
            <a:bodyPr wrap="square" rtlCol="0">
              <a:spAutoFit/>
            </a:bodyPr>
            <a:lstStyle/>
            <a:p>
              <a:r>
                <a:rPr lang="nl-BE" sz="2400" b="1" dirty="0">
                  <a:solidFill>
                    <a:srgbClr val="FF0000"/>
                  </a:solidFill>
                </a:rPr>
                <a:t>5</a:t>
              </a:r>
            </a:p>
          </p:txBody>
        </p:sp>
      </p:grpSp>
      <p:sp>
        <p:nvSpPr>
          <p:cNvPr id="2" name="Title 1">
            <a:extLst>
              <a:ext uri="{FF2B5EF4-FFF2-40B4-BE49-F238E27FC236}">
                <a16:creationId xmlns:a16="http://schemas.microsoft.com/office/drawing/2014/main" id="{8D51A684-6537-B68C-8ACA-DB32D882CCF3}"/>
              </a:ext>
            </a:extLst>
          </p:cNvPr>
          <p:cNvSpPr>
            <a:spLocks noGrp="1"/>
          </p:cNvSpPr>
          <p:nvPr>
            <p:ph type="title"/>
          </p:nvPr>
        </p:nvSpPr>
        <p:spPr>
          <a:xfrm>
            <a:off x="2991359" y="685963"/>
            <a:ext cx="6995713" cy="531602"/>
          </a:xfrm>
        </p:spPr>
        <p:txBody>
          <a:bodyPr/>
          <a:lstStyle/>
          <a:p>
            <a:r>
              <a:rPr lang="nl-BE" dirty="0">
                <a:solidFill>
                  <a:srgbClr val="004494"/>
                </a:solidFill>
              </a:rPr>
              <a:t>Off target effect</a:t>
            </a:r>
            <a:endParaRPr lang="en-US" dirty="0">
              <a:solidFill>
                <a:srgbClr val="004494"/>
              </a:solidFill>
            </a:endParaRPr>
          </a:p>
        </p:txBody>
      </p:sp>
      <p:sp>
        <p:nvSpPr>
          <p:cNvPr id="6" name="TextBox 5">
            <a:extLst>
              <a:ext uri="{FF2B5EF4-FFF2-40B4-BE49-F238E27FC236}">
                <a16:creationId xmlns:a16="http://schemas.microsoft.com/office/drawing/2014/main" id="{1786D61C-2F4C-1EC9-082F-83F487783EF3}"/>
              </a:ext>
            </a:extLst>
          </p:cNvPr>
          <p:cNvSpPr txBox="1"/>
          <p:nvPr/>
        </p:nvSpPr>
        <p:spPr>
          <a:xfrm>
            <a:off x="1598590" y="1435412"/>
            <a:ext cx="5435023" cy="369332"/>
          </a:xfrm>
          <a:prstGeom prst="rect">
            <a:avLst/>
          </a:prstGeom>
          <a:noFill/>
        </p:spPr>
        <p:txBody>
          <a:bodyPr wrap="square">
            <a:spAutoFit/>
          </a:bodyPr>
          <a:lstStyle/>
          <a:p>
            <a:r>
              <a:rPr lang="it-IT" i="1" dirty="0">
                <a:solidFill>
                  <a:srgbClr val="0F5494"/>
                </a:solidFill>
              </a:rPr>
              <a:t>Nunes et al., 2013. Insects 4(1), 90</a:t>
            </a:r>
            <a:endParaRPr lang="en-US" i="1" dirty="0"/>
          </a:p>
        </p:txBody>
      </p:sp>
      <p:sp>
        <p:nvSpPr>
          <p:cNvPr id="3" name="Slide Number Placeholder 2">
            <a:extLst>
              <a:ext uri="{FF2B5EF4-FFF2-40B4-BE49-F238E27FC236}">
                <a16:creationId xmlns:a16="http://schemas.microsoft.com/office/drawing/2014/main" id="{BF9E9700-AF0C-B623-6765-2BEBB9273BE0}"/>
              </a:ext>
            </a:extLst>
          </p:cNvPr>
          <p:cNvSpPr>
            <a:spLocks noGrp="1"/>
          </p:cNvSpPr>
          <p:nvPr>
            <p:ph type="sldNum" sz="quarter" idx="12"/>
          </p:nvPr>
        </p:nvSpPr>
        <p:spPr/>
        <p:txBody>
          <a:bodyPr/>
          <a:lstStyle/>
          <a:p>
            <a:fld id="{F46C79FD-C571-418B-AB0F-5EE936C85276}" type="slidenum">
              <a:rPr lang="en-GB" smtClean="0"/>
              <a:t>40</a:t>
            </a:fld>
            <a:endParaRPr lang="en-GB"/>
          </a:p>
        </p:txBody>
      </p:sp>
    </p:spTree>
    <p:extLst>
      <p:ext uri="{BB962C8B-B14F-4D97-AF65-F5344CB8AC3E}">
        <p14:creationId xmlns:p14="http://schemas.microsoft.com/office/powerpoint/2010/main" val="41667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2866025" y="519844"/>
            <a:ext cx="9325975" cy="782357"/>
          </a:xfrm>
        </p:spPr>
        <p:txBody>
          <a:bodyPr/>
          <a:lstStyle/>
          <a:p>
            <a:r>
              <a:rPr lang="it-IT" sz="3800" dirty="0" err="1">
                <a:solidFill>
                  <a:srgbClr val="004494"/>
                </a:solidFill>
              </a:rPr>
              <a:t>Possible</a:t>
            </a:r>
            <a:r>
              <a:rPr lang="it-IT" sz="3800" dirty="0">
                <a:solidFill>
                  <a:srgbClr val="004494"/>
                </a:solidFill>
              </a:rPr>
              <a:t> </a:t>
            </a:r>
            <a:r>
              <a:rPr lang="it-IT" sz="3800" dirty="0" err="1">
                <a:solidFill>
                  <a:srgbClr val="004494"/>
                </a:solidFill>
              </a:rPr>
              <a:t>mechanisms</a:t>
            </a:r>
            <a:r>
              <a:rPr lang="it-IT" sz="3800" dirty="0">
                <a:solidFill>
                  <a:srgbClr val="004494"/>
                </a:solidFill>
              </a:rPr>
              <a:t> for </a:t>
            </a:r>
            <a:r>
              <a:rPr lang="it-IT" sz="3800" dirty="0" err="1">
                <a:solidFill>
                  <a:srgbClr val="004494"/>
                </a:solidFill>
              </a:rPr>
              <a:t>lack</a:t>
            </a:r>
            <a:r>
              <a:rPr lang="it-IT" sz="3800" dirty="0">
                <a:solidFill>
                  <a:srgbClr val="004494"/>
                </a:solidFill>
              </a:rPr>
              <a:t> of </a:t>
            </a:r>
            <a:r>
              <a:rPr lang="it-IT" sz="3800" dirty="0" err="1">
                <a:solidFill>
                  <a:srgbClr val="004494"/>
                </a:solidFill>
              </a:rPr>
              <a:t>specificity</a:t>
            </a:r>
            <a:endParaRPr lang="it-IT" sz="3800" dirty="0">
              <a:solidFill>
                <a:srgbClr val="004494"/>
              </a:solidFill>
            </a:endParaRPr>
          </a:p>
        </p:txBody>
      </p:sp>
      <p:sp>
        <p:nvSpPr>
          <p:cNvPr id="4" name="Segnaposto contenuto 3"/>
          <p:cNvSpPr>
            <a:spLocks noGrp="1"/>
          </p:cNvSpPr>
          <p:nvPr>
            <p:ph idx="4294967295"/>
          </p:nvPr>
        </p:nvSpPr>
        <p:spPr>
          <a:xfrm>
            <a:off x="914990" y="1824894"/>
            <a:ext cx="10546082" cy="3936714"/>
          </a:xfrm>
        </p:spPr>
        <p:txBody>
          <a:bodyPr/>
          <a:lstStyle/>
          <a:p>
            <a:pPr algn="just"/>
            <a:r>
              <a:rPr lang="en-US" sz="2600" b="1" i="0" dirty="0">
                <a:solidFill>
                  <a:schemeClr val="tx1"/>
                </a:solidFill>
              </a:rPr>
              <a:t>Sequence homology</a:t>
            </a:r>
            <a:r>
              <a:rPr lang="en-US" sz="2600" i="0" dirty="0">
                <a:solidFill>
                  <a:schemeClr val="tx1"/>
                </a:solidFill>
              </a:rPr>
              <a:t> The likelihood of off-target homology increases as the length of the dsRNA molecule increased.</a:t>
            </a:r>
          </a:p>
          <a:p>
            <a:pPr algn="just"/>
            <a:r>
              <a:rPr lang="en-US" sz="2600" i="0" dirty="0">
                <a:solidFill>
                  <a:schemeClr val="tx1"/>
                </a:solidFill>
              </a:rPr>
              <a:t>Even </a:t>
            </a:r>
            <a:r>
              <a:rPr lang="en-US" sz="2600" b="1" i="0" dirty="0">
                <a:solidFill>
                  <a:schemeClr val="tx1"/>
                </a:solidFill>
              </a:rPr>
              <a:t>partial overlap </a:t>
            </a:r>
            <a:r>
              <a:rPr lang="en-US" sz="2600" i="0" dirty="0">
                <a:solidFill>
                  <a:schemeClr val="tx1"/>
                </a:solidFill>
              </a:rPr>
              <a:t>may cause gene silencing, though type and number of mismatches allowed is not clarified</a:t>
            </a:r>
          </a:p>
          <a:p>
            <a:pPr algn="just"/>
            <a:r>
              <a:rPr lang="en-US" sz="2600" b="1" i="0" dirty="0">
                <a:solidFill>
                  <a:schemeClr val="tx1"/>
                </a:solidFill>
              </a:rPr>
              <a:t>Non sequence-specific effects </a:t>
            </a:r>
            <a:r>
              <a:rPr lang="en-GB" sz="2600" i="0" dirty="0">
                <a:solidFill>
                  <a:schemeClr val="tx1"/>
                </a:solidFill>
              </a:rPr>
              <a:t>the exposure to unspecific </a:t>
            </a:r>
            <a:r>
              <a:rPr lang="en-GB" sz="2600" i="0" dirty="0" err="1">
                <a:solidFill>
                  <a:schemeClr val="tx1"/>
                </a:solidFill>
              </a:rPr>
              <a:t>dsRNA</a:t>
            </a:r>
            <a:r>
              <a:rPr lang="en-GB" sz="2600" i="0" dirty="0">
                <a:solidFill>
                  <a:schemeClr val="tx1"/>
                </a:solidFill>
              </a:rPr>
              <a:t> affects the </a:t>
            </a:r>
            <a:r>
              <a:rPr lang="en-GB" sz="2600" i="0" dirty="0" err="1">
                <a:solidFill>
                  <a:schemeClr val="tx1"/>
                </a:solidFill>
              </a:rPr>
              <a:t>RNAi</a:t>
            </a:r>
            <a:r>
              <a:rPr lang="en-GB" sz="2600" i="0" dirty="0">
                <a:solidFill>
                  <a:schemeClr val="tx1"/>
                </a:solidFill>
              </a:rPr>
              <a:t> machinery’s capacity to perform its natural functions (Theoretically possible, not detected so far).</a:t>
            </a:r>
            <a:endParaRPr lang="it-IT" sz="2600" i="0" dirty="0">
              <a:solidFill>
                <a:schemeClr val="tx1"/>
              </a:solidFill>
            </a:endParaRPr>
          </a:p>
        </p:txBody>
      </p:sp>
      <p:sp>
        <p:nvSpPr>
          <p:cNvPr id="2" name="Slide Number Placeholder 1">
            <a:extLst>
              <a:ext uri="{FF2B5EF4-FFF2-40B4-BE49-F238E27FC236}">
                <a16:creationId xmlns:a16="http://schemas.microsoft.com/office/drawing/2014/main" id="{DC9BB93D-9014-2748-9792-3190091A29EB}"/>
              </a:ext>
            </a:extLst>
          </p:cNvPr>
          <p:cNvSpPr>
            <a:spLocks noGrp="1"/>
          </p:cNvSpPr>
          <p:nvPr>
            <p:ph type="sldNum" sz="quarter" idx="12"/>
          </p:nvPr>
        </p:nvSpPr>
        <p:spPr/>
        <p:txBody>
          <a:bodyPr/>
          <a:lstStyle/>
          <a:p>
            <a:fld id="{F46C79FD-C571-418B-AB0F-5EE936C85276}" type="slidenum">
              <a:rPr lang="en-GB" smtClean="0"/>
              <a:t>41</a:t>
            </a:fld>
            <a:endParaRPr lang="en-GB"/>
          </a:p>
        </p:txBody>
      </p:sp>
    </p:spTree>
    <p:extLst>
      <p:ext uri="{BB962C8B-B14F-4D97-AF65-F5344CB8AC3E}">
        <p14:creationId xmlns:p14="http://schemas.microsoft.com/office/powerpoint/2010/main" val="3100771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201" y="1361168"/>
            <a:ext cx="5781675"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olo 3"/>
          <p:cNvSpPr>
            <a:spLocks noGrp="1"/>
          </p:cNvSpPr>
          <p:nvPr>
            <p:ph type="title"/>
          </p:nvPr>
        </p:nvSpPr>
        <p:spPr>
          <a:xfrm>
            <a:off x="3152239" y="470835"/>
            <a:ext cx="8457372" cy="782357"/>
          </a:xfrm>
        </p:spPr>
        <p:txBody>
          <a:bodyPr/>
          <a:lstStyle/>
          <a:p>
            <a:r>
              <a:rPr lang="it-IT" dirty="0">
                <a:solidFill>
                  <a:srgbClr val="004494"/>
                </a:solidFill>
              </a:rPr>
              <a:t>Tools for </a:t>
            </a:r>
            <a:r>
              <a:rPr lang="it-IT" dirty="0" err="1">
                <a:solidFill>
                  <a:srgbClr val="004494"/>
                </a:solidFill>
              </a:rPr>
              <a:t>biosafety</a:t>
            </a:r>
            <a:endParaRPr lang="it-IT" dirty="0">
              <a:solidFill>
                <a:srgbClr val="004494"/>
              </a:solidFill>
            </a:endParaRPr>
          </a:p>
        </p:txBody>
      </p:sp>
      <p:sp>
        <p:nvSpPr>
          <p:cNvPr id="5" name="CasellaDiTesto 4"/>
          <p:cNvSpPr txBox="1"/>
          <p:nvPr/>
        </p:nvSpPr>
        <p:spPr>
          <a:xfrm>
            <a:off x="1341143" y="3519913"/>
            <a:ext cx="4701789" cy="461665"/>
          </a:xfrm>
          <a:prstGeom prst="rect">
            <a:avLst/>
          </a:prstGeom>
          <a:noFill/>
        </p:spPr>
        <p:txBody>
          <a:bodyPr wrap="square" rtlCol="0">
            <a:spAutoFit/>
          </a:bodyPr>
          <a:lstStyle/>
          <a:p>
            <a:pPr marL="285750" indent="-285750">
              <a:buFontTx/>
              <a:buChar char="-"/>
            </a:pPr>
            <a:r>
              <a:rPr lang="it-IT" sz="2400" dirty="0" err="1">
                <a:solidFill>
                  <a:srgbClr val="000000"/>
                </a:solidFill>
              </a:rPr>
              <a:t>Bioassays</a:t>
            </a:r>
            <a:r>
              <a:rPr lang="it-IT" sz="2400" dirty="0">
                <a:solidFill>
                  <a:srgbClr val="000000"/>
                </a:solidFill>
              </a:rPr>
              <a:t> (</a:t>
            </a:r>
            <a:r>
              <a:rPr lang="it-IT" sz="2400" dirty="0" err="1">
                <a:solidFill>
                  <a:srgbClr val="000000"/>
                </a:solidFill>
              </a:rPr>
              <a:t>low</a:t>
            </a:r>
            <a:r>
              <a:rPr lang="it-IT" sz="2400" dirty="0">
                <a:solidFill>
                  <a:srgbClr val="000000"/>
                </a:solidFill>
              </a:rPr>
              <a:t> </a:t>
            </a:r>
            <a:r>
              <a:rPr lang="it-IT" sz="2400" dirty="0" err="1">
                <a:solidFill>
                  <a:srgbClr val="000000"/>
                </a:solidFill>
              </a:rPr>
              <a:t>risk</a:t>
            </a:r>
            <a:r>
              <a:rPr lang="it-IT" sz="2400" dirty="0">
                <a:solidFill>
                  <a:srgbClr val="000000"/>
                </a:solidFill>
              </a:rPr>
              <a:t> </a:t>
            </a:r>
            <a:r>
              <a:rPr lang="it-IT" sz="2400" dirty="0" err="1">
                <a:solidFill>
                  <a:srgbClr val="000000"/>
                </a:solidFill>
              </a:rPr>
              <a:t>pesticides</a:t>
            </a:r>
            <a:r>
              <a:rPr lang="it-IT" sz="2400" dirty="0">
                <a:solidFill>
                  <a:srgbClr val="000000"/>
                </a:solidFill>
                <a:latin typeface="Calibri"/>
              </a:rPr>
              <a:t>)</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3177" y="2763391"/>
            <a:ext cx="4333875"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magine 7">
            <a:extLst>
              <a:ext uri="{FF2B5EF4-FFF2-40B4-BE49-F238E27FC236}">
                <a16:creationId xmlns:a16="http://schemas.microsoft.com/office/drawing/2014/main" id="{E8C69FD4-B26B-6C0F-B88A-15543686C488}"/>
              </a:ext>
            </a:extLst>
          </p:cNvPr>
          <p:cNvPicPr>
            <a:picLocks noChangeAspect="1"/>
          </p:cNvPicPr>
          <p:nvPr/>
        </p:nvPicPr>
        <p:blipFill>
          <a:blip r:embed="rId4"/>
          <a:stretch>
            <a:fillRect/>
          </a:stretch>
        </p:blipFill>
        <p:spPr>
          <a:xfrm>
            <a:off x="3577826" y="4642509"/>
            <a:ext cx="1970718" cy="1886627"/>
          </a:xfrm>
          <a:prstGeom prst="rect">
            <a:avLst/>
          </a:prstGeom>
          <a:ln>
            <a:solidFill>
              <a:schemeClr val="tx2"/>
            </a:solidFill>
          </a:ln>
          <a:effectLst>
            <a:outerShdw blurRad="63500" sx="102000" sy="102000" algn="ctr" rotWithShape="0">
              <a:prstClr val="black">
                <a:alpha val="40000"/>
              </a:prstClr>
            </a:outerShdw>
          </a:effectLst>
        </p:spPr>
      </p:pic>
      <p:pic>
        <p:nvPicPr>
          <p:cNvPr id="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47847" y="4575513"/>
            <a:ext cx="3715614" cy="1953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20427" y="4004484"/>
            <a:ext cx="1552935" cy="5012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asellaDiTesto 1"/>
          <p:cNvSpPr txBox="1"/>
          <p:nvPr/>
        </p:nvSpPr>
        <p:spPr>
          <a:xfrm>
            <a:off x="5069149" y="2992974"/>
            <a:ext cx="2361460" cy="461665"/>
          </a:xfrm>
          <a:prstGeom prst="rect">
            <a:avLst/>
          </a:prstGeom>
          <a:noFill/>
        </p:spPr>
        <p:txBody>
          <a:bodyPr wrap="square" rtlCol="0">
            <a:spAutoFit/>
          </a:bodyPr>
          <a:lstStyle/>
          <a:p>
            <a:pPr marL="0" lvl="5"/>
            <a:r>
              <a:rPr lang="it-IT" sz="2400" dirty="0">
                <a:solidFill>
                  <a:srgbClr val="000000"/>
                </a:solidFill>
              </a:rPr>
              <a:t>- Bioinformatics</a:t>
            </a:r>
          </a:p>
        </p:txBody>
      </p:sp>
      <p:sp>
        <p:nvSpPr>
          <p:cNvPr id="3" name="Slide Number Placeholder 2">
            <a:extLst>
              <a:ext uri="{FF2B5EF4-FFF2-40B4-BE49-F238E27FC236}">
                <a16:creationId xmlns:a16="http://schemas.microsoft.com/office/drawing/2014/main" id="{ACC6497C-B775-1B31-D544-9DEF114FCD94}"/>
              </a:ext>
            </a:extLst>
          </p:cNvPr>
          <p:cNvSpPr>
            <a:spLocks noGrp="1"/>
          </p:cNvSpPr>
          <p:nvPr>
            <p:ph type="sldNum" sz="quarter" idx="12"/>
          </p:nvPr>
        </p:nvSpPr>
        <p:spPr/>
        <p:txBody>
          <a:bodyPr/>
          <a:lstStyle/>
          <a:p>
            <a:fld id="{F46C79FD-C571-418B-AB0F-5EE936C85276}" type="slidenum">
              <a:rPr lang="en-GB" smtClean="0"/>
              <a:t>42</a:t>
            </a:fld>
            <a:endParaRPr lang="en-GB"/>
          </a:p>
        </p:txBody>
      </p:sp>
    </p:spTree>
    <p:extLst>
      <p:ext uri="{BB962C8B-B14F-4D97-AF65-F5344CB8AC3E}">
        <p14:creationId xmlns:p14="http://schemas.microsoft.com/office/powerpoint/2010/main" val="102240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028"/>
                                        </p:tgtEl>
                                        <p:attrNameLst>
                                          <p:attrName>style.visibility</p:attrName>
                                        </p:attrNameLst>
                                      </p:cBhvr>
                                      <p:to>
                                        <p:strVal val="visible"/>
                                      </p:to>
                                    </p:set>
                                    <p:animEffect transition="in" filter="fade">
                                      <p:cBhvr>
                                        <p:cTn id="25" dur="1000"/>
                                        <p:tgtEl>
                                          <p:spTgt spid="1028"/>
                                        </p:tgtEl>
                                      </p:cBhvr>
                                    </p:animEffect>
                                    <p:anim calcmode="lin" valueType="num">
                                      <p:cBhvr>
                                        <p:cTn id="26" dur="1000" fill="hold"/>
                                        <p:tgtEl>
                                          <p:spTgt spid="1028"/>
                                        </p:tgtEl>
                                        <p:attrNameLst>
                                          <p:attrName>ppt_x</p:attrName>
                                        </p:attrNameLst>
                                      </p:cBhvr>
                                      <p:tavLst>
                                        <p:tav tm="0">
                                          <p:val>
                                            <p:strVal val="#ppt_x"/>
                                          </p:val>
                                        </p:tav>
                                        <p:tav tm="100000">
                                          <p:val>
                                            <p:strVal val="#ppt_x"/>
                                          </p:val>
                                        </p:tav>
                                      </p:tavLst>
                                    </p:anim>
                                    <p:anim calcmode="lin" valueType="num">
                                      <p:cBhvr>
                                        <p:cTn id="27" dur="1000" fill="hold"/>
                                        <p:tgtEl>
                                          <p:spTgt spid="102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43</a:t>
            </a:fld>
            <a:endParaRPr lang="en-GB"/>
          </a:p>
        </p:txBody>
      </p:sp>
      <p:sp>
        <p:nvSpPr>
          <p:cNvPr id="4" name="TextBox 4">
            <a:extLst>
              <a:ext uri="{FF2B5EF4-FFF2-40B4-BE49-F238E27FC236}">
                <a16:creationId xmlns:a16="http://schemas.microsoft.com/office/drawing/2014/main" id="{1DE18CC4-DE36-AF4F-ADFD-C9C801BA7375}"/>
              </a:ext>
            </a:extLst>
          </p:cNvPr>
          <p:cNvSpPr txBox="1"/>
          <p:nvPr/>
        </p:nvSpPr>
        <p:spPr>
          <a:xfrm>
            <a:off x="1583266" y="2080286"/>
            <a:ext cx="8695267" cy="830997"/>
          </a:xfrm>
          <a:prstGeom prst="rect">
            <a:avLst/>
          </a:prstGeom>
          <a:noFill/>
        </p:spPr>
        <p:txBody>
          <a:bodyPr wrap="square" rtlCol="0">
            <a:spAutoFit/>
          </a:bodyPr>
          <a:lstStyle/>
          <a:p>
            <a:pPr algn="ctr"/>
            <a:r>
              <a:rPr lang="en-IE" sz="4800" dirty="0">
                <a:solidFill>
                  <a:srgbClr val="034EA2"/>
                </a:solidFill>
                <a:latin typeface="+mj-lt"/>
                <a:ea typeface="+mj-ea"/>
                <a:cs typeface="+mj-cs"/>
              </a:rPr>
              <a:t>Thank you for your attention </a:t>
            </a:r>
            <a:r>
              <a:rPr lang="en-IE" sz="4800" dirty="0">
                <a:solidFill>
                  <a:srgbClr val="034EA2"/>
                </a:solidFill>
                <a:latin typeface="+mj-lt"/>
                <a:ea typeface="+mj-ea"/>
                <a:cs typeface="+mj-cs"/>
                <a:sym typeface="Wingdings" panose="05000000000000000000" pitchFamily="2" charset="2"/>
              </a:rPr>
              <a:t> </a:t>
            </a:r>
            <a:endParaRPr lang="en-IE" sz="4800" dirty="0">
              <a:solidFill>
                <a:srgbClr val="034EA2"/>
              </a:solidFill>
              <a:latin typeface="+mj-lt"/>
              <a:ea typeface="+mj-ea"/>
              <a:cs typeface="+mj-cs"/>
            </a:endParaRPr>
          </a:p>
        </p:txBody>
      </p:sp>
      <p:sp>
        <p:nvSpPr>
          <p:cNvPr id="5" name="Rectangle 5">
            <a:extLst>
              <a:ext uri="{FF2B5EF4-FFF2-40B4-BE49-F238E27FC236}">
                <a16:creationId xmlns:a16="http://schemas.microsoft.com/office/drawing/2014/main" id="{4AABDC21-2000-D74B-9192-19B1DDCFAEBE}"/>
              </a:ext>
            </a:extLst>
          </p:cNvPr>
          <p:cNvSpPr/>
          <p:nvPr/>
        </p:nvSpPr>
        <p:spPr>
          <a:xfrm>
            <a:off x="3122587" y="3946718"/>
            <a:ext cx="5616624" cy="830997"/>
          </a:xfrm>
          <a:prstGeom prst="rect">
            <a:avLst/>
          </a:prstGeom>
        </p:spPr>
        <p:txBody>
          <a:bodyPr wrap="square">
            <a:spAutoFit/>
          </a:bodyPr>
          <a:lstStyle/>
          <a:p>
            <a:pPr algn="ctr"/>
            <a:r>
              <a:rPr lang="en-IE" sz="4800" i="1" dirty="0">
                <a:solidFill>
                  <a:srgbClr val="FF0000"/>
                </a:solidFill>
                <a:latin typeface="+mj-lt"/>
                <a:ea typeface="+mj-ea"/>
                <a:cs typeface="+mj-cs"/>
              </a:rPr>
              <a:t>Any questions?</a:t>
            </a:r>
          </a:p>
        </p:txBody>
      </p:sp>
    </p:spTree>
    <p:extLst>
      <p:ext uri="{BB962C8B-B14F-4D97-AF65-F5344CB8AC3E}">
        <p14:creationId xmlns:p14="http://schemas.microsoft.com/office/powerpoint/2010/main" val="20096125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F30C8E1C-24FF-9044-BB09-DC601078C0E0}"/>
              </a:ext>
            </a:extLst>
          </p:cNvPr>
          <p:cNvSpPr/>
          <p:nvPr/>
        </p:nvSpPr>
        <p:spPr>
          <a:xfrm>
            <a:off x="7837250" y="713188"/>
            <a:ext cx="1787657" cy="1787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Subtitle 2"/>
          <p:cNvSpPr>
            <a:spLocks noGrp="1"/>
          </p:cNvSpPr>
          <p:nvPr>
            <p:ph type="subTitle" idx="1"/>
          </p:nvPr>
        </p:nvSpPr>
        <p:spPr>
          <a:xfrm>
            <a:off x="759575" y="5256108"/>
            <a:ext cx="8941016" cy="1243846"/>
          </a:xfrm>
        </p:spPr>
        <p:txBody>
          <a:bodyPr wrap="square" anchor="b" anchorCtr="0"/>
          <a:lstStyle/>
          <a:p>
            <a:r>
              <a:rPr lang="en-GB" sz="1050" b="1" dirty="0"/>
              <a:t>© European Union 2020</a:t>
            </a:r>
          </a:p>
          <a:p>
            <a:r>
              <a:rPr lang="en-GB"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a:t>
            </a:r>
          </a:p>
        </p:txBody>
      </p:sp>
      <p:sp>
        <p:nvSpPr>
          <p:cNvPr id="6" name="Text Placeholder 7"/>
          <p:cNvSpPr txBox="1">
            <a:spLocks/>
          </p:cNvSpPr>
          <p:nvPr/>
        </p:nvSpPr>
        <p:spPr>
          <a:xfrm>
            <a:off x="830524" y="3535087"/>
            <a:ext cx="4669944" cy="111134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Aft>
                <a:spcPts val="0"/>
              </a:spcAft>
              <a:buNone/>
            </a:pPr>
            <a:r>
              <a:rPr lang="fr-FR" sz="1600" b="0" i="0" u="none" strike="noStrike" baseline="0" dirty="0" err="1">
                <a:solidFill>
                  <a:srgbClr val="4D4D4D"/>
                </a:solidFill>
                <a:latin typeface="Arial" panose="020B0604020202020204" pitchFamily="34" charset="0"/>
              </a:rPr>
              <a:t>European</a:t>
            </a:r>
            <a:r>
              <a:rPr lang="fr-FR" sz="1600" b="0" i="0" u="none" strike="noStrike" baseline="0" dirty="0">
                <a:solidFill>
                  <a:srgbClr val="4D4D4D"/>
                </a:solidFill>
                <a:latin typeface="Arial" panose="020B0604020202020204" pitchFamily="34" charset="0"/>
              </a:rPr>
              <a:t> Commission</a:t>
            </a:r>
          </a:p>
          <a:p>
            <a:pPr marL="0" indent="0" algn="l">
              <a:spcAft>
                <a:spcPts val="0"/>
              </a:spcAft>
              <a:buNone/>
            </a:pPr>
            <a:r>
              <a:rPr lang="en-US" sz="1600" b="0" i="0" u="none" strike="noStrike" baseline="0" dirty="0">
                <a:solidFill>
                  <a:srgbClr val="4D4D4D"/>
                </a:solidFill>
                <a:latin typeface="Arial" panose="020B0604020202020204" pitchFamily="34" charset="0"/>
              </a:rPr>
              <a:t>European Health and Digital Executive Agency</a:t>
            </a:r>
          </a:p>
          <a:p>
            <a:pPr marL="0" indent="0" algn="l">
              <a:spcAft>
                <a:spcPts val="0"/>
              </a:spcAft>
              <a:buNone/>
            </a:pPr>
            <a:r>
              <a:rPr lang="fr-FR" sz="1600" b="0" i="0" u="none" strike="noStrike" baseline="0" dirty="0" err="1">
                <a:solidFill>
                  <a:srgbClr val="4D4D4D"/>
                </a:solidFill>
                <a:latin typeface="Arial" panose="020B0604020202020204" pitchFamily="34" charset="0"/>
              </a:rPr>
              <a:t>Covent</a:t>
            </a:r>
            <a:r>
              <a:rPr lang="fr-FR" sz="1600" b="0" i="0" u="none" strike="noStrike" baseline="0" dirty="0">
                <a:solidFill>
                  <a:srgbClr val="4D4D4D"/>
                </a:solidFill>
                <a:latin typeface="Arial" panose="020B0604020202020204" pitchFamily="34" charset="0"/>
              </a:rPr>
              <a:t> Garden Building</a:t>
            </a:r>
          </a:p>
          <a:p>
            <a:pPr marL="0" indent="0" algn="l">
              <a:spcAft>
                <a:spcPts val="0"/>
              </a:spcAft>
              <a:buNone/>
            </a:pPr>
            <a:r>
              <a:rPr lang="fr-FR" sz="1600" b="0" i="0" u="none" strike="noStrike" baseline="0" dirty="0">
                <a:solidFill>
                  <a:srgbClr val="4D4D4D"/>
                </a:solidFill>
                <a:latin typeface="Arial" panose="020B0604020202020204" pitchFamily="34" charset="0"/>
              </a:rPr>
              <a:t>Place Charles Rogier, 16</a:t>
            </a:r>
          </a:p>
          <a:p>
            <a:pPr marL="0" indent="0" algn="l">
              <a:spcAft>
                <a:spcPts val="0"/>
              </a:spcAft>
              <a:buNone/>
            </a:pPr>
            <a:r>
              <a:rPr lang="fr-FR" sz="1600" b="0" i="0" u="none" strike="noStrike" baseline="0" dirty="0">
                <a:solidFill>
                  <a:srgbClr val="4D4D4D"/>
                </a:solidFill>
                <a:latin typeface="Arial" panose="020B0604020202020204" pitchFamily="34" charset="0"/>
              </a:rPr>
              <a:t>B-1210 Brussels - </a:t>
            </a:r>
            <a:r>
              <a:rPr lang="fr-FR" sz="1600" b="0" i="0" u="none" strike="noStrike" baseline="0" dirty="0" err="1">
                <a:solidFill>
                  <a:srgbClr val="4D4D4D"/>
                </a:solidFill>
                <a:latin typeface="Arial" panose="020B0604020202020204" pitchFamily="34" charset="0"/>
              </a:rPr>
              <a:t>Belgium</a:t>
            </a:r>
            <a:endParaRPr lang="en-GB" sz="1400" dirty="0"/>
          </a:p>
        </p:txBody>
      </p:sp>
      <p:sp>
        <p:nvSpPr>
          <p:cNvPr id="7" name="Text Placeholder 7"/>
          <p:cNvSpPr txBox="1">
            <a:spLocks/>
          </p:cNvSpPr>
          <p:nvPr/>
        </p:nvSpPr>
        <p:spPr>
          <a:xfrm flipH="1">
            <a:off x="6485205" y="3546499"/>
            <a:ext cx="5176910" cy="98329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GB" sz="1600" dirty="0"/>
          </a:p>
        </p:txBody>
      </p:sp>
      <p:sp>
        <p:nvSpPr>
          <p:cNvPr id="8" name="Text Placeholder 7"/>
          <p:cNvSpPr txBox="1">
            <a:spLocks/>
          </p:cNvSpPr>
          <p:nvPr/>
        </p:nvSpPr>
        <p:spPr>
          <a:xfrm flipH="1">
            <a:off x="6485205" y="3535087"/>
            <a:ext cx="5581104" cy="2198169"/>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US" sz="1400" dirty="0"/>
              <a:t>Contractor contact details: </a:t>
            </a:r>
          </a:p>
          <a:p>
            <a:pPr marL="0" indent="0">
              <a:spcAft>
                <a:spcPts val="1200"/>
              </a:spcAft>
              <a:buNone/>
            </a:pPr>
            <a:r>
              <a:rPr lang="en-US" sz="1400" dirty="0"/>
              <a:t>Name:</a:t>
            </a:r>
            <a:r>
              <a:rPr lang="en-US" sz="1400" b="1" dirty="0"/>
              <a:t> OPERA (in consortium with NSF </a:t>
            </a:r>
            <a:r>
              <a:rPr lang="en-US" sz="1400" b="1" dirty="0" err="1"/>
              <a:t>Euroconsultants</a:t>
            </a:r>
            <a:r>
              <a:rPr lang="en-US" sz="1400" b="1" dirty="0"/>
              <a:t>)</a:t>
            </a:r>
          </a:p>
          <a:p>
            <a:pPr marL="0" indent="0">
              <a:spcAft>
                <a:spcPts val="1200"/>
              </a:spcAft>
              <a:buNone/>
            </a:pPr>
            <a:r>
              <a:rPr lang="en-US" sz="1400" dirty="0"/>
              <a:t>Address : </a:t>
            </a:r>
            <a:r>
              <a:rPr lang="it-IT" sz="1400" b="1" dirty="0"/>
              <a:t>Viale Parioli 96 - 00197 Roma - </a:t>
            </a:r>
            <a:r>
              <a:rPr lang="it-IT" sz="1400" b="1" dirty="0" err="1"/>
              <a:t>Italy</a:t>
            </a:r>
            <a:endParaRPr lang="it-IT" sz="1400" b="1" dirty="0"/>
          </a:p>
          <a:p>
            <a:pPr marL="0" indent="0">
              <a:spcAft>
                <a:spcPts val="1200"/>
              </a:spcAft>
              <a:buNone/>
            </a:pPr>
            <a:r>
              <a:rPr lang="en-US" sz="1400" dirty="0"/>
              <a:t>Phone: </a:t>
            </a:r>
            <a:r>
              <a:rPr lang="it-IT" sz="1400" b="1" dirty="0"/>
              <a:t>Tel/Fax +39.06.8080111 </a:t>
            </a:r>
          </a:p>
          <a:p>
            <a:pPr marL="0" indent="0">
              <a:spcAft>
                <a:spcPts val="1200"/>
              </a:spcAft>
              <a:buNone/>
            </a:pPr>
            <a:r>
              <a:rPr lang="en-US" sz="1400" dirty="0"/>
              <a:t>Email: </a:t>
            </a:r>
            <a:r>
              <a:rPr lang="it-IT" sz="1400" b="1" dirty="0">
                <a:hlinkClick r:id="rId3"/>
              </a:rPr>
              <a:t>20189605riskassessment@btsftraining.com</a:t>
            </a:r>
            <a:r>
              <a:rPr lang="it-IT" sz="1400" b="1" dirty="0"/>
              <a:t>   </a:t>
            </a:r>
          </a:p>
          <a:p>
            <a:pPr marL="0" indent="0">
              <a:spcAft>
                <a:spcPts val="1200"/>
              </a:spcAft>
              <a:buNone/>
            </a:pPr>
            <a:r>
              <a:rPr lang="en-US" sz="1400" dirty="0"/>
              <a:t>Website: </a:t>
            </a:r>
            <a:r>
              <a:rPr lang="it-IT" sz="1400" b="1" dirty="0">
                <a:hlinkClick r:id="rId4"/>
              </a:rPr>
              <a:t>www.opera-italy.eu</a:t>
            </a:r>
            <a:endParaRPr lang="it-IT" sz="1400" b="1" dirty="0"/>
          </a:p>
          <a:p>
            <a:pPr marL="0" indent="0">
              <a:spcAft>
                <a:spcPts val="0"/>
              </a:spcAft>
              <a:buNone/>
              <a:defRPr/>
            </a:pPr>
            <a:endParaRPr lang="it-IT" sz="1400" dirty="0">
              <a:sym typeface="Helvetica" charset="0"/>
            </a:endParaRPr>
          </a:p>
        </p:txBody>
      </p:sp>
      <p:pic>
        <p:nvPicPr>
          <p:cNvPr id="3074" name="Picture 2">
            <a:extLst>
              <a:ext uri="{FF2B5EF4-FFF2-40B4-BE49-F238E27FC236}">
                <a16:creationId xmlns:a16="http://schemas.microsoft.com/office/drawing/2014/main" id="{F8A33FF2-4334-F1FD-8FA6-A5F450BCE2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1234" y="1301265"/>
            <a:ext cx="1537887" cy="615568"/>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9B9F7D95-3634-5D9B-B50C-2F8FF95CF6F8}"/>
              </a:ext>
            </a:extLst>
          </p:cNvPr>
          <p:cNvSpPr>
            <a:spLocks noGrp="1"/>
          </p:cNvSpPr>
          <p:nvPr>
            <p:ph type="sldNum" sz="quarter" idx="12"/>
          </p:nvPr>
        </p:nvSpPr>
        <p:spPr/>
        <p:txBody>
          <a:bodyPr/>
          <a:lstStyle/>
          <a:p>
            <a:fld id="{F46C79FD-C571-418B-AB0F-5EE936C85276}" type="slidenum">
              <a:rPr lang="en-GB" smtClean="0"/>
              <a:t>44</a:t>
            </a:fld>
            <a:endParaRPr lang="en-GB"/>
          </a:p>
        </p:txBody>
      </p:sp>
    </p:spTree>
    <p:extLst>
      <p:ext uri="{BB962C8B-B14F-4D97-AF65-F5344CB8AC3E}">
        <p14:creationId xmlns:p14="http://schemas.microsoft.com/office/powerpoint/2010/main" val="5034437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485206" y="2939702"/>
            <a:ext cx="5706794" cy="2687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p:cNvSpPr>
            <a:spLocks noGrp="1"/>
          </p:cNvSpPr>
          <p:nvPr>
            <p:ph idx="1"/>
          </p:nvPr>
        </p:nvSpPr>
        <p:spPr>
          <a:xfrm>
            <a:off x="6270177" y="4714827"/>
            <a:ext cx="3617290" cy="361995"/>
          </a:xfrm>
        </p:spPr>
        <p:txBody>
          <a:bodyPr/>
          <a:lstStyle/>
          <a:p>
            <a:pPr marL="0" indent="0">
              <a:buNone/>
            </a:pPr>
            <a:r>
              <a:rPr lang="en-IE" sz="1600" dirty="0">
                <a:hlinkClick r:id="rId3"/>
              </a:rPr>
              <a:t>EU Spotify</a:t>
            </a:r>
            <a:endParaRPr lang="en-GB" sz="16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1630238"/>
            <a:ext cx="684199" cy="750146"/>
          </a:xfrm>
          <a:prstGeom prst="rect">
            <a:avLst/>
          </a:prstGeom>
        </p:spPr>
      </p:pic>
      <p:sp>
        <p:nvSpPr>
          <p:cNvPr id="2" name="Rectangle 1"/>
          <p:cNvSpPr/>
          <p:nvPr/>
        </p:nvSpPr>
        <p:spPr>
          <a:xfrm>
            <a:off x="1819504" y="1774881"/>
            <a:ext cx="1439818" cy="338554"/>
          </a:xfrm>
          <a:prstGeom prst="rect">
            <a:avLst/>
          </a:prstGeom>
        </p:spPr>
        <p:txBody>
          <a:bodyPr wrap="none">
            <a:spAutoFit/>
          </a:bodyPr>
          <a:lstStyle/>
          <a:p>
            <a:r>
              <a:rPr lang="en-GB" sz="1600" dirty="0">
                <a:hlinkClick r:id="rId5"/>
              </a:rPr>
              <a:t>ec.europa.eu/</a:t>
            </a:r>
            <a:endParaRPr lang="en-IE" sz="12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2635213"/>
            <a:ext cx="684199" cy="750146"/>
          </a:xfrm>
          <a:prstGeom prst="rect">
            <a:avLst/>
          </a:prstGeom>
        </p:spPr>
      </p:pic>
      <p:sp>
        <p:nvSpPr>
          <p:cNvPr id="7" name="Rectangle 6"/>
          <p:cNvSpPr/>
          <p:nvPr/>
        </p:nvSpPr>
        <p:spPr>
          <a:xfrm>
            <a:off x="1819504" y="2841009"/>
            <a:ext cx="1165704" cy="338554"/>
          </a:xfrm>
          <a:prstGeom prst="rect">
            <a:avLst/>
          </a:prstGeom>
        </p:spPr>
        <p:txBody>
          <a:bodyPr wrap="none">
            <a:spAutoFit/>
          </a:bodyPr>
          <a:lstStyle/>
          <a:p>
            <a:r>
              <a:rPr lang="en-GB" sz="1600" dirty="0">
                <a:hlinkClick r:id="rId6"/>
              </a:rPr>
              <a:t>europa.eu/</a:t>
            </a:r>
            <a:endParaRPr lang="en-GB" sz="1600" dirty="0"/>
          </a:p>
        </p:txBody>
      </p:sp>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0722" y="3587900"/>
            <a:ext cx="640631" cy="702230"/>
          </a:xfrm>
          <a:prstGeom prst="rect">
            <a:avLst/>
          </a:prstGeom>
        </p:spPr>
      </p:pic>
      <p:sp>
        <p:nvSpPr>
          <p:cNvPr id="9" name="Rectangle 8"/>
          <p:cNvSpPr/>
          <p:nvPr/>
        </p:nvSpPr>
        <p:spPr>
          <a:xfrm>
            <a:off x="1819504" y="3736212"/>
            <a:ext cx="1975221" cy="338554"/>
          </a:xfrm>
          <a:prstGeom prst="rect">
            <a:avLst/>
          </a:prstGeom>
        </p:spPr>
        <p:txBody>
          <a:bodyPr wrap="none">
            <a:spAutoFit/>
          </a:bodyPr>
          <a:lstStyle/>
          <a:p>
            <a:r>
              <a:rPr lang="en-IE" sz="1600" dirty="0">
                <a:hlinkClick r:id="rId8"/>
              </a:rPr>
              <a:t>@</a:t>
            </a:r>
            <a:r>
              <a:rPr lang="en-IE" sz="1600" dirty="0" err="1">
                <a:hlinkClick r:id="rId8"/>
              </a:rPr>
              <a:t>EU_Commission</a:t>
            </a:r>
            <a:r>
              <a:rPr lang="en-IE" sz="1600" dirty="0">
                <a:hlinkClick r:id="rId8"/>
              </a:rPr>
              <a:t> </a:t>
            </a:r>
            <a:endParaRPr lang="en-GB" sz="1200" dirty="0"/>
          </a:p>
        </p:txBody>
      </p:sp>
      <p:sp>
        <p:nvSpPr>
          <p:cNvPr id="10" name="Rectangle 9"/>
          <p:cNvSpPr/>
          <p:nvPr/>
        </p:nvSpPr>
        <p:spPr>
          <a:xfrm>
            <a:off x="1819504" y="4710652"/>
            <a:ext cx="6096000" cy="338554"/>
          </a:xfrm>
          <a:prstGeom prst="rect">
            <a:avLst/>
          </a:prstGeom>
        </p:spPr>
        <p:txBody>
          <a:bodyPr>
            <a:spAutoFit/>
          </a:bodyPr>
          <a:lstStyle/>
          <a:p>
            <a:r>
              <a:rPr lang="en-IE" sz="1600" dirty="0">
                <a:hlinkClick r:id="rId9"/>
              </a:rPr>
              <a:t>@</a:t>
            </a:r>
            <a:r>
              <a:rPr lang="en-IE" sz="1600" dirty="0" err="1">
                <a:hlinkClick r:id="rId9"/>
              </a:rPr>
              <a:t>EuropeanCommission</a:t>
            </a:r>
            <a:r>
              <a:rPr lang="en-IE" sz="1600" dirty="0">
                <a:hlinkClick r:id="rId9"/>
              </a:rPr>
              <a:t> </a:t>
            </a:r>
            <a:endParaRPr lang="en-GB" sz="1200" dirty="0"/>
          </a:p>
        </p:txBody>
      </p:sp>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0922" y="4538287"/>
            <a:ext cx="620230" cy="681506"/>
          </a:xfrm>
          <a:prstGeom prst="rect">
            <a:avLst/>
          </a:prstGeom>
        </p:spPr>
      </p:pic>
      <p:sp>
        <p:nvSpPr>
          <p:cNvPr id="12" name="Rectangle 11"/>
          <p:cNvSpPr/>
          <p:nvPr/>
        </p:nvSpPr>
        <p:spPr>
          <a:xfrm>
            <a:off x="1819504" y="5661644"/>
            <a:ext cx="6096000" cy="338554"/>
          </a:xfrm>
          <a:prstGeom prst="rect">
            <a:avLst/>
          </a:prstGeom>
        </p:spPr>
        <p:txBody>
          <a:bodyPr>
            <a:spAutoFit/>
          </a:bodyPr>
          <a:lstStyle/>
          <a:p>
            <a:r>
              <a:rPr lang="en-IE" sz="1600" dirty="0">
                <a:hlinkClick r:id="rId11"/>
              </a:rPr>
              <a:t>European Commission</a:t>
            </a:r>
            <a:endParaRPr lang="en-GB" sz="1200" dirty="0">
              <a:hlinkClick r:id="rId11"/>
            </a:endParaRPr>
          </a:p>
        </p:txBody>
      </p:sp>
      <p:pic>
        <p:nvPicPr>
          <p:cNvPr id="13" name="Picture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80922" y="5491270"/>
            <a:ext cx="620230" cy="681506"/>
          </a:xfrm>
          <a:prstGeom prst="rect">
            <a:avLst/>
          </a:prstGeom>
        </p:spPr>
      </p:pic>
      <p:pic>
        <p:nvPicPr>
          <p:cNvPr id="14" name="Picture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363060" y="1661642"/>
            <a:ext cx="647562" cy="711537"/>
          </a:xfrm>
          <a:prstGeom prst="rect">
            <a:avLst/>
          </a:prstGeom>
        </p:spPr>
      </p:pic>
      <p:sp>
        <p:nvSpPr>
          <p:cNvPr id="15" name="Rectangle 14"/>
          <p:cNvSpPr/>
          <p:nvPr/>
        </p:nvSpPr>
        <p:spPr>
          <a:xfrm>
            <a:off x="6156397" y="1792054"/>
            <a:ext cx="3798073" cy="338554"/>
          </a:xfrm>
          <a:prstGeom prst="rect">
            <a:avLst/>
          </a:prstGeom>
        </p:spPr>
        <p:txBody>
          <a:bodyPr wrap="square">
            <a:spAutoFit/>
          </a:bodyPr>
          <a:lstStyle/>
          <a:p>
            <a:r>
              <a:rPr lang="en-IE" sz="1600" dirty="0">
                <a:hlinkClick r:id="rId14"/>
              </a:rPr>
              <a:t>europeancommission</a:t>
            </a:r>
            <a:r>
              <a:rPr lang="en-IE" sz="1600" dirty="0"/>
              <a:t> </a:t>
            </a:r>
            <a:endParaRPr lang="en-GB" sz="1200" dirty="0"/>
          </a:p>
        </p:txBody>
      </p:sp>
      <p:pic>
        <p:nvPicPr>
          <p:cNvPr id="16" name="Picture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402348" y="2611751"/>
            <a:ext cx="568985" cy="623695"/>
          </a:xfrm>
          <a:prstGeom prst="rect">
            <a:avLst/>
          </a:prstGeom>
        </p:spPr>
      </p:pic>
      <p:sp>
        <p:nvSpPr>
          <p:cNvPr id="17" name="Rectangle 16">
            <a:hlinkClick r:id="rId16"/>
          </p:cNvPr>
          <p:cNvSpPr/>
          <p:nvPr/>
        </p:nvSpPr>
        <p:spPr>
          <a:xfrm>
            <a:off x="6156397" y="2749321"/>
            <a:ext cx="2465740" cy="338554"/>
          </a:xfrm>
          <a:prstGeom prst="rect">
            <a:avLst/>
          </a:prstGeom>
        </p:spPr>
        <p:txBody>
          <a:bodyPr wrap="none">
            <a:spAutoFit/>
          </a:bodyPr>
          <a:lstStyle/>
          <a:p>
            <a:r>
              <a:rPr lang="en-GB" sz="1600" dirty="0">
                <a:hlinkClick r:id="rId16"/>
              </a:rPr>
              <a:t>@</a:t>
            </a:r>
            <a:r>
              <a:rPr lang="en-GB" sz="1600" dirty="0" err="1">
                <a:hlinkClick r:id="rId16"/>
              </a:rPr>
              <a:t>EuropeanCommission</a:t>
            </a:r>
            <a:endParaRPr lang="en-GB" sz="1200" dirty="0"/>
          </a:p>
        </p:txBody>
      </p:sp>
      <p:sp>
        <p:nvSpPr>
          <p:cNvPr id="18" name="Rectangle 17"/>
          <p:cNvSpPr/>
          <p:nvPr/>
        </p:nvSpPr>
        <p:spPr>
          <a:xfrm>
            <a:off x="6270177" y="3733427"/>
            <a:ext cx="927242" cy="338554"/>
          </a:xfrm>
          <a:prstGeom prst="rect">
            <a:avLst/>
          </a:prstGeom>
        </p:spPr>
        <p:txBody>
          <a:bodyPr wrap="none">
            <a:spAutoFit/>
          </a:bodyPr>
          <a:lstStyle/>
          <a:p>
            <a:r>
              <a:rPr lang="en-IE" sz="1600" dirty="0">
                <a:hlinkClick r:id="rId17"/>
              </a:rPr>
              <a:t>EUTube</a:t>
            </a:r>
            <a:endParaRPr lang="en-IE" sz="1200" dirty="0"/>
          </a:p>
        </p:txBody>
      </p:sp>
      <p:pic>
        <p:nvPicPr>
          <p:cNvPr id="19" name="Picture 1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399823" y="3542487"/>
            <a:ext cx="660728" cy="726004"/>
          </a:xfrm>
          <a:prstGeom prst="rect">
            <a:avLst/>
          </a:prstGeom>
        </p:spPr>
      </p:pic>
      <p:pic>
        <p:nvPicPr>
          <p:cNvPr id="20" name="Picture 1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381661" y="4514763"/>
            <a:ext cx="695271" cy="762124"/>
          </a:xfrm>
          <a:prstGeom prst="rect">
            <a:avLst/>
          </a:prstGeom>
        </p:spPr>
      </p:pic>
      <p:sp>
        <p:nvSpPr>
          <p:cNvPr id="21" name="Title 20"/>
          <p:cNvSpPr>
            <a:spLocks noGrp="1"/>
          </p:cNvSpPr>
          <p:nvPr>
            <p:ph type="title"/>
          </p:nvPr>
        </p:nvSpPr>
        <p:spPr/>
        <p:txBody>
          <a:bodyPr/>
          <a:lstStyle/>
          <a:p>
            <a:r>
              <a:rPr lang="en-US" dirty="0"/>
              <a:t>Keep in touch</a:t>
            </a:r>
          </a:p>
        </p:txBody>
      </p:sp>
      <p:sp>
        <p:nvSpPr>
          <p:cNvPr id="3" name="Slide Number Placeholder 2">
            <a:extLst>
              <a:ext uri="{FF2B5EF4-FFF2-40B4-BE49-F238E27FC236}">
                <a16:creationId xmlns:a16="http://schemas.microsoft.com/office/drawing/2014/main" id="{62B15ACE-C2BF-22E7-7C15-64DAB65FEC93}"/>
              </a:ext>
            </a:extLst>
          </p:cNvPr>
          <p:cNvSpPr>
            <a:spLocks noGrp="1"/>
          </p:cNvSpPr>
          <p:nvPr>
            <p:ph type="sldNum" sz="quarter" idx="12"/>
          </p:nvPr>
        </p:nvSpPr>
        <p:spPr/>
        <p:txBody>
          <a:bodyPr/>
          <a:lstStyle/>
          <a:p>
            <a:fld id="{F46C79FD-C571-418B-AB0F-5EE936C85276}" type="slidenum">
              <a:rPr lang="en-GB" smtClean="0"/>
              <a:t>45</a:t>
            </a:fld>
            <a:endParaRPr lang="en-GB"/>
          </a:p>
        </p:txBody>
      </p:sp>
    </p:spTree>
    <p:extLst>
      <p:ext uri="{BB962C8B-B14F-4D97-AF65-F5344CB8AC3E}">
        <p14:creationId xmlns:p14="http://schemas.microsoft.com/office/powerpoint/2010/main" val="1244639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63A508-5921-4228-A499-44109C021642}"/>
              </a:ext>
            </a:extLst>
          </p:cNvPr>
          <p:cNvSpPr>
            <a:spLocks noGrp="1"/>
          </p:cNvSpPr>
          <p:nvPr>
            <p:ph type="sldNum" sz="quarter" idx="12"/>
          </p:nvPr>
        </p:nvSpPr>
        <p:spPr/>
        <p:txBody>
          <a:bodyPr/>
          <a:lstStyle/>
          <a:p>
            <a:pPr>
              <a:defRPr/>
            </a:pPr>
            <a:fld id="{86133261-F426-4E3C-B2AF-F6E5B7E61F25}" type="slidenum">
              <a:rPr lang="en-GB" smtClean="0"/>
              <a:pPr>
                <a:defRPr/>
              </a:pPr>
              <a:t>5</a:t>
            </a:fld>
            <a:endParaRPr lang="en-GB"/>
          </a:p>
        </p:txBody>
      </p:sp>
      <p:sp>
        <p:nvSpPr>
          <p:cNvPr id="2" name="Title 1">
            <a:extLst>
              <a:ext uri="{FF2B5EF4-FFF2-40B4-BE49-F238E27FC236}">
                <a16:creationId xmlns:a16="http://schemas.microsoft.com/office/drawing/2014/main" id="{71B2699B-85B4-4752-B0C0-E1326B720FE9}"/>
              </a:ext>
            </a:extLst>
          </p:cNvPr>
          <p:cNvSpPr>
            <a:spLocks noGrp="1"/>
          </p:cNvSpPr>
          <p:nvPr>
            <p:ph type="title"/>
          </p:nvPr>
        </p:nvSpPr>
        <p:spPr>
          <a:xfrm>
            <a:off x="1205909" y="2455498"/>
            <a:ext cx="9731380" cy="782357"/>
          </a:xfrm>
        </p:spPr>
        <p:txBody>
          <a:bodyPr/>
          <a:lstStyle/>
          <a:p>
            <a:pPr algn="ctr"/>
            <a:r>
              <a:rPr lang="fr-BE" sz="4800" dirty="0">
                <a:solidFill>
                  <a:srgbClr val="004494"/>
                </a:solidFill>
              </a:rPr>
              <a:t>SITE DIRECTED MUTAGENESIS</a:t>
            </a:r>
            <a:endParaRPr lang="en-GB" sz="4800" dirty="0">
              <a:solidFill>
                <a:srgbClr val="004494"/>
              </a:solidFill>
            </a:endParaRPr>
          </a:p>
        </p:txBody>
      </p:sp>
      <p:sp>
        <p:nvSpPr>
          <p:cNvPr id="5" name="TextBox 4">
            <a:extLst>
              <a:ext uri="{FF2B5EF4-FFF2-40B4-BE49-F238E27FC236}">
                <a16:creationId xmlns:a16="http://schemas.microsoft.com/office/drawing/2014/main" id="{1802F5F2-3549-45B5-A415-79CBFAB7886F}"/>
              </a:ext>
            </a:extLst>
          </p:cNvPr>
          <p:cNvSpPr txBox="1"/>
          <p:nvPr/>
        </p:nvSpPr>
        <p:spPr>
          <a:xfrm>
            <a:off x="9663281" y="332656"/>
            <a:ext cx="504056" cy="461665"/>
          </a:xfrm>
          <a:prstGeom prst="rect">
            <a:avLst/>
          </a:prstGeom>
          <a:noFill/>
        </p:spPr>
        <p:txBody>
          <a:bodyPr wrap="square" rtlCol="0">
            <a:spAutoFit/>
          </a:bodyPr>
          <a:lstStyle/>
          <a:p>
            <a:r>
              <a:rPr lang="fr-BE" sz="2400" dirty="0">
                <a:solidFill>
                  <a:srgbClr val="0F5494"/>
                </a:solidFill>
              </a:rPr>
              <a:t>*</a:t>
            </a:r>
            <a:endParaRPr lang="en-GB" sz="2400" dirty="0" err="1">
              <a:solidFill>
                <a:srgbClr val="0F5494"/>
              </a:solidFill>
            </a:endParaRPr>
          </a:p>
        </p:txBody>
      </p:sp>
    </p:spTree>
    <p:extLst>
      <p:ext uri="{BB962C8B-B14F-4D97-AF65-F5344CB8AC3E}">
        <p14:creationId xmlns:p14="http://schemas.microsoft.com/office/powerpoint/2010/main" val="1350011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6</a:t>
            </a:fld>
            <a:endParaRPr lang="en-GB"/>
          </a:p>
        </p:txBody>
      </p:sp>
      <p:sp>
        <p:nvSpPr>
          <p:cNvPr id="2" name="Titolo 1"/>
          <p:cNvSpPr>
            <a:spLocks noGrp="1"/>
          </p:cNvSpPr>
          <p:nvPr>
            <p:ph type="title"/>
          </p:nvPr>
        </p:nvSpPr>
        <p:spPr/>
        <p:txBody>
          <a:bodyPr/>
          <a:lstStyle/>
          <a:p>
            <a:r>
              <a:rPr lang="it-IT" dirty="0">
                <a:solidFill>
                  <a:srgbClr val="024B9C"/>
                </a:solidFill>
              </a:rPr>
              <a:t>Site </a:t>
            </a:r>
            <a:r>
              <a:rPr lang="it-IT" dirty="0" err="1">
                <a:solidFill>
                  <a:srgbClr val="024B9C"/>
                </a:solidFill>
              </a:rPr>
              <a:t>directed</a:t>
            </a:r>
            <a:r>
              <a:rPr lang="it-IT" dirty="0">
                <a:solidFill>
                  <a:srgbClr val="024B9C"/>
                </a:solidFill>
              </a:rPr>
              <a:t> </a:t>
            </a:r>
            <a:r>
              <a:rPr lang="it-IT" dirty="0" err="1">
                <a:solidFill>
                  <a:srgbClr val="024B9C"/>
                </a:solidFill>
              </a:rPr>
              <a:t>mutagenesis</a:t>
            </a:r>
            <a:endParaRPr lang="it-IT" dirty="0">
              <a:solidFill>
                <a:srgbClr val="024B9C"/>
              </a:solidFill>
            </a:endParaRPr>
          </a:p>
        </p:txBody>
      </p:sp>
      <p:sp>
        <p:nvSpPr>
          <p:cNvPr id="4" name="CasellaDiTesto 3"/>
          <p:cNvSpPr txBox="1"/>
          <p:nvPr/>
        </p:nvSpPr>
        <p:spPr>
          <a:xfrm>
            <a:off x="736847" y="2263806"/>
            <a:ext cx="9712839" cy="3046988"/>
          </a:xfrm>
          <a:prstGeom prst="rect">
            <a:avLst/>
          </a:prstGeom>
          <a:noFill/>
        </p:spPr>
        <p:txBody>
          <a:bodyPr wrap="square" rtlCol="0">
            <a:spAutoFit/>
          </a:bodyPr>
          <a:lstStyle/>
          <a:p>
            <a:pPr algn="just"/>
            <a:r>
              <a:rPr lang="it-IT" sz="2400" b="1" dirty="0"/>
              <a:t>SDN-1</a:t>
            </a:r>
            <a:r>
              <a:rPr lang="it-IT" sz="2400" dirty="0"/>
              <a:t>: site-directed nuclease type 1 introduces random mutations (substitutions, insertions, or deletions) at the target plant genomic site.</a:t>
            </a:r>
          </a:p>
          <a:p>
            <a:pPr algn="just"/>
            <a:endParaRPr lang="it-IT" sz="2400" dirty="0"/>
          </a:p>
          <a:p>
            <a:pPr algn="just"/>
            <a:r>
              <a:rPr lang="it-IT" sz="2400" b="1" dirty="0"/>
              <a:t>SDN-2</a:t>
            </a:r>
            <a:r>
              <a:rPr lang="it-IT" sz="2400" dirty="0"/>
              <a:t>: site-directed nuclease type 2 makes use of template DNA to generate a predicted modification (i.e. </a:t>
            </a:r>
            <a:r>
              <a:rPr lang="it-IT" sz="2400" dirty="0" err="1"/>
              <a:t>intended</a:t>
            </a:r>
            <a:r>
              <a:rPr lang="it-IT" sz="2400" dirty="0"/>
              <a:t> </a:t>
            </a:r>
            <a:r>
              <a:rPr lang="it-IT" sz="2400" dirty="0" err="1"/>
              <a:t>sequence</a:t>
            </a:r>
            <a:r>
              <a:rPr lang="it-IT" sz="2400" dirty="0"/>
              <a:t> </a:t>
            </a:r>
            <a:r>
              <a:rPr lang="it-IT" sz="2400" dirty="0" err="1"/>
              <a:t>modification</a:t>
            </a:r>
            <a:r>
              <a:rPr lang="it-IT" sz="2400" dirty="0"/>
              <a:t>) </a:t>
            </a:r>
            <a:r>
              <a:rPr lang="it-IT" sz="2400" dirty="0" err="1"/>
              <a:t>at</a:t>
            </a:r>
            <a:r>
              <a:rPr lang="it-IT" sz="2400" dirty="0"/>
              <a:t> the target </a:t>
            </a:r>
            <a:r>
              <a:rPr lang="it-IT" sz="2400" dirty="0" err="1"/>
              <a:t>plant</a:t>
            </a:r>
            <a:r>
              <a:rPr lang="it-IT" sz="2400" dirty="0"/>
              <a:t> </a:t>
            </a:r>
            <a:r>
              <a:rPr lang="it-IT" sz="2400" dirty="0" err="1"/>
              <a:t>genomic</a:t>
            </a:r>
            <a:r>
              <a:rPr lang="it-IT" sz="2400" dirty="0"/>
              <a:t> site.</a:t>
            </a:r>
          </a:p>
          <a:p>
            <a:pPr algn="just"/>
            <a:endParaRPr lang="it-IT" sz="2400" dirty="0"/>
          </a:p>
          <a:p>
            <a:pPr algn="just"/>
            <a:r>
              <a:rPr lang="it-IT" sz="2400" dirty="0"/>
              <a:t>No external DNA is present in the recipient plant</a:t>
            </a:r>
          </a:p>
        </p:txBody>
      </p:sp>
    </p:spTree>
    <p:extLst>
      <p:ext uri="{BB962C8B-B14F-4D97-AF65-F5344CB8AC3E}">
        <p14:creationId xmlns:p14="http://schemas.microsoft.com/office/powerpoint/2010/main" val="2755320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7</a:t>
            </a:fld>
            <a:endParaRPr lang="en-GB"/>
          </a:p>
        </p:txBody>
      </p:sp>
      <p:sp>
        <p:nvSpPr>
          <p:cNvPr id="2" name="Titolo 1"/>
          <p:cNvSpPr>
            <a:spLocks noGrp="1"/>
          </p:cNvSpPr>
          <p:nvPr>
            <p:ph type="title"/>
          </p:nvPr>
        </p:nvSpPr>
        <p:spPr/>
        <p:txBody>
          <a:bodyPr/>
          <a:lstStyle/>
          <a:p>
            <a:r>
              <a:rPr lang="it-IT" dirty="0">
                <a:solidFill>
                  <a:srgbClr val="024EA2"/>
                </a:solidFill>
              </a:rPr>
              <a:t>Site </a:t>
            </a:r>
            <a:r>
              <a:rPr lang="it-IT" dirty="0" err="1">
                <a:solidFill>
                  <a:srgbClr val="024EA2"/>
                </a:solidFill>
              </a:rPr>
              <a:t>directed</a:t>
            </a:r>
            <a:r>
              <a:rPr lang="it-IT" dirty="0">
                <a:solidFill>
                  <a:srgbClr val="024EA2"/>
                </a:solidFill>
              </a:rPr>
              <a:t> </a:t>
            </a:r>
            <a:r>
              <a:rPr lang="it-IT" dirty="0" err="1">
                <a:solidFill>
                  <a:srgbClr val="024EA2"/>
                </a:solidFill>
              </a:rPr>
              <a:t>mutagenesis</a:t>
            </a:r>
            <a:endParaRPr lang="it-IT" dirty="0">
              <a:solidFill>
                <a:srgbClr val="024EA2"/>
              </a:solidFill>
            </a:endParaRPr>
          </a:p>
        </p:txBody>
      </p:sp>
      <p:pic>
        <p:nvPicPr>
          <p:cNvPr id="4" name="Immagine 3"/>
          <p:cNvPicPr>
            <a:picLocks noChangeAspect="1"/>
          </p:cNvPicPr>
          <p:nvPr/>
        </p:nvPicPr>
        <p:blipFill>
          <a:blip r:embed="rId2"/>
          <a:stretch>
            <a:fillRect/>
          </a:stretch>
        </p:blipFill>
        <p:spPr>
          <a:xfrm>
            <a:off x="608416" y="1742526"/>
            <a:ext cx="6826141" cy="4632614"/>
          </a:xfrm>
          <a:prstGeom prst="rect">
            <a:avLst/>
          </a:prstGeom>
        </p:spPr>
      </p:pic>
      <p:sp>
        <p:nvSpPr>
          <p:cNvPr id="5" name="CasellaDiTesto 4"/>
          <p:cNvSpPr txBox="1"/>
          <p:nvPr/>
        </p:nvSpPr>
        <p:spPr>
          <a:xfrm>
            <a:off x="7434557" y="2008059"/>
            <a:ext cx="3946616" cy="3046988"/>
          </a:xfrm>
          <a:prstGeom prst="rect">
            <a:avLst/>
          </a:prstGeom>
          <a:noFill/>
        </p:spPr>
        <p:txBody>
          <a:bodyPr wrap="square" rtlCol="0">
            <a:spAutoFit/>
          </a:bodyPr>
          <a:lstStyle/>
          <a:p>
            <a:pPr algn="just"/>
            <a:r>
              <a:rPr lang="en-US" sz="2400" b="1" dirty="0"/>
              <a:t>SDN3:</a:t>
            </a:r>
            <a:r>
              <a:rPr lang="bg-BG" sz="2400" b="1" dirty="0"/>
              <a:t> </a:t>
            </a:r>
            <a:r>
              <a:rPr lang="en-US" sz="2400" dirty="0"/>
              <a:t>A recombinant DNA molecule is constructed in such a way that the DNA fragment of interest is inserted between stretches of DNA that are homologous with the DNA target sequence</a:t>
            </a:r>
            <a:endParaRPr lang="it-IT" sz="2400" dirty="0" err="1"/>
          </a:p>
        </p:txBody>
      </p:sp>
    </p:spTree>
    <p:extLst>
      <p:ext uri="{BB962C8B-B14F-4D97-AF65-F5344CB8AC3E}">
        <p14:creationId xmlns:p14="http://schemas.microsoft.com/office/powerpoint/2010/main" val="732042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8</a:t>
            </a:fld>
            <a:endParaRPr lang="en-GB"/>
          </a:p>
        </p:txBody>
      </p:sp>
      <p:sp>
        <p:nvSpPr>
          <p:cNvPr id="2" name="Titolo 1"/>
          <p:cNvSpPr>
            <a:spLocks noGrp="1"/>
          </p:cNvSpPr>
          <p:nvPr>
            <p:ph type="title"/>
          </p:nvPr>
        </p:nvSpPr>
        <p:spPr/>
        <p:txBody>
          <a:bodyPr/>
          <a:lstStyle/>
          <a:p>
            <a:r>
              <a:rPr lang="it-IT" dirty="0">
                <a:solidFill>
                  <a:srgbClr val="024EA2"/>
                </a:solidFill>
              </a:rPr>
              <a:t>Site </a:t>
            </a:r>
            <a:r>
              <a:rPr lang="it-IT" dirty="0" err="1">
                <a:solidFill>
                  <a:srgbClr val="024EA2"/>
                </a:solidFill>
              </a:rPr>
              <a:t>directed</a:t>
            </a:r>
            <a:r>
              <a:rPr lang="it-IT" dirty="0">
                <a:solidFill>
                  <a:srgbClr val="024EA2"/>
                </a:solidFill>
              </a:rPr>
              <a:t> </a:t>
            </a:r>
            <a:r>
              <a:rPr lang="it-IT" dirty="0" err="1">
                <a:solidFill>
                  <a:srgbClr val="024EA2"/>
                </a:solidFill>
              </a:rPr>
              <a:t>mutagenesis</a:t>
            </a:r>
            <a:r>
              <a:rPr lang="it-IT" dirty="0">
                <a:solidFill>
                  <a:srgbClr val="024EA2"/>
                </a:solidFill>
              </a:rPr>
              <a:t> (SDN3)</a:t>
            </a:r>
          </a:p>
        </p:txBody>
      </p:sp>
      <p:sp>
        <p:nvSpPr>
          <p:cNvPr id="4" name="CasellaDiTesto 3"/>
          <p:cNvSpPr txBox="1"/>
          <p:nvPr/>
        </p:nvSpPr>
        <p:spPr>
          <a:xfrm>
            <a:off x="838201" y="2299945"/>
            <a:ext cx="9823882" cy="2985433"/>
          </a:xfrm>
          <a:prstGeom prst="rect">
            <a:avLst/>
          </a:prstGeom>
          <a:noFill/>
        </p:spPr>
        <p:txBody>
          <a:bodyPr wrap="square" rtlCol="0">
            <a:spAutoFit/>
          </a:bodyPr>
          <a:lstStyle/>
          <a:p>
            <a:pPr marL="342900" indent="-342900" algn="just">
              <a:spcBef>
                <a:spcPts val="1200"/>
              </a:spcBef>
              <a:spcAft>
                <a:spcPts val="1200"/>
              </a:spcAft>
              <a:buFont typeface="Arial" panose="020B0604020202020204" pitchFamily="34" charset="0"/>
              <a:buChar char="•"/>
            </a:pPr>
            <a:r>
              <a:rPr lang="en-US" sz="2800" dirty="0"/>
              <a:t>DNA fragments or gene cassettes up to several kilo base pairs can be inserted precisely to a desired site in the genome or a gene. </a:t>
            </a:r>
          </a:p>
          <a:p>
            <a:pPr marL="342900" indent="-342900" algn="just">
              <a:spcBef>
                <a:spcPts val="1200"/>
              </a:spcBef>
              <a:spcAft>
                <a:spcPts val="1200"/>
              </a:spcAft>
              <a:buFont typeface="Arial" panose="020B0604020202020204" pitchFamily="34" charset="0"/>
              <a:buChar char="•"/>
            </a:pPr>
            <a:r>
              <a:rPr lang="en-US" sz="2800" dirty="0"/>
              <a:t>The main difference between the SDM technique and the ‘traditional’ </a:t>
            </a:r>
            <a:r>
              <a:rPr lang="en-US" sz="2800" dirty="0" err="1"/>
              <a:t>transgenesis</a:t>
            </a:r>
            <a:r>
              <a:rPr lang="en-US" sz="2800" dirty="0"/>
              <a:t> is that the insertion of DNA is targeted to a predefined region of the genome.</a:t>
            </a:r>
            <a:endParaRPr lang="it-IT" sz="2800" dirty="0" err="1"/>
          </a:p>
        </p:txBody>
      </p:sp>
    </p:spTree>
    <p:extLst>
      <p:ext uri="{BB962C8B-B14F-4D97-AF65-F5344CB8AC3E}">
        <p14:creationId xmlns:p14="http://schemas.microsoft.com/office/powerpoint/2010/main" val="2345543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980A184-3C15-44EB-A168-79AC03F7C1AF}"/>
              </a:ext>
            </a:extLst>
          </p:cNvPr>
          <p:cNvSpPr>
            <a:spLocks noGrp="1"/>
          </p:cNvSpPr>
          <p:nvPr>
            <p:ph type="sldNum" sz="quarter" idx="12"/>
          </p:nvPr>
        </p:nvSpPr>
        <p:spPr/>
        <p:txBody>
          <a:bodyPr/>
          <a:lstStyle/>
          <a:p>
            <a:pPr>
              <a:defRPr/>
            </a:pPr>
            <a:fld id="{86133261-F426-4E3C-B2AF-F6E5B7E61F25}" type="slidenum">
              <a:rPr lang="en-GB" smtClean="0"/>
              <a:pPr>
                <a:defRPr/>
              </a:pPr>
              <a:t>9</a:t>
            </a:fld>
            <a:endParaRPr lang="en-GB"/>
          </a:p>
        </p:txBody>
      </p:sp>
      <p:sp>
        <p:nvSpPr>
          <p:cNvPr id="2" name="Title 1">
            <a:extLst>
              <a:ext uri="{FF2B5EF4-FFF2-40B4-BE49-F238E27FC236}">
                <a16:creationId xmlns:a16="http://schemas.microsoft.com/office/drawing/2014/main" id="{D939CB40-D50D-4645-A94B-7EACB6C4C1E9}"/>
              </a:ext>
            </a:extLst>
          </p:cNvPr>
          <p:cNvSpPr>
            <a:spLocks noGrp="1"/>
          </p:cNvSpPr>
          <p:nvPr>
            <p:ph type="title"/>
          </p:nvPr>
        </p:nvSpPr>
        <p:spPr>
          <a:xfrm>
            <a:off x="953570" y="2763723"/>
            <a:ext cx="8457372" cy="782357"/>
          </a:xfrm>
        </p:spPr>
        <p:txBody>
          <a:bodyPr/>
          <a:lstStyle/>
          <a:p>
            <a:pPr algn="ctr"/>
            <a:r>
              <a:rPr lang="fr-BE" sz="4800" dirty="0">
                <a:solidFill>
                  <a:srgbClr val="024EA2"/>
                </a:solidFill>
              </a:rPr>
              <a:t>CRISPR-CAS9</a:t>
            </a:r>
            <a:endParaRPr lang="en-GB" sz="4800" dirty="0">
              <a:solidFill>
                <a:srgbClr val="024EA2"/>
              </a:solidFill>
            </a:endParaRPr>
          </a:p>
        </p:txBody>
      </p:sp>
      <p:sp>
        <p:nvSpPr>
          <p:cNvPr id="5" name="TextBox 4">
            <a:extLst>
              <a:ext uri="{FF2B5EF4-FFF2-40B4-BE49-F238E27FC236}">
                <a16:creationId xmlns:a16="http://schemas.microsoft.com/office/drawing/2014/main" id="{9C0DB5BF-4B2E-4EA3-8E63-80DC44B7AFE5}"/>
              </a:ext>
            </a:extLst>
          </p:cNvPr>
          <p:cNvSpPr txBox="1"/>
          <p:nvPr/>
        </p:nvSpPr>
        <p:spPr>
          <a:xfrm>
            <a:off x="9663281" y="332656"/>
            <a:ext cx="504056" cy="461665"/>
          </a:xfrm>
          <a:prstGeom prst="rect">
            <a:avLst/>
          </a:prstGeom>
          <a:noFill/>
        </p:spPr>
        <p:txBody>
          <a:bodyPr wrap="square" rtlCol="0">
            <a:spAutoFit/>
          </a:bodyPr>
          <a:lstStyle/>
          <a:p>
            <a:r>
              <a:rPr lang="fr-BE" sz="2400" dirty="0">
                <a:solidFill>
                  <a:srgbClr val="0F5494"/>
                </a:solidFill>
              </a:rPr>
              <a:t>*</a:t>
            </a:r>
            <a:endParaRPr lang="en-GB" sz="2400" dirty="0" err="1">
              <a:solidFill>
                <a:srgbClr val="0F5494"/>
              </a:solidFill>
            </a:endParaRPr>
          </a:p>
        </p:txBody>
      </p:sp>
    </p:spTree>
    <p:extLst>
      <p:ext uri="{BB962C8B-B14F-4D97-AF65-F5344CB8AC3E}">
        <p14:creationId xmlns:p14="http://schemas.microsoft.com/office/powerpoint/2010/main" val="1810447039"/>
      </p:ext>
    </p:extLst>
  </p:cSld>
  <p:clrMapOvr>
    <a:masterClrMapping/>
  </p:clrMapOvr>
</p:sld>
</file>

<file path=ppt/theme/theme1.xml><?xml version="1.0" encoding="utf-8"?>
<a:theme xmlns:a="http://schemas.openxmlformats.org/drawingml/2006/main" name="Office Theme">
  <a:themeElements>
    <a:clrScheme name="EU_BTSF">
      <a:dk1>
        <a:srgbClr val="4D4D4D"/>
      </a:dk1>
      <a:lt1>
        <a:srgbClr val="FFFFFF"/>
      </a:lt1>
      <a:dk2>
        <a:srgbClr val="034EA2"/>
      </a:dk2>
      <a:lt2>
        <a:srgbClr val="D3E8F9"/>
      </a:lt2>
      <a:accent1>
        <a:srgbClr val="1E858B"/>
      </a:accent1>
      <a:accent2>
        <a:srgbClr val="4BC5DE"/>
      </a:accent2>
      <a:accent3>
        <a:srgbClr val="6FA528"/>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F098AE41A192E4C85C747A9850AEF9A" ma:contentTypeVersion="1" ma:contentTypeDescription="Create a new document." ma:contentTypeScope="" ma:versionID="5a8770b97c883eee6e80458dbe9e6cc2">
  <xsd:schema xmlns:xsd="http://www.w3.org/2001/XMLSchema" xmlns:xs="http://www.w3.org/2001/XMLSchema" xmlns:p="http://schemas.microsoft.com/office/2006/metadata/properties" xmlns:ns1="http://schemas.microsoft.com/sharepoint/v3" targetNamespace="http://schemas.microsoft.com/office/2006/metadata/properties" ma:root="true" ma:fieldsID="ef2aa9ed40e72a78c3822fc753b43e87"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F87431-2774-4E17-BE38-8A579357848D}">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documentManagement/types"/>
    <ds:schemaRef ds:uri="http://schemas.microsoft.com/sharepoint/v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2EEACE0-6474-4130-B64E-D9F9E5478D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B1CAF70-02D1-4551-A536-63581F6A80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1969</TotalTime>
  <Words>2670</Words>
  <Application>Microsoft Office PowerPoint</Application>
  <PresentationFormat>Widescreen</PresentationFormat>
  <Paragraphs>332</Paragraphs>
  <Slides>45</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-apple-system</vt:lpstr>
      <vt:lpstr>Arial</vt:lpstr>
      <vt:lpstr>Calibri</vt:lpstr>
      <vt:lpstr>Helvetica</vt:lpstr>
      <vt:lpstr>Verdana</vt:lpstr>
      <vt:lpstr>Wingdings</vt:lpstr>
      <vt:lpstr>Office Theme</vt:lpstr>
      <vt:lpstr>Better Training for Safer Food Initiative</vt:lpstr>
      <vt:lpstr>New Genomic Techniques (NGT)</vt:lpstr>
      <vt:lpstr>PowerPoint Presentation</vt:lpstr>
      <vt:lpstr>Genetically modified plants generated by new genomic techniques</vt:lpstr>
      <vt:lpstr>SITE DIRECTED MUTAGENESIS</vt:lpstr>
      <vt:lpstr>Site directed mutagenesis</vt:lpstr>
      <vt:lpstr>Site directed mutagenesis</vt:lpstr>
      <vt:lpstr>Site directed mutagenesis (SDN3)</vt:lpstr>
      <vt:lpstr>CRISPR-CAS9</vt:lpstr>
      <vt:lpstr>CRISPR-CAS9: what is it?</vt:lpstr>
      <vt:lpstr>PowerPoint Presentation</vt:lpstr>
      <vt:lpstr>GM crops generated via CRISPR-CAS9</vt:lpstr>
      <vt:lpstr>Biosafety issues</vt:lpstr>
      <vt:lpstr>Is a CRISPR-Cas9 generated plant GM?</vt:lpstr>
      <vt:lpstr>Two categories of NGT plants (Commission proposal July 2023)</vt:lpstr>
      <vt:lpstr>Rules for Category 1 NGT Plants </vt:lpstr>
      <vt:lpstr>Rules for Category 2 NGT Plants</vt:lpstr>
      <vt:lpstr>PowerPoint Presentation</vt:lpstr>
      <vt:lpstr>RNA INTERFERENCE</vt:lpstr>
      <vt:lpstr>Discovery of RNA interference</vt:lpstr>
      <vt:lpstr>The RNAi machinery</vt:lpstr>
      <vt:lpstr>Applications of RNA interference</vt:lpstr>
      <vt:lpstr>Commercial applications</vt:lpstr>
      <vt:lpstr>Commercial applications</vt:lpstr>
      <vt:lpstr>Reduced lignin in alfalfa</vt:lpstr>
      <vt:lpstr>Applications of RNA interference</vt:lpstr>
      <vt:lpstr>Commercial applications</vt:lpstr>
      <vt:lpstr>Commercial applications</vt:lpstr>
      <vt:lpstr>Maize resistant to Diabrotica</vt:lpstr>
      <vt:lpstr>Crop plants resistant to diseases</vt:lpstr>
      <vt:lpstr>Genetically Modified Organisms</vt:lpstr>
      <vt:lpstr>Applications of RNA interference</vt:lpstr>
      <vt:lpstr>First RNAi-based insecticide</vt:lpstr>
      <vt:lpstr>PowerPoint Presentation</vt:lpstr>
      <vt:lpstr>Nucleic acids in the soil</vt:lpstr>
      <vt:lpstr>PowerPoint Presentation</vt:lpstr>
      <vt:lpstr>Sequence alignment</vt:lpstr>
      <vt:lpstr>Designing specific dsRNA</vt:lpstr>
      <vt:lpstr>How specific they are?</vt:lpstr>
      <vt:lpstr>Off target effect</vt:lpstr>
      <vt:lpstr>Possible mechanisms for lack of specificity</vt:lpstr>
      <vt:lpstr>Tools for biosafety</vt:lpstr>
      <vt:lpstr>PowerPoint Presentation</vt:lpstr>
      <vt:lpstr>PowerPoint Presentation</vt:lpstr>
      <vt:lpstr>Keep in touch</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Yvonne (COMM)</dc:creator>
  <cp:lastModifiedBy>Kristina Hristova</cp:lastModifiedBy>
  <cp:revision>145</cp:revision>
  <dcterms:created xsi:type="dcterms:W3CDTF">2019-08-09T12:06:42Z</dcterms:created>
  <dcterms:modified xsi:type="dcterms:W3CDTF">2023-11-06T15:06:49Z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0x010100AF098AE41A192E4C85C747A9850AEF9A</vt:lpwstr>
  </property>
  <property fmtid="{D5CDD505-2E9C-101B-9397-08002B2CF9AE}" pid="3" name="MSIP_Label_26b518dc-1afa-45e0-aaef-f556f62dbfcd_Enabled">
    <vt:lpwstr>true</vt:lpwstr>
  </property>
  <property fmtid="{D5CDD505-2E9C-101B-9397-08002B2CF9AE}" pid="4" name="MSIP_Label_26b518dc-1afa-45e0-aaef-f556f62dbfcd_SetDate">
    <vt:lpwstr>2023-11-06T15:06:49Z</vt:lpwstr>
  </property>
  <property fmtid="{D5CDD505-2E9C-101B-9397-08002B2CF9AE}" pid="5" name="MSIP_Label_26b518dc-1afa-45e0-aaef-f556f62dbfcd_Method">
    <vt:lpwstr>Standard</vt:lpwstr>
  </property>
  <property fmtid="{D5CDD505-2E9C-101B-9397-08002B2CF9AE}" pid="6" name="MSIP_Label_26b518dc-1afa-45e0-aaef-f556f62dbfcd_Name">
    <vt:lpwstr>All-Audiences_Confidential-PROD</vt:lpwstr>
  </property>
  <property fmtid="{D5CDD505-2E9C-101B-9397-08002B2CF9AE}" pid="7" name="MSIP_Label_26b518dc-1afa-45e0-aaef-f556f62dbfcd_SiteId">
    <vt:lpwstr>400696bb-3ef5-44ed-b838-ceb5afd17d90</vt:lpwstr>
  </property>
  <property fmtid="{D5CDD505-2E9C-101B-9397-08002B2CF9AE}" pid="8" name="MSIP_Label_26b518dc-1afa-45e0-aaef-f556f62dbfcd_ActionId">
    <vt:lpwstr>66939ac3-1fb6-49b0-b246-746a08b10a65</vt:lpwstr>
  </property>
  <property fmtid="{D5CDD505-2E9C-101B-9397-08002B2CF9AE}" pid="9" name="MSIP_Label_26b518dc-1afa-45e0-aaef-f556f62dbfcd_ContentBits">
    <vt:lpwstr>2</vt:lpwstr>
  </property>
  <property fmtid="{D5CDD505-2E9C-101B-9397-08002B2CF9AE}" pid="10" name="ClassificationContentMarkingFooterLocations">
    <vt:lpwstr>Office Theme:4</vt:lpwstr>
  </property>
  <property fmtid="{D5CDD505-2E9C-101B-9397-08002B2CF9AE}" pid="11" name="ClassificationContentMarkingFooterText">
    <vt:lpwstr>NSF Confidential</vt:lpwstr>
  </property>
</Properties>
</file>